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1"/>
  </p:notesMasterIdLst>
  <p:handoutMasterIdLst>
    <p:handoutMasterId r:id="rId42"/>
  </p:handoutMasterIdLst>
  <p:sldIdLst>
    <p:sldId id="293" r:id="rId2"/>
    <p:sldId id="362" r:id="rId3"/>
    <p:sldId id="363" r:id="rId4"/>
    <p:sldId id="296" r:id="rId5"/>
    <p:sldId id="297" r:id="rId6"/>
    <p:sldId id="364" r:id="rId7"/>
    <p:sldId id="343" r:id="rId8"/>
    <p:sldId id="344" r:id="rId9"/>
    <p:sldId id="365" r:id="rId10"/>
    <p:sldId id="299" r:id="rId11"/>
    <p:sldId id="300" r:id="rId12"/>
    <p:sldId id="366" r:id="rId13"/>
    <p:sldId id="346" r:id="rId14"/>
    <p:sldId id="347" r:id="rId15"/>
    <p:sldId id="368" r:id="rId16"/>
    <p:sldId id="356" r:id="rId17"/>
    <p:sldId id="357" r:id="rId18"/>
    <p:sldId id="369" r:id="rId19"/>
    <p:sldId id="305" r:id="rId20"/>
    <p:sldId id="306" r:id="rId21"/>
    <p:sldId id="316" r:id="rId22"/>
    <p:sldId id="389" r:id="rId23"/>
    <p:sldId id="390" r:id="rId24"/>
    <p:sldId id="391" r:id="rId25"/>
    <p:sldId id="376" r:id="rId26"/>
    <p:sldId id="321" r:id="rId27"/>
    <p:sldId id="392" r:id="rId28"/>
    <p:sldId id="393" r:id="rId29"/>
    <p:sldId id="388" r:id="rId30"/>
    <p:sldId id="394" r:id="rId31"/>
    <p:sldId id="395" r:id="rId32"/>
    <p:sldId id="328" r:id="rId33"/>
    <p:sldId id="396" r:id="rId34"/>
    <p:sldId id="397" r:id="rId35"/>
    <p:sldId id="398" r:id="rId36"/>
    <p:sldId id="386" r:id="rId37"/>
    <p:sldId id="387" r:id="rId38"/>
    <p:sldId id="399" r:id="rId39"/>
    <p:sldId id="400"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8"/>
    <a:srgbClr val="86D295"/>
    <a:srgbClr val="C964CF"/>
    <a:srgbClr val="7C878E"/>
    <a:srgbClr val="BB66A5"/>
    <a:srgbClr val="EF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83659" autoAdjust="0"/>
  </p:normalViewPr>
  <p:slideViewPr>
    <p:cSldViewPr snapToGrid="0">
      <p:cViewPr varScale="1">
        <p:scale>
          <a:sx n="115" d="100"/>
          <a:sy n="115" d="100"/>
        </p:scale>
        <p:origin x="426" y="108"/>
      </p:cViewPr>
      <p:guideLst>
        <p:guide orient="horz" pos="2160"/>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981B79-03B9-4207-9338-FF8408F44821}" type="datetimeFigureOut">
              <a:rPr lang="de-DE" smtClean="0"/>
              <a:t>24.11.2020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3EF3B3-0EBC-42A9-8AF5-7CE2E013087A}" type="slidenum">
              <a:rPr lang="de-DE" smtClean="0"/>
              <a:t>‹Nr.›</a:t>
            </a:fld>
            <a:endParaRPr lang="de-DE"/>
          </a:p>
        </p:txBody>
      </p:sp>
    </p:spTree>
    <p:extLst>
      <p:ext uri="{BB962C8B-B14F-4D97-AF65-F5344CB8AC3E}">
        <p14:creationId xmlns:p14="http://schemas.microsoft.com/office/powerpoint/2010/main" val="548113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D53C1-8B4D-4262-93C7-9470BF5D33E7}" type="datetimeFigureOut">
              <a:rPr lang="de-DE" smtClean="0"/>
              <a:t>24.11.2020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2FE48-6B49-46A2-8D85-7B2276F891D6}" type="slidenum">
              <a:rPr lang="de-DE" smtClean="0"/>
              <a:t>‹Nr.›</a:t>
            </a:fld>
            <a:endParaRPr lang="de-DE"/>
          </a:p>
        </p:txBody>
      </p:sp>
    </p:spTree>
    <p:extLst>
      <p:ext uri="{BB962C8B-B14F-4D97-AF65-F5344CB8AC3E}">
        <p14:creationId xmlns:p14="http://schemas.microsoft.com/office/powerpoint/2010/main" val="1229902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23F0EA0F-A878-474D-B536-A34964A0EBF3}" type="slidenum">
              <a:rPr lang="de-DE" altLang="de-DE" sz="1300" smtClean="0">
                <a:latin typeface="Arial" panose="020B0604020202020204" pitchFamily="34" charset="0"/>
              </a:rPr>
              <a:pPr/>
              <a:t>1</a:t>
            </a:fld>
            <a:endParaRPr lang="de-DE" altLang="de-DE" sz="1300" smtClean="0">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de-DE" altLang="de-DE" b="1" dirty="0" smtClean="0"/>
          </a:p>
        </p:txBody>
      </p:sp>
    </p:spTree>
    <p:extLst>
      <p:ext uri="{BB962C8B-B14F-4D97-AF65-F5344CB8AC3E}">
        <p14:creationId xmlns:p14="http://schemas.microsoft.com/office/powerpoint/2010/main" val="3927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extLst>
      <p:ext uri="{BB962C8B-B14F-4D97-AF65-F5344CB8AC3E}">
        <p14:creationId xmlns:p14="http://schemas.microsoft.com/office/powerpoint/2010/main" val="60726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extLst>
      <p:ext uri="{BB962C8B-B14F-4D97-AF65-F5344CB8AC3E}">
        <p14:creationId xmlns:p14="http://schemas.microsoft.com/office/powerpoint/2010/main" val="344873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extLst>
      <p:ext uri="{BB962C8B-B14F-4D97-AF65-F5344CB8AC3E}">
        <p14:creationId xmlns:p14="http://schemas.microsoft.com/office/powerpoint/2010/main" val="171837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41458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p:spPr>
        <p:txBody>
          <a:bodyPr/>
          <a:lstStyle/>
          <a:p>
            <a:endParaRPr lang="de-DE" altLang="de-DE" smtClean="0"/>
          </a:p>
        </p:txBody>
      </p:sp>
      <p:sp>
        <p:nvSpPr>
          <p:cNvPr id="35844" name="Foliennummernplatzhalter 3"/>
          <p:cNvSpPr>
            <a:spLocks noGrp="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85E75220-2114-4FCA-827D-543B7ABFA183}" type="slidenum">
              <a:rPr lang="de-DE" altLang="de-DE" sz="1300" smtClean="0">
                <a:solidFill>
                  <a:srgbClr val="000000"/>
                </a:solidFill>
                <a:latin typeface="Arial" panose="020B0604020202020204" pitchFamily="34" charset="0"/>
              </a:rPr>
              <a:pPr/>
              <a:t>13</a:t>
            </a:fld>
            <a:endParaRPr lang="de-DE" altLang="de-DE"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8966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p:spPr>
        <p:txBody>
          <a:bodyPr/>
          <a:lstStyle/>
          <a:p>
            <a:endParaRPr lang="de-DE" altLang="de-DE" smtClean="0"/>
          </a:p>
        </p:txBody>
      </p:sp>
      <p:sp>
        <p:nvSpPr>
          <p:cNvPr id="30724" name="Foliennummernplatzhalter 3"/>
          <p:cNvSpPr>
            <a:spLocks noGrp="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B0A8A921-E242-4A17-BE03-2F9EC05B3250}" type="slidenum">
              <a:rPr lang="de-DE" altLang="de-DE" sz="1300" smtClean="0">
                <a:latin typeface="Arial" panose="020B0604020202020204" pitchFamily="34" charset="0"/>
              </a:rPr>
              <a:pPr/>
              <a:t>16</a:t>
            </a:fld>
            <a:endParaRPr lang="de-DE" altLang="de-DE" sz="1300" smtClean="0">
              <a:latin typeface="Arial" panose="020B0604020202020204" pitchFamily="34" charset="0"/>
            </a:endParaRPr>
          </a:p>
        </p:txBody>
      </p:sp>
    </p:spTree>
    <p:extLst>
      <p:ext uri="{BB962C8B-B14F-4D97-AF65-F5344CB8AC3E}">
        <p14:creationId xmlns:p14="http://schemas.microsoft.com/office/powerpoint/2010/main" val="20181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5F5A9FAF-7506-42C3-BB40-FD3D31849B51}" type="slidenum">
              <a:rPr lang="de-DE" altLang="de-DE" sz="1300" smtClean="0">
                <a:latin typeface="Arial" panose="020B0604020202020204" pitchFamily="34" charset="0"/>
              </a:rPr>
              <a:pPr/>
              <a:t>21</a:t>
            </a:fld>
            <a:endParaRPr lang="de-DE" altLang="de-DE" sz="1300"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de-DE" altLang="de-DE" b="1" dirty="0" smtClean="0"/>
          </a:p>
        </p:txBody>
      </p:sp>
    </p:spTree>
    <p:extLst>
      <p:ext uri="{BB962C8B-B14F-4D97-AF65-F5344CB8AC3E}">
        <p14:creationId xmlns:p14="http://schemas.microsoft.com/office/powerpoint/2010/main" val="62387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extLst>
      <p:ext uri="{BB962C8B-B14F-4D97-AF65-F5344CB8AC3E}">
        <p14:creationId xmlns:p14="http://schemas.microsoft.com/office/powerpoint/2010/main" val="13199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271410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extLst>
      <p:ext uri="{BB962C8B-B14F-4D97-AF65-F5344CB8AC3E}">
        <p14:creationId xmlns:p14="http://schemas.microsoft.com/office/powerpoint/2010/main" val="288126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extLst>
      <p:ext uri="{BB962C8B-B14F-4D97-AF65-F5344CB8AC3E}">
        <p14:creationId xmlns:p14="http://schemas.microsoft.com/office/powerpoint/2010/main" val="405393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271375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 name="Interaktive Schaltfläche: Zurückkehren 5">
            <a:hlinkClick r:id="" action="ppaction://hlinkshowjump?jump=lastslideviewed" highlightClick="1"/>
          </p:cNvPr>
          <p:cNvSpPr/>
          <p:nvPr userDrawn="1"/>
        </p:nvSpPr>
        <p:spPr bwMode="auto">
          <a:xfrm>
            <a:off x="11184467" y="6597650"/>
            <a:ext cx="383117" cy="215900"/>
          </a:xfrm>
          <a:prstGeom prst="actionButtonReturn">
            <a:avLst/>
          </a:prstGeom>
          <a:ln/>
          <a:extLst/>
        </p:spPr>
        <p:style>
          <a:lnRef idx="1">
            <a:schemeClr val="accent3"/>
          </a:lnRef>
          <a:fillRef idx="3">
            <a:schemeClr val="accent3"/>
          </a:fillRef>
          <a:effectRef idx="2">
            <a:schemeClr val="accent3"/>
          </a:effectRef>
          <a:fontRef idx="minor">
            <a:schemeClr val="lt1"/>
          </a:fontRef>
        </p:style>
        <p:txBody>
          <a:bodyPr lIns="90000" tIns="46800" rIns="90000" bIns="46800"/>
          <a:lstStyle/>
          <a:p>
            <a:pPr marL="342900" indent="-342900" fontAlgn="base">
              <a:lnSpc>
                <a:spcPct val="90000"/>
              </a:lnSpc>
              <a:spcBef>
                <a:spcPct val="60000"/>
              </a:spcBef>
              <a:spcAft>
                <a:spcPct val="0"/>
              </a:spcAft>
              <a:buClr>
                <a:srgbClr val="808080"/>
              </a:buClr>
              <a:buFont typeface="Wingdings" panose="05000000000000000000" pitchFamily="2" charset="2"/>
              <a:buChar char="§"/>
              <a:defRPr/>
            </a:pPr>
            <a:endParaRPr lang="de-DE" sz="2000">
              <a:solidFill>
                <a:srgbClr val="FFFFFF"/>
              </a:solidFill>
            </a:endParaRPr>
          </a:p>
        </p:txBody>
      </p:sp>
      <p:sp>
        <p:nvSpPr>
          <p:cNvPr id="8" name="Rectangle 7"/>
          <p:cNvSpPr>
            <a:spLocks noChangeArrowheads="1"/>
          </p:cNvSpPr>
          <p:nvPr userDrawn="1"/>
        </p:nvSpPr>
        <p:spPr bwMode="auto">
          <a:xfrm>
            <a:off x="0" y="752475"/>
            <a:ext cx="12192000" cy="5772150"/>
          </a:xfrm>
          <a:prstGeom prst="rect">
            <a:avLst/>
          </a:prstGeom>
          <a:solidFill>
            <a:srgbClr val="86D295"/>
          </a:solidFill>
          <a:ln>
            <a:solidFill>
              <a:srgbClr val="86D295"/>
            </a:solidFill>
          </a:ln>
          <a:effectLst/>
          <a:extLst/>
        </p:spPr>
        <p:txBody>
          <a:bodyPr wrap="none" lIns="0" tIns="0" rIns="0" bIns="0" anchor="ctr"/>
          <a:lstStyle>
            <a:lvl1pPr>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1pPr>
            <a:lvl2pPr marL="742950" indent="-28575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2pPr>
            <a:lvl3pPr marL="11430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3pPr>
            <a:lvl4pPr marL="16002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4pPr>
            <a:lvl5pPr marL="20574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5pPr>
            <a:lvl6pPr marL="25146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6pPr>
            <a:lvl7pPr marL="29718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7pPr>
            <a:lvl8pPr marL="34290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8pPr>
            <a:lvl9pPr marL="38862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9pPr>
          </a:lstStyle>
          <a:p>
            <a:pPr algn="ctr" eaLnBrk="1" hangingPunct="1">
              <a:lnSpc>
                <a:spcPct val="105000"/>
              </a:lnSpc>
              <a:spcBef>
                <a:spcPct val="55000"/>
              </a:spcBef>
              <a:buClrTx/>
              <a:buFontTx/>
              <a:buNone/>
              <a:defRPr/>
            </a:pPr>
            <a:endParaRPr lang="de-DE" altLang="de-DE" sz="1200" smtClean="0">
              <a:solidFill>
                <a:schemeClr val="bg1"/>
              </a:solidFill>
              <a:latin typeface="Arial Unicode MS" panose="020B0604020202020204" pitchFamily="34" charset="-128"/>
            </a:endParaRPr>
          </a:p>
        </p:txBody>
      </p:sp>
      <p:sp>
        <p:nvSpPr>
          <p:cNvPr id="9" name="Line 10"/>
          <p:cNvSpPr>
            <a:spLocks noChangeShapeType="1"/>
          </p:cNvSpPr>
          <p:nvPr userDrawn="1"/>
        </p:nvSpPr>
        <p:spPr bwMode="auto">
          <a:xfrm>
            <a:off x="0" y="6524625"/>
            <a:ext cx="12192000" cy="0"/>
          </a:xfrm>
          <a:prstGeom prst="line">
            <a:avLst/>
          </a:prstGeom>
          <a:noFill/>
          <a:ln w="25400">
            <a:solidFill>
              <a:srgbClr val="86D2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Line 11"/>
          <p:cNvSpPr>
            <a:spLocks noChangeShapeType="1"/>
          </p:cNvSpPr>
          <p:nvPr userDrawn="1"/>
        </p:nvSpPr>
        <p:spPr bwMode="auto">
          <a:xfrm>
            <a:off x="0" y="765175"/>
            <a:ext cx="12192000" cy="0"/>
          </a:xfrm>
          <a:prstGeom prst="line">
            <a:avLst/>
          </a:prstGeom>
          <a:noFill/>
          <a:ln w="25400">
            <a:solidFill>
              <a:srgbClr val="86D2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0"/>
          <p:cNvSpPr>
            <a:spLocks noGrp="1" noChangeArrowheads="1"/>
          </p:cNvSpPr>
          <p:nvPr>
            <p:ph type="sldNum" sz="quarter" idx="10"/>
          </p:nvPr>
        </p:nvSpPr>
        <p:spPr>
          <a:xfrm>
            <a:off x="11495314" y="6597650"/>
            <a:ext cx="696686" cy="260350"/>
          </a:xfrm>
          <a:prstGeom prst="rect">
            <a:avLst/>
          </a:prstGeom>
        </p:spPr>
        <p:txBody>
          <a:bodyPr/>
          <a:lstStyle>
            <a:lvl1pPr>
              <a:defRPr/>
            </a:lvl1pPr>
          </a:lstStyle>
          <a:p>
            <a:pPr>
              <a:defRPr/>
            </a:pPr>
            <a:fld id="{6AC4A19D-B2B7-4409-AEF2-41A202D3C44F}" type="slidenum">
              <a:rPr lang="de-DE" altLang="de-DE" smtClean="0">
                <a:solidFill>
                  <a:srgbClr val="4D4D4D"/>
                </a:solidFill>
              </a:rPr>
              <a:pPr>
                <a:defRPr/>
              </a:pPr>
              <a:t>‹Nr.›</a:t>
            </a:fld>
            <a:endParaRPr lang="de-DE" altLang="de-DE" dirty="0">
              <a:solidFill>
                <a:srgbClr val="4D4D4D"/>
              </a:solidFill>
            </a:endParaRPr>
          </a:p>
        </p:txBody>
      </p:sp>
    </p:spTree>
    <p:extLst>
      <p:ext uri="{BB962C8B-B14F-4D97-AF65-F5344CB8AC3E}">
        <p14:creationId xmlns:p14="http://schemas.microsoft.com/office/powerpoint/2010/main" val="3136362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5" name="Interaktive Schaltfläche: Zurückkehren 4">
            <a:hlinkClick r:id="" action="ppaction://hlinkshowjump?jump=lastslideviewed" highlightClick="1"/>
          </p:cNvPr>
          <p:cNvSpPr/>
          <p:nvPr userDrawn="1"/>
        </p:nvSpPr>
        <p:spPr bwMode="auto">
          <a:xfrm>
            <a:off x="11184467" y="6597650"/>
            <a:ext cx="383117" cy="215900"/>
          </a:xfrm>
          <a:prstGeom prst="actionButtonReturn">
            <a:avLst/>
          </a:prstGeom>
          <a:ln/>
          <a:extLst/>
        </p:spPr>
        <p:style>
          <a:lnRef idx="1">
            <a:schemeClr val="accent3"/>
          </a:lnRef>
          <a:fillRef idx="3">
            <a:schemeClr val="accent3"/>
          </a:fillRef>
          <a:effectRef idx="2">
            <a:schemeClr val="accent3"/>
          </a:effectRef>
          <a:fontRef idx="minor">
            <a:schemeClr val="lt1"/>
          </a:fontRef>
        </p:style>
        <p:txBody>
          <a:bodyPr lIns="90000" tIns="46800" rIns="90000" bIns="46800"/>
          <a:lstStyle/>
          <a:p>
            <a:pPr marL="342900" indent="-342900" fontAlgn="base">
              <a:lnSpc>
                <a:spcPct val="90000"/>
              </a:lnSpc>
              <a:spcBef>
                <a:spcPct val="60000"/>
              </a:spcBef>
              <a:spcAft>
                <a:spcPct val="0"/>
              </a:spcAft>
              <a:buClr>
                <a:srgbClr val="808080"/>
              </a:buClr>
              <a:buFont typeface="Wingdings" panose="05000000000000000000" pitchFamily="2" charset="2"/>
              <a:buChar char="§"/>
              <a:defRPr/>
            </a:pPr>
            <a:endParaRPr lang="de-DE" sz="2000">
              <a:solidFill>
                <a:srgbClr val="FFFFFF"/>
              </a:solidFill>
            </a:endParaRPr>
          </a:p>
        </p:txBody>
      </p:sp>
      <p:sp>
        <p:nvSpPr>
          <p:cNvPr id="2" name="Titel 1"/>
          <p:cNvSpPr>
            <a:spLocks noGrp="1"/>
          </p:cNvSpPr>
          <p:nvPr>
            <p:ph type="title"/>
          </p:nvPr>
        </p:nvSpPr>
        <p:spPr>
          <a:xfrm>
            <a:off x="4679098" y="962882"/>
            <a:ext cx="6795407" cy="692150"/>
          </a:xfrm>
        </p:spPr>
        <p:txBody>
          <a:bodyPr/>
          <a:lstStyle>
            <a:lvl1pPr>
              <a:defRPr>
                <a:solidFill>
                  <a:srgbClr val="333F48"/>
                </a:solidFill>
              </a:defRPr>
            </a:lvl1pPr>
          </a:lstStyle>
          <a:p>
            <a:endParaRPr lang="de-DE" dirty="0"/>
          </a:p>
        </p:txBody>
      </p:sp>
      <p:sp>
        <p:nvSpPr>
          <p:cNvPr id="3" name="Textplatzhalter 2"/>
          <p:cNvSpPr>
            <a:spLocks noGrp="1"/>
          </p:cNvSpPr>
          <p:nvPr>
            <p:ph type="body" sz="half" idx="1"/>
          </p:nvPr>
        </p:nvSpPr>
        <p:spPr>
          <a:xfrm>
            <a:off x="4685983" y="1924402"/>
            <a:ext cx="6472934" cy="4310062"/>
          </a:xfrm>
        </p:spPr>
        <p:txBody>
          <a:bodyPr/>
          <a:lstStyle>
            <a:lvl1pPr marL="342900" indent="-342900">
              <a:lnSpc>
                <a:spcPct val="150000"/>
              </a:lnSpc>
              <a:buFont typeface="Arial" panose="020B0604020202020204" pitchFamily="34" charset="0"/>
              <a:buChar char="•"/>
              <a:defRPr sz="1400">
                <a:solidFill>
                  <a:srgbClr val="333F48"/>
                </a:solidFill>
                <a:latin typeface="+mn-lt"/>
              </a:defRPr>
            </a:lvl1pPr>
            <a:lvl2pPr marL="742950" indent="-285750">
              <a:lnSpc>
                <a:spcPct val="150000"/>
              </a:lnSpc>
              <a:buFont typeface="Arial" panose="020B0604020202020204" pitchFamily="34" charset="0"/>
              <a:buChar char="•"/>
              <a:defRPr sz="1400">
                <a:solidFill>
                  <a:srgbClr val="333F48"/>
                </a:solidFill>
                <a:latin typeface="+mn-lt"/>
              </a:defRPr>
            </a:lvl2pPr>
            <a:lvl3pPr marL="1143000" indent="-228600">
              <a:lnSpc>
                <a:spcPct val="150000"/>
              </a:lnSpc>
              <a:buFont typeface="Arial" panose="020B0604020202020204" pitchFamily="34" charset="0"/>
              <a:buChar char="•"/>
              <a:defRPr sz="1400">
                <a:solidFill>
                  <a:srgbClr val="333F48"/>
                </a:solidFill>
                <a:latin typeface="+mn-lt"/>
              </a:defRPr>
            </a:lvl3pPr>
            <a:lvl4pPr marL="1600200" indent="-228600">
              <a:lnSpc>
                <a:spcPct val="150000"/>
              </a:lnSpc>
              <a:buFont typeface="Arial" panose="020B0604020202020204" pitchFamily="34" charset="0"/>
              <a:buChar char="•"/>
              <a:defRPr sz="1400">
                <a:solidFill>
                  <a:srgbClr val="333F48"/>
                </a:solidFill>
                <a:latin typeface="+mn-lt"/>
              </a:defRPr>
            </a:lvl4pPr>
            <a:lvl5pPr marL="2057400" indent="-228600">
              <a:lnSpc>
                <a:spcPct val="150000"/>
              </a:lnSpc>
              <a:buFont typeface="Arial" panose="020B0604020202020204" pitchFamily="34" charset="0"/>
              <a:buChar char="•"/>
              <a:defRPr sz="1400">
                <a:solidFill>
                  <a:srgbClr val="333F48"/>
                </a:solidFill>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platzhalter 26"/>
          <p:cNvSpPr>
            <a:spLocks noGrp="1"/>
          </p:cNvSpPr>
          <p:nvPr>
            <p:ph type="body" sz="quarter" idx="11"/>
          </p:nvPr>
        </p:nvSpPr>
        <p:spPr>
          <a:xfrm>
            <a:off x="248400" y="5932800"/>
            <a:ext cx="3624262" cy="392415"/>
          </a:xfrm>
          <a:solidFill>
            <a:srgbClr val="86D295"/>
          </a:solidFill>
          <a:ln>
            <a:solidFill>
              <a:srgbClr val="86D295"/>
            </a:solidFill>
          </a:ln>
        </p:spPr>
        <p:txBody>
          <a:bodyPr>
            <a:spAutoFit/>
          </a:bodyPr>
          <a:lstStyle>
            <a:lvl1pPr marL="0" indent="0" algn="ctr">
              <a:buNone/>
              <a:defRPr sz="1300">
                <a:solidFill>
                  <a:schemeClr val="bg1"/>
                </a:solidFill>
              </a:defRPr>
            </a:lvl1pPr>
          </a:lstStyle>
          <a:p>
            <a:pPr lvl="0"/>
            <a:endParaRPr lang="de-DE" dirty="0"/>
          </a:p>
        </p:txBody>
      </p:sp>
    </p:spTree>
    <p:extLst>
      <p:ext uri="{BB962C8B-B14F-4D97-AF65-F5344CB8AC3E}">
        <p14:creationId xmlns:p14="http://schemas.microsoft.com/office/powerpoint/2010/main" val="37044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1800" fill="hold"/>
                                        <p:tgtEl>
                                          <p:spTgt spid="10">
                                            <p:bg/>
                                          </p:spTgt>
                                        </p:tgtEl>
                                        <p:attrNameLst>
                                          <p:attrName>ppt_x</p:attrName>
                                        </p:attrNameLst>
                                      </p:cBhvr>
                                      <p:tavLst>
                                        <p:tav tm="0">
                                          <p:val>
                                            <p:strVal val="0-#ppt_w/2"/>
                                          </p:val>
                                        </p:tav>
                                        <p:tav tm="100000">
                                          <p:val>
                                            <p:strVal val="#ppt_x"/>
                                          </p:val>
                                        </p:tav>
                                      </p:tavLst>
                                    </p:anim>
                                    <p:anim calcmode="lin" valueType="num">
                                      <p:cBhvr additive="base">
                                        <p:cTn id="8" dur="1800" fill="hold"/>
                                        <p:tgtEl>
                                          <p:spTgt spid="1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18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18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800" fill="hold"/>
                        <p:tgtEl>
                          <p:spTgt spid="10"/>
                        </p:tgtEl>
                        <p:attrNameLst>
                          <p:attrName>ppt_x</p:attrName>
                        </p:attrNameLst>
                      </p:cBhvr>
                      <p:tavLst>
                        <p:tav tm="0">
                          <p:val>
                            <p:strVal val="0-#ppt_w/2"/>
                          </p:val>
                        </p:tav>
                        <p:tav tm="100000">
                          <p:val>
                            <p:strVal val="#ppt_x"/>
                          </p:val>
                        </p:tav>
                      </p:tavLst>
                    </p:anim>
                    <p:anim calcmode="lin" valueType="num">
                      <p:cBhvr additive="base">
                        <p:cTn dur="1800" fill="hold"/>
                        <p:tgtEl>
                          <p:spTgt spid="1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1800" fill="hold"/>
                        <p:tgtEl>
                          <p:spTgt spid="10"/>
                        </p:tgtEl>
                        <p:attrNameLst>
                          <p:attrName>ppt_x</p:attrName>
                        </p:attrNameLst>
                      </p:cBhvr>
                      <p:tavLst>
                        <p:tav tm="0">
                          <p:val>
                            <p:strVal val="0-#ppt_w/2"/>
                          </p:val>
                        </p:tav>
                        <p:tav tm="100000">
                          <p:val>
                            <p:strVal val="#ppt_x"/>
                          </p:val>
                        </p:tav>
                      </p:tavLst>
                    </p:anim>
                    <p:anim calcmode="lin" valueType="num">
                      <p:cBhvr additive="base">
                        <p:cTn dur="18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1_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789690"/>
            <a:ext cx="10946143" cy="692150"/>
          </a:xfrm>
        </p:spPr>
        <p:txBody>
          <a:bodyPr/>
          <a:lstStyle>
            <a:lvl1pPr>
              <a:defRPr sz="2400">
                <a:solidFill>
                  <a:srgbClr val="333F48"/>
                </a:solidFill>
              </a:defRPr>
            </a:lvl1p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4176185" y="1989138"/>
            <a:ext cx="3738033" cy="4310062"/>
          </a:xfrm>
        </p:spPr>
        <p:txBody>
          <a:bodyPr/>
          <a:lstStyle>
            <a:lvl1pPr>
              <a:lnSpc>
                <a:spcPct val="150000"/>
              </a:lnSpc>
              <a:defRPr sz="1400">
                <a:solidFill>
                  <a:srgbClr val="333F48"/>
                </a:solidFill>
                <a:latin typeface="+mn-lt"/>
              </a:defRPr>
            </a:lvl1pPr>
            <a:lvl2pPr>
              <a:lnSpc>
                <a:spcPct val="150000"/>
              </a:lnSpc>
              <a:defRPr sz="1400">
                <a:solidFill>
                  <a:srgbClr val="333F48"/>
                </a:solidFill>
                <a:latin typeface="+mn-lt"/>
              </a:defRPr>
            </a:lvl2pPr>
            <a:lvl3pPr>
              <a:lnSpc>
                <a:spcPct val="150000"/>
              </a:lnSpc>
              <a:defRPr sz="1400">
                <a:solidFill>
                  <a:srgbClr val="333F48"/>
                </a:solidFill>
                <a:latin typeface="+mn-lt"/>
              </a:defRPr>
            </a:lvl3pPr>
            <a:lvl4pPr>
              <a:lnSpc>
                <a:spcPct val="150000"/>
              </a:lnSpc>
              <a:defRPr sz="1400">
                <a:solidFill>
                  <a:srgbClr val="333F48"/>
                </a:solidFill>
                <a:latin typeface="+mn-lt"/>
              </a:defRPr>
            </a:lvl4pPr>
            <a:lvl5pPr>
              <a:lnSpc>
                <a:spcPct val="150000"/>
              </a:lnSpc>
              <a:defRPr sz="1400">
                <a:solidFill>
                  <a:srgbClr val="333F48"/>
                </a:solidFill>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8117418" y="1989138"/>
            <a:ext cx="3740149" cy="4310062"/>
          </a:xfrm>
        </p:spPr>
        <p:txBody>
          <a:bodyPr/>
          <a:lstStyle>
            <a:lvl1pPr>
              <a:lnSpc>
                <a:spcPct val="150000"/>
              </a:lnSpc>
              <a:defRPr sz="1400">
                <a:solidFill>
                  <a:srgbClr val="333F48"/>
                </a:solidFill>
                <a:latin typeface="+mn-lt"/>
              </a:defRPr>
            </a:lvl1pPr>
            <a:lvl2pPr>
              <a:lnSpc>
                <a:spcPct val="150000"/>
              </a:lnSpc>
              <a:defRPr sz="1400">
                <a:solidFill>
                  <a:srgbClr val="333F48"/>
                </a:solidFill>
                <a:latin typeface="+mn-lt"/>
              </a:defRPr>
            </a:lvl2pPr>
            <a:lvl3pPr>
              <a:lnSpc>
                <a:spcPct val="150000"/>
              </a:lnSpc>
              <a:defRPr sz="1400">
                <a:solidFill>
                  <a:srgbClr val="333F48"/>
                </a:solidFill>
                <a:latin typeface="+mn-lt"/>
              </a:defRPr>
            </a:lvl3pPr>
            <a:lvl4pPr>
              <a:lnSpc>
                <a:spcPct val="150000"/>
              </a:lnSpc>
              <a:defRPr sz="1400">
                <a:solidFill>
                  <a:srgbClr val="333F48"/>
                </a:solidFill>
                <a:latin typeface="+mn-lt"/>
              </a:defRPr>
            </a:lvl4pPr>
            <a:lvl5pPr>
              <a:lnSpc>
                <a:spcPct val="150000"/>
              </a:lnSpc>
              <a:defRPr sz="1400">
                <a:solidFill>
                  <a:srgbClr val="333F48"/>
                </a:solidFill>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10"/>
          <p:cNvSpPr>
            <a:spLocks noGrp="1" noChangeArrowheads="1"/>
          </p:cNvSpPr>
          <p:nvPr>
            <p:ph type="sldNum" sz="quarter" idx="10"/>
          </p:nvPr>
        </p:nvSpPr>
        <p:spPr>
          <a:xfrm>
            <a:off x="11567584" y="6597650"/>
            <a:ext cx="624416" cy="260350"/>
          </a:xfrm>
          <a:prstGeom prst="rect">
            <a:avLst/>
          </a:prstGeom>
        </p:spPr>
        <p:txBody>
          <a:bodyPr/>
          <a:lstStyle>
            <a:lvl1pPr>
              <a:defRPr/>
            </a:lvl1pPr>
          </a:lstStyle>
          <a:p>
            <a:pPr>
              <a:defRPr/>
            </a:pPr>
            <a:fld id="{2D4E34D4-61FD-44C8-B985-5ACA0C0F8F98}" type="slidenum">
              <a:rPr lang="de-DE" altLang="de-DE"/>
              <a:pPr>
                <a:defRPr/>
              </a:pPr>
              <a:t>‹Nr.›</a:t>
            </a:fld>
            <a:endParaRPr lang="de-DE" altLang="de-DE"/>
          </a:p>
        </p:txBody>
      </p:sp>
    </p:spTree>
    <p:extLst>
      <p:ext uri="{BB962C8B-B14F-4D97-AF65-F5344CB8AC3E}">
        <p14:creationId xmlns:p14="http://schemas.microsoft.com/office/powerpoint/2010/main" val="26397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00%20_Welcome%20and%20Overview_2016-03-08.pptx#-1,4,Overview DALTON Product Assortment" TargetMode="External"/><Relationship Id="rId5" Type="http://schemas.openxmlformats.org/officeDocument/2006/relationships/slide" Target="../slides/slide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765175"/>
            <a:ext cx="1185756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176185" y="1989138"/>
            <a:ext cx="7681383"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p:txBody>
      </p:sp>
      <p:sp>
        <p:nvSpPr>
          <p:cNvPr id="1032" name="Text Box 11"/>
          <p:cNvSpPr txBox="1">
            <a:spLocks noChangeArrowheads="1"/>
          </p:cNvSpPr>
          <p:nvPr userDrawn="1"/>
        </p:nvSpPr>
        <p:spPr bwMode="auto">
          <a:xfrm>
            <a:off x="1" y="115889"/>
            <a:ext cx="993563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1pPr>
            <a:lvl2pPr marL="742950" indent="-28575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2pPr>
            <a:lvl3pPr marL="11430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3pPr>
            <a:lvl4pPr marL="16002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4pPr>
            <a:lvl5pPr marL="20574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5pPr>
            <a:lvl6pPr marL="25146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6pPr>
            <a:lvl7pPr marL="29718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7pPr>
            <a:lvl8pPr marL="34290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8pPr>
            <a:lvl9pPr marL="38862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9pPr>
          </a:lstStyle>
          <a:p>
            <a:pPr fontAlgn="base">
              <a:lnSpc>
                <a:spcPct val="100000"/>
              </a:lnSpc>
              <a:spcBef>
                <a:spcPct val="50000"/>
              </a:spcBef>
              <a:spcAft>
                <a:spcPct val="0"/>
              </a:spcAft>
              <a:buClrTx/>
              <a:buFontTx/>
              <a:buNone/>
              <a:defRPr/>
            </a:pPr>
            <a:r>
              <a:rPr lang="en-US" altLang="de-DE" sz="2300" dirty="0" smtClean="0">
                <a:solidFill>
                  <a:srgbClr val="7C878E"/>
                </a:solidFill>
                <a:latin typeface="Century Gothic"/>
                <a:cs typeface="Sakkal Majalla" panose="02000000000000000000" pitchFamily="2" charset="-78"/>
              </a:rPr>
              <a:t>DERMA CONTROL – CLEAR SKIN</a:t>
            </a:r>
          </a:p>
        </p:txBody>
      </p:sp>
      <p:sp>
        <p:nvSpPr>
          <p:cNvPr id="1037" name="Text Box 13">
            <a:hlinkClick r:id="rId5" action="ppaction://hlinksldjump"/>
          </p:cNvPr>
          <p:cNvSpPr txBox="1">
            <a:spLocks noChangeArrowheads="1"/>
          </p:cNvSpPr>
          <p:nvPr userDrawn="1"/>
        </p:nvSpPr>
        <p:spPr bwMode="auto">
          <a:xfrm>
            <a:off x="2530668" y="6665913"/>
            <a:ext cx="1682751"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defTabSz="863600">
              <a:spcBef>
                <a:spcPct val="0"/>
              </a:spcBef>
              <a:defRPr>
                <a:solidFill>
                  <a:schemeClr val="tx1"/>
                </a:solidFill>
                <a:latin typeface="Arial" panose="020B0604020202020204" pitchFamily="34" charset="0"/>
              </a:defRPr>
            </a:lvl2pPr>
            <a:lvl3pPr defTabSz="863600">
              <a:spcBef>
                <a:spcPct val="0"/>
              </a:spcBef>
              <a:defRPr>
                <a:solidFill>
                  <a:schemeClr val="tx1"/>
                </a:solidFill>
                <a:latin typeface="Arial" panose="020B0604020202020204" pitchFamily="34" charset="0"/>
              </a:defRPr>
            </a:lvl3pPr>
            <a:lvl4pPr defTabSz="863600">
              <a:spcBef>
                <a:spcPct val="0"/>
              </a:spcBef>
              <a:defRPr>
                <a:solidFill>
                  <a:schemeClr val="tx1"/>
                </a:solidFill>
                <a:latin typeface="Arial" panose="020B0604020202020204" pitchFamily="34" charset="0"/>
              </a:defRPr>
            </a:lvl4pPr>
            <a:lvl5pPr defTabSz="863600">
              <a:spcBef>
                <a:spcPct val="0"/>
              </a:spcBef>
              <a:defRPr>
                <a:solidFill>
                  <a:schemeClr val="tx1"/>
                </a:solidFill>
                <a:latin typeface="Arial" panose="020B0604020202020204" pitchFamily="34" charset="0"/>
              </a:defRPr>
            </a:lvl5pPr>
            <a:lvl6pPr defTabSz="863600" fontAlgn="base">
              <a:spcBef>
                <a:spcPct val="0"/>
              </a:spcBef>
              <a:spcAft>
                <a:spcPct val="0"/>
              </a:spcAft>
              <a:defRPr>
                <a:solidFill>
                  <a:schemeClr val="tx1"/>
                </a:solidFill>
                <a:latin typeface="Arial" panose="020B0604020202020204" pitchFamily="34" charset="0"/>
              </a:defRPr>
            </a:lvl6pPr>
            <a:lvl7pPr defTabSz="863600" fontAlgn="base">
              <a:spcBef>
                <a:spcPct val="0"/>
              </a:spcBef>
              <a:spcAft>
                <a:spcPct val="0"/>
              </a:spcAft>
              <a:defRPr>
                <a:solidFill>
                  <a:schemeClr val="tx1"/>
                </a:solidFill>
                <a:latin typeface="Arial" panose="020B0604020202020204" pitchFamily="34" charset="0"/>
              </a:defRPr>
            </a:lvl7pPr>
            <a:lvl8pPr defTabSz="863600" fontAlgn="base">
              <a:spcBef>
                <a:spcPct val="0"/>
              </a:spcBef>
              <a:spcAft>
                <a:spcPct val="0"/>
              </a:spcAft>
              <a:defRPr>
                <a:solidFill>
                  <a:schemeClr val="tx1"/>
                </a:solidFill>
                <a:latin typeface="Arial" panose="020B0604020202020204" pitchFamily="34" charset="0"/>
              </a:defRPr>
            </a:lvl8pPr>
            <a:lvl9pPr defTabSz="863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de-DE" sz="800" dirty="0" smtClean="0">
                <a:solidFill>
                  <a:srgbClr val="333F48"/>
                </a:solidFill>
                <a:latin typeface="+mn-lt"/>
                <a:cs typeface="Sakkal Majalla" panose="02000000000000000000" pitchFamily="2" charset="-78"/>
                <a:sym typeface="Webdings" panose="05030102010509060703" pitchFamily="18" charset="2"/>
              </a:rPr>
              <a:t>Product</a:t>
            </a:r>
            <a:r>
              <a:rPr lang="en-US" altLang="de-DE" sz="800" baseline="0" dirty="0" smtClean="0">
                <a:solidFill>
                  <a:srgbClr val="333F48"/>
                </a:solidFill>
                <a:latin typeface="+mn-lt"/>
                <a:cs typeface="Sakkal Majalla" panose="02000000000000000000" pitchFamily="2" charset="-78"/>
                <a:sym typeface="Webdings" panose="05030102010509060703" pitchFamily="18" charset="2"/>
              </a:rPr>
              <a:t> Line OVERVIEW</a:t>
            </a:r>
            <a:endParaRPr lang="en-US" altLang="de-DE" sz="800" dirty="0" smtClean="0">
              <a:solidFill>
                <a:srgbClr val="333F48"/>
              </a:solidFill>
              <a:latin typeface="+mn-lt"/>
              <a:cs typeface="Sakkal Majalla" panose="02000000000000000000" pitchFamily="2" charset="-78"/>
            </a:endParaRPr>
          </a:p>
        </p:txBody>
      </p:sp>
      <p:sp>
        <p:nvSpPr>
          <p:cNvPr id="12" name="Interaktive Schaltfläche: Zurückkehren 11">
            <a:hlinkClick r:id="" action="ppaction://hlinkshowjump?jump=lastslideviewed" highlightClick="1"/>
          </p:cNvPr>
          <p:cNvSpPr/>
          <p:nvPr userDrawn="1"/>
        </p:nvSpPr>
        <p:spPr bwMode="auto">
          <a:xfrm>
            <a:off x="11184467" y="6597650"/>
            <a:ext cx="383117" cy="215900"/>
          </a:xfrm>
          <a:prstGeom prst="actionButtonReturn">
            <a:avLst/>
          </a:prstGeom>
          <a:ln/>
          <a:extLst/>
        </p:spPr>
        <p:style>
          <a:lnRef idx="1">
            <a:schemeClr val="accent3"/>
          </a:lnRef>
          <a:fillRef idx="3">
            <a:schemeClr val="accent3"/>
          </a:fillRef>
          <a:effectRef idx="2">
            <a:schemeClr val="accent3"/>
          </a:effectRef>
          <a:fontRef idx="minor">
            <a:schemeClr val="lt1"/>
          </a:fontRef>
        </p:style>
        <p:txBody>
          <a:bodyPr lIns="90000" tIns="46800" rIns="90000" bIns="46800"/>
          <a:lstStyle/>
          <a:p>
            <a:pPr marL="342900" indent="-342900" fontAlgn="base">
              <a:lnSpc>
                <a:spcPct val="90000"/>
              </a:lnSpc>
              <a:spcBef>
                <a:spcPct val="60000"/>
              </a:spcBef>
              <a:spcAft>
                <a:spcPct val="0"/>
              </a:spcAft>
              <a:buClr>
                <a:srgbClr val="808080"/>
              </a:buClr>
              <a:buFont typeface="Wingdings" panose="05000000000000000000" pitchFamily="2" charset="2"/>
              <a:buChar char="§"/>
              <a:defRPr/>
            </a:pPr>
            <a:endParaRPr lang="de-DE" sz="2000">
              <a:solidFill>
                <a:srgbClr val="333F48"/>
              </a:solidFill>
            </a:endParaRPr>
          </a:p>
        </p:txBody>
      </p:sp>
      <p:sp>
        <p:nvSpPr>
          <p:cNvPr id="13" name="Line 10"/>
          <p:cNvSpPr>
            <a:spLocks noChangeShapeType="1"/>
          </p:cNvSpPr>
          <p:nvPr userDrawn="1"/>
        </p:nvSpPr>
        <p:spPr bwMode="auto">
          <a:xfrm>
            <a:off x="0" y="6524625"/>
            <a:ext cx="12192000" cy="0"/>
          </a:xfrm>
          <a:prstGeom prst="line">
            <a:avLst/>
          </a:prstGeom>
          <a:noFill/>
          <a:ln w="25400">
            <a:solidFill>
              <a:srgbClr val="86D2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endParaRPr lang="de-DE"/>
          </a:p>
        </p:txBody>
      </p:sp>
      <p:sp>
        <p:nvSpPr>
          <p:cNvPr id="14" name="Line 11"/>
          <p:cNvSpPr>
            <a:spLocks noChangeShapeType="1"/>
          </p:cNvSpPr>
          <p:nvPr userDrawn="1"/>
        </p:nvSpPr>
        <p:spPr bwMode="auto">
          <a:xfrm>
            <a:off x="0" y="765175"/>
            <a:ext cx="12192000" cy="0"/>
          </a:xfrm>
          <a:prstGeom prst="line">
            <a:avLst/>
          </a:prstGeom>
          <a:noFill/>
          <a:ln w="25400">
            <a:solidFill>
              <a:srgbClr val="86D2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Foliennummernplatzhalter 2"/>
          <p:cNvSpPr>
            <a:spLocks noGrp="1"/>
          </p:cNvSpPr>
          <p:nvPr>
            <p:ph type="sldNum" sz="quarter" idx="4"/>
          </p:nvPr>
        </p:nvSpPr>
        <p:spPr>
          <a:xfrm>
            <a:off x="11772900" y="6535058"/>
            <a:ext cx="419099" cy="322944"/>
          </a:xfrm>
          <a:prstGeom prst="rect">
            <a:avLst/>
          </a:prstGeom>
        </p:spPr>
        <p:txBody>
          <a:bodyPr vert="horz" lIns="91440" tIns="45720" rIns="91440" bIns="45720" rtlCol="0" anchor="ctr"/>
          <a:lstStyle>
            <a:lvl1pPr algn="r">
              <a:defRPr sz="1000">
                <a:solidFill>
                  <a:schemeClr val="tx1">
                    <a:tint val="75000"/>
                  </a:schemeClr>
                </a:solidFill>
                <a:latin typeface="Sakkal Majalla" panose="02000000000000000000" pitchFamily="2" charset="-78"/>
                <a:cs typeface="Sakkal Majalla" panose="02000000000000000000" pitchFamily="2" charset="-78"/>
              </a:defRPr>
            </a:lvl1pPr>
          </a:lstStyle>
          <a:p>
            <a:endParaRPr lang="de-DE" dirty="0"/>
          </a:p>
        </p:txBody>
      </p:sp>
      <p:sp>
        <p:nvSpPr>
          <p:cNvPr id="16" name="Text Box 12">
            <a:hlinkClick r:id="rId6" action="ppaction://hlinkpres?slideindex=4&amp;slidetitle=Overview DALTON Product Assortment"/>
          </p:cNvPr>
          <p:cNvSpPr txBox="1">
            <a:spLocks noChangeArrowheads="1"/>
          </p:cNvSpPr>
          <p:nvPr userDrawn="1"/>
        </p:nvSpPr>
        <p:spPr bwMode="auto">
          <a:xfrm>
            <a:off x="1492752" y="6654955"/>
            <a:ext cx="8413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defTabSz="863600">
              <a:spcBef>
                <a:spcPct val="0"/>
              </a:spcBef>
              <a:defRPr>
                <a:solidFill>
                  <a:schemeClr val="tx1"/>
                </a:solidFill>
                <a:latin typeface="Arial" panose="020B0604020202020204" pitchFamily="34" charset="0"/>
              </a:defRPr>
            </a:lvl2pPr>
            <a:lvl3pPr defTabSz="863600">
              <a:spcBef>
                <a:spcPct val="0"/>
              </a:spcBef>
              <a:defRPr>
                <a:solidFill>
                  <a:schemeClr val="tx1"/>
                </a:solidFill>
                <a:latin typeface="Arial" panose="020B0604020202020204" pitchFamily="34" charset="0"/>
              </a:defRPr>
            </a:lvl3pPr>
            <a:lvl4pPr defTabSz="863600">
              <a:spcBef>
                <a:spcPct val="0"/>
              </a:spcBef>
              <a:defRPr>
                <a:solidFill>
                  <a:schemeClr val="tx1"/>
                </a:solidFill>
                <a:latin typeface="Arial" panose="020B0604020202020204" pitchFamily="34" charset="0"/>
              </a:defRPr>
            </a:lvl4pPr>
            <a:lvl5pPr defTabSz="863600">
              <a:spcBef>
                <a:spcPct val="0"/>
              </a:spcBef>
              <a:defRPr>
                <a:solidFill>
                  <a:schemeClr val="tx1"/>
                </a:solidFill>
                <a:latin typeface="Arial" panose="020B0604020202020204" pitchFamily="34" charset="0"/>
              </a:defRPr>
            </a:lvl5pPr>
            <a:lvl6pPr defTabSz="863600" fontAlgn="base">
              <a:spcBef>
                <a:spcPct val="0"/>
              </a:spcBef>
              <a:spcAft>
                <a:spcPct val="0"/>
              </a:spcAft>
              <a:defRPr>
                <a:solidFill>
                  <a:schemeClr val="tx1"/>
                </a:solidFill>
                <a:latin typeface="Arial" panose="020B0604020202020204" pitchFamily="34" charset="0"/>
              </a:defRPr>
            </a:lvl6pPr>
            <a:lvl7pPr defTabSz="863600" fontAlgn="base">
              <a:spcBef>
                <a:spcPct val="0"/>
              </a:spcBef>
              <a:spcAft>
                <a:spcPct val="0"/>
              </a:spcAft>
              <a:defRPr>
                <a:solidFill>
                  <a:schemeClr val="tx1"/>
                </a:solidFill>
                <a:latin typeface="Arial" panose="020B0604020202020204" pitchFamily="34" charset="0"/>
              </a:defRPr>
            </a:lvl7pPr>
            <a:lvl8pPr defTabSz="863600" fontAlgn="base">
              <a:spcBef>
                <a:spcPct val="0"/>
              </a:spcBef>
              <a:spcAft>
                <a:spcPct val="0"/>
              </a:spcAft>
              <a:defRPr>
                <a:solidFill>
                  <a:schemeClr val="tx1"/>
                </a:solidFill>
                <a:latin typeface="Arial" panose="020B0604020202020204" pitchFamily="34" charset="0"/>
              </a:defRPr>
            </a:lvl8pPr>
            <a:lvl9pPr defTabSz="863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de-DE" sz="800" dirty="0" smtClean="0">
                <a:solidFill>
                  <a:srgbClr val="333F48"/>
                </a:solidFill>
                <a:latin typeface="+mn-lt"/>
                <a:cs typeface="Sakkal Majalla" panose="02000000000000000000" pitchFamily="2" charset="-78"/>
                <a:sym typeface="Webdings" panose="05030102010509060703" pitchFamily="18" charset="2"/>
              </a:rPr>
              <a:t>OVERVIEW</a:t>
            </a:r>
            <a:endParaRPr lang="en-US" altLang="de-DE" sz="800" dirty="0" smtClean="0">
              <a:solidFill>
                <a:srgbClr val="333F48"/>
              </a:solidFill>
              <a:latin typeface="+mn-lt"/>
              <a:cs typeface="Sakkal Majalla" panose="02000000000000000000" pitchFamily="2" charset="-78"/>
            </a:endParaRPr>
          </a:p>
        </p:txBody>
      </p:sp>
      <p:pic>
        <p:nvPicPr>
          <p:cNvPr id="17" name="Grafik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00032" y="-3791"/>
            <a:ext cx="2091967" cy="732454"/>
          </a:xfrm>
          <a:prstGeom prst="rect">
            <a:avLst/>
          </a:prstGeom>
        </p:spPr>
      </p:pic>
      <p:sp>
        <p:nvSpPr>
          <p:cNvPr id="18" name="Rechteck 17"/>
          <p:cNvSpPr/>
          <p:nvPr userDrawn="1"/>
        </p:nvSpPr>
        <p:spPr>
          <a:xfrm>
            <a:off x="3959679" y="6635423"/>
            <a:ext cx="5011601" cy="215444"/>
          </a:xfrm>
          <a:prstGeom prst="rect">
            <a:avLst/>
          </a:prstGeom>
        </p:spPr>
        <p:txBody>
          <a:bodyPr wrap="square">
            <a:spAutoFit/>
          </a:bodyPr>
          <a:lstStyle/>
          <a:p>
            <a:pPr marL="0" indent="0" algn="ctr">
              <a:lnSpc>
                <a:spcPct val="100000"/>
              </a:lnSpc>
              <a:spcBef>
                <a:spcPts val="600"/>
              </a:spcBef>
              <a:buNone/>
            </a:pPr>
            <a:r>
              <a:rPr lang="en-GB" sz="800" b="1" dirty="0" smtClean="0">
                <a:solidFill>
                  <a:srgbClr val="333F48"/>
                </a:solidFill>
                <a:latin typeface="+mj-lt"/>
                <a:cs typeface="Sakkal Majalla" panose="02000000000000000000" pitchFamily="2" charset="-78"/>
              </a:rPr>
              <a:t>© DALTON COSMETICS GERMANY GmbH – </a:t>
            </a:r>
            <a:r>
              <a:rPr lang="en-US" sz="800" b="0" dirty="0" smtClean="0">
                <a:solidFill>
                  <a:srgbClr val="333F48"/>
                </a:solidFill>
                <a:latin typeface="+mj-lt"/>
                <a:cs typeface="Sakkal Majalla" panose="02000000000000000000" pitchFamily="2" charset="-78"/>
              </a:rPr>
              <a:t>for</a:t>
            </a:r>
            <a:r>
              <a:rPr lang="en-US" sz="800" b="0" baseline="0" dirty="0" smtClean="0">
                <a:solidFill>
                  <a:srgbClr val="333F48"/>
                </a:solidFill>
                <a:latin typeface="+mj-lt"/>
                <a:cs typeface="Sakkal Majalla" panose="02000000000000000000" pitchFamily="2" charset="-78"/>
              </a:rPr>
              <a:t> training purposes only</a:t>
            </a:r>
            <a:endParaRPr lang="de-DE" sz="800" dirty="0">
              <a:solidFill>
                <a:srgbClr val="333F48"/>
              </a:solidFill>
              <a:latin typeface="+mj-lt"/>
              <a:cs typeface="Sakkal Majalla" panose="02000000000000000000" pitchFamily="2" charset="-78"/>
            </a:endParaRPr>
          </a:p>
        </p:txBody>
      </p:sp>
    </p:spTree>
    <p:extLst>
      <p:ext uri="{BB962C8B-B14F-4D97-AF65-F5344CB8AC3E}">
        <p14:creationId xmlns:p14="http://schemas.microsoft.com/office/powerpoint/2010/main" val="3692183983"/>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0" fontAlgn="base" hangingPunct="0">
        <a:spcBef>
          <a:spcPct val="0"/>
        </a:spcBef>
        <a:spcAft>
          <a:spcPct val="0"/>
        </a:spcAft>
        <a:defRPr sz="2400" kern="1200">
          <a:solidFill>
            <a:srgbClr val="333F48"/>
          </a:solidFill>
          <a:latin typeface="+mn-lt"/>
          <a:ea typeface="+mj-ea"/>
          <a:cs typeface="Sakkal Majalla" panose="02000000000000000000" pitchFamily="2" charset="-78"/>
        </a:defRPr>
      </a:lvl1pPr>
      <a:lvl2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p:titleStyle>
    <p:bodyStyle>
      <a:lvl1pPr marL="342900" indent="-342900" algn="l" rtl="0" eaLnBrk="0" fontAlgn="base" hangingPunct="0">
        <a:lnSpc>
          <a:spcPct val="150000"/>
        </a:lnSpc>
        <a:spcBef>
          <a:spcPct val="60000"/>
        </a:spcBef>
        <a:spcAft>
          <a:spcPct val="0"/>
        </a:spcAft>
        <a:buClr>
          <a:schemeClr val="bg2"/>
        </a:buClr>
        <a:buFont typeface="Arial" panose="020B0604020202020204" pitchFamily="34" charset="0"/>
        <a:buChar char="•"/>
        <a:defRPr sz="1400" kern="1200">
          <a:solidFill>
            <a:srgbClr val="333F48"/>
          </a:solidFill>
          <a:latin typeface="+mn-lt"/>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jpe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18.xml"/><Relationship Id="rId10" Type="http://schemas.openxmlformats.org/officeDocument/2006/relationships/slide" Target="slide12.xml"/><Relationship Id="rId4" Type="http://schemas.openxmlformats.org/officeDocument/2006/relationships/slide" Target="slide2.xml"/><Relationship Id="rId9" Type="http://schemas.openxmlformats.org/officeDocument/2006/relationships/slide" Target="slide21.xml"/></Relationships>
</file>

<file path=ppt/slides/_rels/slide1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11.xml"/><Relationship Id="rId7" Type="http://schemas.openxmlformats.org/officeDocument/2006/relationships/slide" Target="slide38.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9.xml"/><Relationship Id="rId4" Type="http://schemas.openxmlformats.org/officeDocument/2006/relationships/slide" Target="slide22.xml"/><Relationship Id="rId9" Type="http://schemas.openxmlformats.org/officeDocument/2006/relationships/slide" Target="slide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2.xml"/><Relationship Id="rId7"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35.xml"/><Relationship Id="rId5" Type="http://schemas.openxmlformats.org/officeDocument/2006/relationships/slide" Target="slide22.xml"/><Relationship Id="rId10" Type="http://schemas.openxmlformats.org/officeDocument/2006/relationships/slide" Target="slide37.xml"/><Relationship Id="rId4" Type="http://schemas.openxmlformats.org/officeDocument/2006/relationships/slide" Target="slide14.xml"/><Relationship Id="rId9" Type="http://schemas.openxmlformats.org/officeDocument/2006/relationships/slide" Target="slide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5.xml"/><Relationship Id="rId7" Type="http://schemas.openxmlformats.org/officeDocument/2006/relationships/slide" Target="slide32.xml"/><Relationship Id="rId12"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36.xml"/><Relationship Id="rId5" Type="http://schemas.openxmlformats.org/officeDocument/2006/relationships/slide" Target="slide22.xml"/><Relationship Id="rId10" Type="http://schemas.openxmlformats.org/officeDocument/2006/relationships/slide" Target="slide31.xml"/><Relationship Id="rId4" Type="http://schemas.openxmlformats.org/officeDocument/2006/relationships/slide" Target="slide17.xml"/><Relationship Id="rId9" Type="http://schemas.openxmlformats.org/officeDocument/2006/relationships/slide" Target="slide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0.xml"/><Relationship Id="rId7" Type="http://schemas.openxmlformats.org/officeDocument/2006/relationships/slide" Target="slide33.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9.xml"/><Relationship Id="rId10" Type="http://schemas.openxmlformats.org/officeDocument/2006/relationships/slide" Target="slide30.xml"/><Relationship Id="rId4" Type="http://schemas.openxmlformats.org/officeDocument/2006/relationships/slide" Target="slide22.xml"/><Relationship Id="rId9" Type="http://schemas.openxmlformats.org/officeDocument/2006/relationships/slide" Target="slide3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xml"/><Relationship Id="rId7" Type="http://schemas.openxmlformats.org/officeDocument/2006/relationships/slide" Target="slide35.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5.xml"/><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9.xml"/><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cdomain02\daten\Marketing\Dalton\01 Bilder\Bilder für PPT\Derma Control\Derma Control Tit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787335"/>
            <a:ext cx="12188825" cy="570865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6">
            <a:hlinkClick r:id="rId4" action="ppaction://hlinksldjump"/>
          </p:cNvPr>
          <p:cNvSpPr txBox="1">
            <a:spLocks noChangeArrowheads="1"/>
          </p:cNvSpPr>
          <p:nvPr/>
        </p:nvSpPr>
        <p:spPr bwMode="auto">
          <a:xfrm>
            <a:off x="6898214" y="1436819"/>
            <a:ext cx="4546474" cy="341313"/>
          </a:xfrm>
          <a:prstGeom prst="rect">
            <a:avLst/>
          </a:prstGeom>
          <a:solidFill>
            <a:srgbClr val="86D295"/>
          </a:solidFill>
          <a:ln>
            <a:noFill/>
          </a:ln>
          <a:extLst/>
        </p:spPr>
        <p:txBody>
          <a:bodyPr lIns="0" tIns="0" rIns="0" bIns="0" anchor="ctr" anchorCtr="0"/>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gn="just" eaLnBrk="1" hangingPunct="1">
              <a:lnSpc>
                <a:spcPct val="100000"/>
              </a:lnSpc>
              <a:spcBef>
                <a:spcPct val="50000"/>
              </a:spcBef>
              <a:buClrTx/>
              <a:buFontTx/>
              <a:buNone/>
            </a:pPr>
            <a:r>
              <a:rPr lang="de-DE" altLang="de-DE" sz="1400" dirty="0" smtClean="0">
                <a:solidFill>
                  <a:schemeClr val="bg1"/>
                </a:solidFill>
                <a:sym typeface="Webdings" panose="05030102010509060703" pitchFamily="18" charset="2"/>
              </a:rPr>
              <a:t></a:t>
            </a:r>
            <a:r>
              <a:rPr lang="de-DE" altLang="de-DE" sz="1400" b="1" dirty="0" smtClean="0">
                <a:solidFill>
                  <a:schemeClr val="bg1"/>
                </a:solidFill>
                <a:latin typeface="+mn-lt"/>
                <a:sym typeface="Webdings" panose="05030102010509060703" pitchFamily="18" charset="2"/>
              </a:rPr>
              <a:t>CONCEPT</a:t>
            </a:r>
            <a:endParaRPr lang="de-DE" altLang="de-DE" sz="1400" b="1" dirty="0">
              <a:solidFill>
                <a:schemeClr val="bg1"/>
              </a:solidFill>
              <a:latin typeface="+mn-lt"/>
            </a:endParaRPr>
          </a:p>
        </p:txBody>
      </p:sp>
      <p:sp>
        <p:nvSpPr>
          <p:cNvPr id="8195" name="Text Box 12">
            <a:hlinkClick r:id="rId5" action="ppaction://hlinksldjump"/>
          </p:cNvPr>
          <p:cNvSpPr txBox="1">
            <a:spLocks noChangeArrowheads="1"/>
          </p:cNvSpPr>
          <p:nvPr/>
        </p:nvSpPr>
        <p:spPr bwMode="auto">
          <a:xfrm>
            <a:off x="6918145" y="3996302"/>
            <a:ext cx="4546474" cy="28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05000"/>
              </a:lnSpc>
              <a:spcBef>
                <a:spcPct val="55000"/>
              </a:spcBef>
              <a:buClrTx/>
              <a:buNone/>
            </a:pPr>
            <a:r>
              <a:rPr lang="de-DE" altLang="de-DE" sz="1400" dirty="0" smtClean="0">
                <a:solidFill>
                  <a:srgbClr val="333F48"/>
                </a:solidFill>
                <a:sym typeface="Webdings" panose="05030102010509060703" pitchFamily="18" charset="2"/>
              </a:rPr>
              <a:t></a:t>
            </a:r>
            <a:r>
              <a:rPr lang="de-DE" altLang="de-DE" sz="1400" dirty="0">
                <a:solidFill>
                  <a:srgbClr val="333F48"/>
                </a:solidFill>
                <a:latin typeface="+mn-lt"/>
                <a:sym typeface="Webdings" panose="05030102010509060703" pitchFamily="18" charset="2"/>
              </a:rPr>
              <a:t> SOS Spot </a:t>
            </a:r>
            <a:r>
              <a:rPr lang="de-DE" altLang="de-DE" sz="1400" dirty="0" err="1">
                <a:solidFill>
                  <a:srgbClr val="333F48"/>
                </a:solidFill>
                <a:latin typeface="+mn-lt"/>
                <a:sym typeface="Webdings" panose="05030102010509060703" pitchFamily="18" charset="2"/>
              </a:rPr>
              <a:t>Concentrate</a:t>
            </a:r>
            <a:endParaRPr lang="de-DE" altLang="de-DE" sz="1400" dirty="0">
              <a:solidFill>
                <a:srgbClr val="333F48"/>
              </a:solidFill>
              <a:latin typeface="+mn-lt"/>
            </a:endParaRPr>
          </a:p>
        </p:txBody>
      </p:sp>
      <p:sp>
        <p:nvSpPr>
          <p:cNvPr id="8196" name="Text Box 13">
            <a:hlinkClick r:id="rId6" action="ppaction://hlinksldjump"/>
          </p:cNvPr>
          <p:cNvSpPr txBox="1">
            <a:spLocks noChangeArrowheads="1"/>
          </p:cNvSpPr>
          <p:nvPr/>
        </p:nvSpPr>
        <p:spPr bwMode="auto">
          <a:xfrm>
            <a:off x="6906773" y="1915383"/>
            <a:ext cx="4546474" cy="28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05000"/>
              </a:lnSpc>
              <a:spcBef>
                <a:spcPct val="55000"/>
              </a:spcBef>
              <a:buClrTx/>
              <a:buNone/>
            </a:pPr>
            <a:r>
              <a:rPr lang="de-DE" altLang="de-DE" sz="1400" dirty="0" smtClean="0">
                <a:solidFill>
                  <a:srgbClr val="333F48"/>
                </a:solidFill>
                <a:sym typeface="Webdings" panose="05030102010509060703" pitchFamily="18" charset="2"/>
              </a:rPr>
              <a:t></a:t>
            </a:r>
            <a:r>
              <a:rPr lang="de-DE" altLang="de-DE" sz="1400" dirty="0" err="1">
                <a:solidFill>
                  <a:srgbClr val="333F48"/>
                </a:solidFill>
                <a:latin typeface="+mn-lt"/>
                <a:sym typeface="Webdings" panose="05030102010509060703" pitchFamily="18" charset="2"/>
              </a:rPr>
              <a:t>Purifying</a:t>
            </a:r>
            <a:r>
              <a:rPr lang="de-DE" altLang="de-DE" sz="1400" dirty="0">
                <a:solidFill>
                  <a:srgbClr val="333F48"/>
                </a:solidFill>
                <a:latin typeface="+mn-lt"/>
                <a:sym typeface="Webdings" panose="05030102010509060703" pitchFamily="18" charset="2"/>
              </a:rPr>
              <a:t> </a:t>
            </a:r>
            <a:r>
              <a:rPr lang="de-DE" altLang="de-DE" sz="1400" dirty="0" err="1">
                <a:solidFill>
                  <a:srgbClr val="333F48"/>
                </a:solidFill>
                <a:latin typeface="+mn-lt"/>
                <a:sym typeface="Webdings" panose="05030102010509060703" pitchFamily="18" charset="2"/>
              </a:rPr>
              <a:t>Cleansing</a:t>
            </a:r>
            <a:r>
              <a:rPr lang="de-DE" altLang="de-DE" sz="1400" dirty="0">
                <a:solidFill>
                  <a:srgbClr val="333F48"/>
                </a:solidFill>
                <a:latin typeface="+mn-lt"/>
                <a:sym typeface="Webdings" panose="05030102010509060703" pitchFamily="18" charset="2"/>
              </a:rPr>
              <a:t> </a:t>
            </a:r>
            <a:r>
              <a:rPr lang="de-DE" altLang="de-DE" sz="1400" dirty="0" smtClean="0">
                <a:solidFill>
                  <a:srgbClr val="333F48"/>
                </a:solidFill>
                <a:latin typeface="+mn-lt"/>
                <a:sym typeface="Webdings" panose="05030102010509060703" pitchFamily="18" charset="2"/>
              </a:rPr>
              <a:t>Milk  – Seborrhoe </a:t>
            </a:r>
            <a:r>
              <a:rPr lang="de-DE" altLang="de-DE" sz="1400" dirty="0" err="1" smtClean="0">
                <a:solidFill>
                  <a:srgbClr val="333F48"/>
                </a:solidFill>
                <a:latin typeface="+mn-lt"/>
                <a:sym typeface="Webdings" panose="05030102010509060703" pitchFamily="18" charset="2"/>
              </a:rPr>
              <a:t>Sicca</a:t>
            </a:r>
            <a:endParaRPr lang="de-DE" altLang="de-DE" sz="1400" dirty="0">
              <a:solidFill>
                <a:srgbClr val="333F48"/>
              </a:solidFill>
              <a:latin typeface="+mn-lt"/>
            </a:endParaRPr>
          </a:p>
        </p:txBody>
      </p:sp>
      <p:sp>
        <p:nvSpPr>
          <p:cNvPr id="8197" name="Text Box 14">
            <a:hlinkClick r:id="rId7" action="ppaction://hlinksldjump"/>
          </p:cNvPr>
          <p:cNvSpPr txBox="1">
            <a:spLocks noChangeArrowheads="1"/>
          </p:cNvSpPr>
          <p:nvPr/>
        </p:nvSpPr>
        <p:spPr bwMode="auto">
          <a:xfrm>
            <a:off x="6906773" y="2340235"/>
            <a:ext cx="4546474" cy="28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400" dirty="0" smtClean="0">
                <a:solidFill>
                  <a:srgbClr val="333F48"/>
                </a:solidFill>
                <a:sym typeface="Webdings" panose="05030102010509060703" pitchFamily="18" charset="2"/>
              </a:rPr>
              <a:t></a:t>
            </a:r>
            <a:r>
              <a:rPr lang="de-DE" altLang="de-DE" sz="1400" dirty="0" err="1" smtClean="0">
                <a:solidFill>
                  <a:srgbClr val="333F48"/>
                </a:solidFill>
                <a:latin typeface="+mn-lt"/>
                <a:sym typeface="Webdings" panose="05030102010509060703" pitchFamily="18" charset="2"/>
              </a:rPr>
              <a:t>Purifying</a:t>
            </a:r>
            <a:r>
              <a:rPr lang="de-DE" altLang="de-DE" sz="1400" dirty="0" smtClean="0">
                <a:solidFill>
                  <a:srgbClr val="333F48"/>
                </a:solidFill>
                <a:latin typeface="+mn-lt"/>
                <a:sym typeface="Webdings" panose="05030102010509060703" pitchFamily="18" charset="2"/>
              </a:rPr>
              <a:t> </a:t>
            </a:r>
            <a:r>
              <a:rPr lang="de-DE" altLang="de-DE" sz="1400" dirty="0" err="1" smtClean="0">
                <a:solidFill>
                  <a:srgbClr val="333F48"/>
                </a:solidFill>
                <a:latin typeface="+mn-lt"/>
                <a:sym typeface="Webdings" panose="05030102010509060703" pitchFamily="18" charset="2"/>
              </a:rPr>
              <a:t>Cleansing</a:t>
            </a:r>
            <a:r>
              <a:rPr lang="de-DE" altLang="de-DE" sz="1400" dirty="0" smtClean="0">
                <a:solidFill>
                  <a:srgbClr val="333F48"/>
                </a:solidFill>
                <a:latin typeface="+mn-lt"/>
                <a:sym typeface="Webdings" panose="05030102010509060703" pitchFamily="18" charset="2"/>
              </a:rPr>
              <a:t> Gel – Seborrhoe </a:t>
            </a:r>
            <a:r>
              <a:rPr lang="de-DE" altLang="de-DE" sz="1400" dirty="0" err="1" smtClean="0">
                <a:solidFill>
                  <a:srgbClr val="333F48"/>
                </a:solidFill>
                <a:latin typeface="+mn-lt"/>
                <a:sym typeface="Webdings" panose="05030102010509060703" pitchFamily="18" charset="2"/>
              </a:rPr>
              <a:t>Oleosa</a:t>
            </a:r>
            <a:endParaRPr lang="de-DE" altLang="de-DE" sz="1400" dirty="0">
              <a:solidFill>
                <a:srgbClr val="333F48"/>
              </a:solidFill>
              <a:latin typeface="+mn-lt"/>
            </a:endParaRPr>
          </a:p>
        </p:txBody>
      </p:sp>
      <p:sp>
        <p:nvSpPr>
          <p:cNvPr id="8198" name="Text Box 15">
            <a:hlinkClick r:id="rId8" action="ppaction://hlinksldjump"/>
          </p:cNvPr>
          <p:cNvSpPr txBox="1">
            <a:spLocks noChangeArrowheads="1"/>
          </p:cNvSpPr>
          <p:nvPr/>
        </p:nvSpPr>
        <p:spPr bwMode="auto">
          <a:xfrm>
            <a:off x="6905500" y="2738037"/>
            <a:ext cx="4546474" cy="28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400" dirty="0" smtClean="0">
                <a:solidFill>
                  <a:srgbClr val="333F48"/>
                </a:solidFill>
                <a:sym typeface="Webdings" panose="05030102010509060703" pitchFamily="18" charset="2"/>
              </a:rPr>
              <a:t></a:t>
            </a:r>
            <a:r>
              <a:rPr lang="de-DE" altLang="de-DE" sz="1400" dirty="0" err="1" smtClean="0">
                <a:solidFill>
                  <a:srgbClr val="333F48"/>
                </a:solidFill>
                <a:latin typeface="+mn-lt"/>
                <a:sym typeface="Webdings" panose="05030102010509060703" pitchFamily="18" charset="2"/>
              </a:rPr>
              <a:t>Purifying</a:t>
            </a:r>
            <a:r>
              <a:rPr lang="de-DE" altLang="de-DE" sz="1400" dirty="0" smtClean="0">
                <a:solidFill>
                  <a:srgbClr val="333F48"/>
                </a:solidFill>
                <a:latin typeface="+mn-lt"/>
                <a:sym typeface="Webdings" panose="05030102010509060703" pitchFamily="18" charset="2"/>
              </a:rPr>
              <a:t> Tonic</a:t>
            </a:r>
            <a:endParaRPr lang="de-DE" altLang="de-DE" sz="1400" dirty="0">
              <a:solidFill>
                <a:srgbClr val="333F48"/>
              </a:solidFill>
              <a:latin typeface="+mn-lt"/>
            </a:endParaRPr>
          </a:p>
        </p:txBody>
      </p:sp>
      <p:sp>
        <p:nvSpPr>
          <p:cNvPr id="8201" name="Text Box 6">
            <a:hlinkClick r:id="rId9" action="ppaction://hlinksldjump"/>
          </p:cNvPr>
          <p:cNvSpPr txBox="1">
            <a:spLocks noChangeArrowheads="1"/>
          </p:cNvSpPr>
          <p:nvPr/>
        </p:nvSpPr>
        <p:spPr bwMode="auto">
          <a:xfrm>
            <a:off x="6934624" y="4394124"/>
            <a:ext cx="4546474" cy="323850"/>
          </a:xfrm>
          <a:prstGeom prst="rect">
            <a:avLst/>
          </a:prstGeom>
          <a:solidFill>
            <a:srgbClr val="86D295"/>
          </a:solidFill>
          <a:ln>
            <a:noFill/>
          </a:ln>
          <a:extLst/>
        </p:spPr>
        <p:txBody>
          <a:bodyPr lIns="0" tIns="0" rIns="0" bIns="0" anchor="ctr" anchorCtr="0"/>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gn="just" eaLnBrk="1" hangingPunct="1">
              <a:lnSpc>
                <a:spcPct val="100000"/>
              </a:lnSpc>
              <a:spcBef>
                <a:spcPct val="50000"/>
              </a:spcBef>
              <a:buClrTx/>
              <a:buFontTx/>
              <a:buNone/>
            </a:pPr>
            <a:r>
              <a:rPr lang="de-DE" altLang="de-DE" sz="1400" dirty="0" smtClean="0">
                <a:solidFill>
                  <a:schemeClr val="bg1"/>
                </a:solidFill>
                <a:sym typeface="Webdings" panose="05030102010509060703" pitchFamily="18" charset="2"/>
              </a:rPr>
              <a:t></a:t>
            </a:r>
            <a:r>
              <a:rPr lang="de-DE" altLang="de-DE" sz="1400" b="1" dirty="0" smtClean="0">
                <a:solidFill>
                  <a:schemeClr val="bg1"/>
                </a:solidFill>
                <a:latin typeface="+mn-lt"/>
                <a:sym typeface="Webdings" panose="05030102010509060703" pitchFamily="18" charset="2"/>
              </a:rPr>
              <a:t>TREATMENT</a:t>
            </a:r>
            <a:r>
              <a:rPr lang="de-DE" altLang="de-DE" sz="1400" dirty="0" smtClean="0">
                <a:solidFill>
                  <a:schemeClr val="bg1"/>
                </a:solidFill>
                <a:sym typeface="Webdings" panose="05030102010509060703" pitchFamily="18" charset="2"/>
              </a:rPr>
              <a:t> </a:t>
            </a:r>
            <a:endParaRPr lang="de-DE" altLang="de-DE" sz="1400" dirty="0">
              <a:solidFill>
                <a:schemeClr val="bg1"/>
              </a:solidFill>
            </a:endParaRPr>
          </a:p>
        </p:txBody>
      </p:sp>
      <p:sp>
        <p:nvSpPr>
          <p:cNvPr id="8203" name="Text Box 13">
            <a:hlinkClick r:id="rId10" action="ppaction://hlinksldjump"/>
          </p:cNvPr>
          <p:cNvSpPr txBox="1">
            <a:spLocks noChangeArrowheads="1"/>
          </p:cNvSpPr>
          <p:nvPr/>
        </p:nvSpPr>
        <p:spPr bwMode="auto">
          <a:xfrm>
            <a:off x="6905499" y="3163038"/>
            <a:ext cx="4516405" cy="28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05000"/>
              </a:lnSpc>
              <a:spcBef>
                <a:spcPct val="55000"/>
              </a:spcBef>
              <a:buClrTx/>
              <a:buNone/>
            </a:pPr>
            <a:r>
              <a:rPr lang="de-DE" altLang="de-DE" sz="1400" dirty="0">
                <a:solidFill>
                  <a:srgbClr val="333F48"/>
                </a:solidFill>
                <a:latin typeface="+mn-lt"/>
                <a:sym typeface="Webdings" panose="05030102010509060703" pitchFamily="18" charset="2"/>
              </a:rPr>
              <a:t> </a:t>
            </a:r>
            <a:r>
              <a:rPr lang="de-DE" altLang="de-DE" sz="1400" dirty="0" err="1">
                <a:solidFill>
                  <a:srgbClr val="333F48"/>
                </a:solidFill>
                <a:latin typeface="+mn-lt"/>
                <a:sym typeface="Webdings" panose="05030102010509060703" pitchFamily="18" charset="2"/>
              </a:rPr>
              <a:t>Sebum</a:t>
            </a:r>
            <a:r>
              <a:rPr lang="de-DE" altLang="de-DE" sz="1400" dirty="0">
                <a:solidFill>
                  <a:srgbClr val="333F48"/>
                </a:solidFill>
                <a:latin typeface="+mn-lt"/>
                <a:sym typeface="Webdings" panose="05030102010509060703" pitchFamily="18" charset="2"/>
              </a:rPr>
              <a:t> </a:t>
            </a:r>
            <a:r>
              <a:rPr lang="de-DE" altLang="de-DE" sz="1400" dirty="0" err="1">
                <a:solidFill>
                  <a:srgbClr val="333F48"/>
                </a:solidFill>
                <a:latin typeface="+mn-lt"/>
                <a:sym typeface="Webdings" panose="05030102010509060703" pitchFamily="18" charset="2"/>
              </a:rPr>
              <a:t>Regulating</a:t>
            </a:r>
            <a:r>
              <a:rPr lang="de-DE" altLang="de-DE" sz="1400" dirty="0">
                <a:solidFill>
                  <a:srgbClr val="333F48"/>
                </a:solidFill>
                <a:latin typeface="+mn-lt"/>
                <a:sym typeface="Webdings" panose="05030102010509060703" pitchFamily="18" charset="2"/>
              </a:rPr>
              <a:t> </a:t>
            </a:r>
            <a:r>
              <a:rPr lang="de-DE" altLang="de-DE" sz="1400" dirty="0" smtClean="0">
                <a:solidFill>
                  <a:srgbClr val="333F48"/>
                </a:solidFill>
                <a:latin typeface="+mn-lt"/>
                <a:sym typeface="Webdings" panose="05030102010509060703" pitchFamily="18" charset="2"/>
              </a:rPr>
              <a:t>Cream – Seborrhoe </a:t>
            </a:r>
            <a:r>
              <a:rPr lang="de-DE" altLang="de-DE" sz="1400" dirty="0" err="1" smtClean="0">
                <a:solidFill>
                  <a:srgbClr val="333F48"/>
                </a:solidFill>
                <a:latin typeface="+mn-lt"/>
                <a:sym typeface="Webdings" panose="05030102010509060703" pitchFamily="18" charset="2"/>
              </a:rPr>
              <a:t>Sicca</a:t>
            </a:r>
            <a:endParaRPr lang="de-DE" altLang="de-DE" sz="1400" dirty="0">
              <a:solidFill>
                <a:srgbClr val="333F48"/>
              </a:solidFill>
              <a:latin typeface="+mn-lt"/>
            </a:endParaRPr>
          </a:p>
        </p:txBody>
      </p:sp>
      <p:sp>
        <p:nvSpPr>
          <p:cNvPr id="16" name="Text Box 13">
            <a:hlinkClick r:id="rId11" action="ppaction://hlinksldjump"/>
          </p:cNvPr>
          <p:cNvSpPr txBox="1">
            <a:spLocks noChangeArrowheads="1"/>
          </p:cNvSpPr>
          <p:nvPr/>
        </p:nvSpPr>
        <p:spPr bwMode="auto">
          <a:xfrm>
            <a:off x="6916133" y="3590241"/>
            <a:ext cx="4546474" cy="28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400" dirty="0" smtClean="0">
                <a:solidFill>
                  <a:srgbClr val="333F48"/>
                </a:solidFill>
                <a:sym typeface="Webdings" panose="05030102010509060703" pitchFamily="18" charset="2"/>
              </a:rPr>
              <a:t></a:t>
            </a:r>
            <a:r>
              <a:rPr lang="de-DE" altLang="de-DE" sz="1400" dirty="0" err="1" smtClean="0">
                <a:solidFill>
                  <a:srgbClr val="333F48"/>
                </a:solidFill>
                <a:latin typeface="+mn-lt"/>
                <a:sym typeface="Webdings" panose="05030102010509060703" pitchFamily="18" charset="2"/>
              </a:rPr>
              <a:t>Mattifying</a:t>
            </a:r>
            <a:r>
              <a:rPr lang="de-DE" altLang="de-DE" sz="1400" dirty="0" smtClean="0">
                <a:solidFill>
                  <a:srgbClr val="333F48"/>
                </a:solidFill>
                <a:latin typeface="+mn-lt"/>
                <a:sym typeface="Webdings" panose="05030102010509060703" pitchFamily="18" charset="2"/>
              </a:rPr>
              <a:t> Gel – Seborrhoe </a:t>
            </a:r>
            <a:r>
              <a:rPr lang="de-DE" altLang="de-DE" sz="1400" dirty="0" err="1" smtClean="0">
                <a:solidFill>
                  <a:srgbClr val="333F48"/>
                </a:solidFill>
                <a:latin typeface="+mn-lt"/>
                <a:sym typeface="Webdings" panose="05030102010509060703" pitchFamily="18" charset="2"/>
              </a:rPr>
              <a:t>Oleosa</a:t>
            </a:r>
            <a:endParaRPr lang="de-DE" altLang="de-DE" sz="1400" dirty="0">
              <a:solidFill>
                <a:srgbClr val="333F48"/>
              </a:solidFill>
              <a:latin typeface="+mn-lt"/>
            </a:endParaRPr>
          </a:p>
        </p:txBody>
      </p:sp>
    </p:spTree>
    <p:extLst>
      <p:ext uri="{BB962C8B-B14F-4D97-AF65-F5344CB8AC3E}">
        <p14:creationId xmlns:p14="http://schemas.microsoft.com/office/powerpoint/2010/main" val="2550389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82" y="795738"/>
            <a:ext cx="6795407" cy="692150"/>
          </a:xfrm>
        </p:spPr>
        <p:txBody>
          <a:bodyPr/>
          <a:lstStyle/>
          <a:p>
            <a:pPr eaLnBrk="1" hangingPunct="1"/>
            <a:r>
              <a:rPr lang="de-DE" altLang="de-DE" dirty="0" err="1"/>
              <a:t>Purifying</a:t>
            </a:r>
            <a:r>
              <a:rPr lang="de-DE" altLang="de-DE" dirty="0"/>
              <a:t> Tonic </a:t>
            </a:r>
            <a:r>
              <a:rPr lang="de-DE" altLang="de-DE" dirty="0" smtClean="0"/>
              <a:t>– </a:t>
            </a:r>
            <a:r>
              <a:rPr lang="en-US" altLang="de-DE" dirty="0" smtClean="0"/>
              <a:t>Active Ingredients</a:t>
            </a:r>
            <a:endParaRPr lang="en-US" altLang="de-DE" dirty="0"/>
          </a:p>
        </p:txBody>
      </p:sp>
      <p:sp>
        <p:nvSpPr>
          <p:cNvPr id="16387" name="Rectangle 12"/>
          <p:cNvSpPr>
            <a:spLocks noGrp="1" noChangeArrowheads="1"/>
          </p:cNvSpPr>
          <p:nvPr>
            <p:ph type="body" sz="half" idx="1"/>
          </p:nvPr>
        </p:nvSpPr>
        <p:spPr>
          <a:xfrm>
            <a:off x="4656139" y="1981815"/>
            <a:ext cx="5761037" cy="3267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Clr>
                <a:srgbClr val="333F48"/>
              </a:buClr>
              <a:buSzPct val="120000"/>
            </a:pPr>
            <a:r>
              <a:rPr lang="de-DE" altLang="de-DE" dirty="0" smtClean="0"/>
              <a:t>Marine Minerals</a:t>
            </a:r>
            <a:endParaRPr lang="de-DE" altLang="de-DE" dirty="0"/>
          </a:p>
          <a:p>
            <a:pPr eaLnBrk="1" hangingPunct="1">
              <a:buClr>
                <a:srgbClr val="333F48"/>
              </a:buClr>
              <a:buSzPct val="120000"/>
            </a:pPr>
            <a:r>
              <a:rPr lang="de-DE" altLang="de-DE" dirty="0" smtClean="0"/>
              <a:t>Marine Peptides</a:t>
            </a:r>
            <a:endParaRPr lang="de-DE" altLang="de-DE" dirty="0"/>
          </a:p>
          <a:p>
            <a:pPr eaLnBrk="1" hangingPunct="1">
              <a:buClr>
                <a:srgbClr val="333F48"/>
              </a:buClr>
              <a:buSzPct val="120000"/>
            </a:pPr>
            <a:r>
              <a:rPr lang="de-DE" altLang="de-DE" dirty="0" smtClean="0"/>
              <a:t>Aloe Vera</a:t>
            </a:r>
          </a:p>
          <a:p>
            <a:pPr eaLnBrk="1" hangingPunct="1">
              <a:buClr>
                <a:srgbClr val="333F48"/>
              </a:buClr>
              <a:buSzPct val="120000"/>
            </a:pPr>
            <a:r>
              <a:rPr lang="de-DE" altLang="de-DE" dirty="0" smtClean="0"/>
              <a:t>Panthenol </a:t>
            </a:r>
            <a:r>
              <a:rPr lang="de-DE" altLang="de-DE" dirty="0"/>
              <a:t>(Provitamin B5)</a:t>
            </a:r>
          </a:p>
          <a:p>
            <a:pPr eaLnBrk="1" hangingPunct="1">
              <a:buClr>
                <a:srgbClr val="333F48"/>
              </a:buClr>
              <a:buSzPct val="120000"/>
            </a:pPr>
            <a:r>
              <a:rPr lang="de-DE" altLang="de-DE" dirty="0" err="1" smtClean="0"/>
              <a:t>Citric</a:t>
            </a:r>
            <a:r>
              <a:rPr lang="de-DE" altLang="de-DE" dirty="0" smtClean="0"/>
              <a:t> </a:t>
            </a:r>
            <a:r>
              <a:rPr lang="de-DE" altLang="de-DE" dirty="0" err="1" smtClean="0"/>
              <a:t>Acid</a:t>
            </a:r>
            <a:endParaRPr lang="de-DE" altLang="de-DE" dirty="0" smtClean="0"/>
          </a:p>
          <a:p>
            <a:pPr eaLnBrk="1" hangingPunct="1">
              <a:buClr>
                <a:srgbClr val="333F48"/>
              </a:buClr>
              <a:buSzPct val="120000"/>
            </a:pPr>
            <a:r>
              <a:rPr lang="de-DE" altLang="de-DE" dirty="0" err="1" smtClean="0"/>
              <a:t>Lactic</a:t>
            </a:r>
            <a:r>
              <a:rPr lang="de-DE" altLang="de-DE" dirty="0" smtClean="0"/>
              <a:t> </a:t>
            </a:r>
            <a:r>
              <a:rPr lang="de-DE" altLang="de-DE" dirty="0" err="1" smtClean="0"/>
              <a:t>Acid</a:t>
            </a:r>
            <a:endParaRPr lang="de-DE" altLang="de-DE" dirty="0" smtClean="0"/>
          </a:p>
          <a:p>
            <a:pPr marL="0" indent="0" eaLnBrk="1" hangingPunct="1">
              <a:buClr>
                <a:srgbClr val="333F48"/>
              </a:buClr>
              <a:buSzPct val="120000"/>
              <a:buNone/>
            </a:pPr>
            <a:endParaRPr lang="de-DE" altLang="de-DE" dirty="0">
              <a:solidFill>
                <a:srgbClr val="FF0000"/>
              </a:solidFill>
            </a:endParaRPr>
          </a:p>
          <a:p>
            <a:pPr eaLnBrk="1" hangingPunct="1">
              <a:buClr>
                <a:srgbClr val="333F48"/>
              </a:buClr>
              <a:buSzPct val="120000"/>
            </a:pPr>
            <a:endParaRPr lang="de-DE" altLang="de-DE" dirty="0"/>
          </a:p>
        </p:txBody>
      </p:sp>
      <p:sp>
        <p:nvSpPr>
          <p:cNvPr id="17417" name="Text Box 24">
            <a:hlinkClick r:id="rId2" action="ppaction://hlinksldjump"/>
          </p:cNvPr>
          <p:cNvSpPr txBox="1">
            <a:spLocks noChangeArrowheads="1"/>
          </p:cNvSpPr>
          <p:nvPr/>
        </p:nvSpPr>
        <p:spPr bwMode="auto">
          <a:xfrm>
            <a:off x="9388549" y="6703535"/>
            <a:ext cx="1584251"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PURIFYING TONIC</a:t>
            </a:r>
            <a:endParaRPr lang="en-US" altLang="de-DE" sz="700" dirty="0">
              <a:solidFill>
                <a:srgbClr val="333F48"/>
              </a:solidFill>
              <a:latin typeface="+mn-lt"/>
            </a:endParaRPr>
          </a:p>
        </p:txBody>
      </p:sp>
      <p:sp>
        <p:nvSpPr>
          <p:cNvPr id="17419" name="Text Box 17">
            <a:hlinkClick r:id="rId3" action="ppaction://hlinksldjump"/>
          </p:cNvPr>
          <p:cNvSpPr txBox="1">
            <a:spLocks noChangeArrowheads="1"/>
          </p:cNvSpPr>
          <p:nvPr/>
        </p:nvSpPr>
        <p:spPr bwMode="auto">
          <a:xfrm>
            <a:off x="10714368" y="6311773"/>
            <a:ext cx="839787"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1" name="Text Box 17">
            <a:hlinkClick r:id="rId4" action="ppaction://hlinksldjump"/>
          </p:cNvPr>
          <p:cNvSpPr txBox="1">
            <a:spLocks noChangeArrowheads="1"/>
          </p:cNvSpPr>
          <p:nvPr/>
        </p:nvSpPr>
        <p:spPr bwMode="auto">
          <a:xfrm>
            <a:off x="3291449" y="6326093"/>
            <a:ext cx="1046606"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smtClean="0">
                <a:solidFill>
                  <a:srgbClr val="333F48"/>
                </a:solidFill>
                <a:latin typeface="+mn-lt"/>
              </a:rPr>
              <a:t> Marine Minerals</a:t>
            </a:r>
            <a:endParaRPr lang="en-US" altLang="de-DE" sz="700" dirty="0">
              <a:solidFill>
                <a:srgbClr val="333F48"/>
              </a:solidFill>
              <a:latin typeface="+mn-lt"/>
            </a:endParaRPr>
          </a:p>
        </p:txBody>
      </p:sp>
      <p:sp>
        <p:nvSpPr>
          <p:cNvPr id="12" name="Text Box 15">
            <a:hlinkClick r:id="rId5" action="ppaction://hlinksldjump"/>
          </p:cNvPr>
          <p:cNvSpPr txBox="1">
            <a:spLocks noChangeArrowheads="1"/>
          </p:cNvSpPr>
          <p:nvPr/>
        </p:nvSpPr>
        <p:spPr bwMode="auto">
          <a:xfrm>
            <a:off x="4438277" y="6338475"/>
            <a:ext cx="93662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Marine Peptides</a:t>
            </a:r>
            <a:endParaRPr lang="en-US" altLang="de-DE" sz="700" dirty="0">
              <a:solidFill>
                <a:srgbClr val="333F48"/>
              </a:solidFill>
              <a:latin typeface="+mn-lt"/>
            </a:endParaRPr>
          </a:p>
        </p:txBody>
      </p:sp>
      <p:sp>
        <p:nvSpPr>
          <p:cNvPr id="13" name="Text Box 15">
            <a:hlinkClick r:id="rId6" action="ppaction://hlinksldjump"/>
          </p:cNvPr>
          <p:cNvSpPr txBox="1">
            <a:spLocks noChangeArrowheads="1"/>
          </p:cNvSpPr>
          <p:nvPr/>
        </p:nvSpPr>
        <p:spPr bwMode="auto">
          <a:xfrm>
            <a:off x="5710528" y="6332754"/>
            <a:ext cx="690243"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Aloe Vera</a:t>
            </a:r>
            <a:endParaRPr lang="en-US" altLang="de-DE" sz="700" dirty="0">
              <a:solidFill>
                <a:srgbClr val="333F48"/>
              </a:solidFill>
              <a:latin typeface="+mn-lt"/>
            </a:endParaRPr>
          </a:p>
        </p:txBody>
      </p:sp>
      <p:sp>
        <p:nvSpPr>
          <p:cNvPr id="14" name="Text Box 15">
            <a:hlinkClick r:id="rId7" action="ppaction://hlinksldjump"/>
          </p:cNvPr>
          <p:cNvSpPr txBox="1">
            <a:spLocks noChangeArrowheads="1"/>
          </p:cNvSpPr>
          <p:nvPr/>
        </p:nvSpPr>
        <p:spPr bwMode="auto">
          <a:xfrm>
            <a:off x="7578793" y="6311488"/>
            <a:ext cx="9366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Citric Acid</a:t>
            </a:r>
            <a:endParaRPr lang="en-US" altLang="de-DE" sz="700" dirty="0">
              <a:solidFill>
                <a:srgbClr val="333F48"/>
              </a:solidFill>
              <a:latin typeface="+mn-lt"/>
            </a:endParaRPr>
          </a:p>
        </p:txBody>
      </p:sp>
      <p:sp>
        <p:nvSpPr>
          <p:cNvPr id="15" name="Text Box 15">
            <a:hlinkClick r:id="rId8" action="ppaction://hlinksldjump"/>
          </p:cNvPr>
          <p:cNvSpPr txBox="1">
            <a:spLocks noChangeArrowheads="1"/>
          </p:cNvSpPr>
          <p:nvPr/>
        </p:nvSpPr>
        <p:spPr bwMode="auto">
          <a:xfrm>
            <a:off x="6705964" y="6332754"/>
            <a:ext cx="789961"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Panthenol</a:t>
            </a:r>
            <a:endParaRPr lang="en-US" altLang="de-DE" sz="700" dirty="0">
              <a:solidFill>
                <a:srgbClr val="333F48"/>
              </a:solidFill>
              <a:latin typeface="+mn-lt"/>
            </a:endParaRPr>
          </a:p>
        </p:txBody>
      </p:sp>
      <p:sp>
        <p:nvSpPr>
          <p:cNvPr id="16" name="Text Box 15">
            <a:hlinkClick r:id="rId9" action="ppaction://hlinksldjump"/>
          </p:cNvPr>
          <p:cNvSpPr txBox="1">
            <a:spLocks noChangeArrowheads="1"/>
          </p:cNvSpPr>
          <p:nvPr/>
        </p:nvSpPr>
        <p:spPr bwMode="auto">
          <a:xfrm>
            <a:off x="8571678" y="6311209"/>
            <a:ext cx="880365" cy="12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Lactic Acid</a:t>
            </a:r>
            <a:endParaRPr lang="en-US" altLang="de-DE" sz="700" dirty="0">
              <a:solidFill>
                <a:srgbClr val="333F48"/>
              </a:solidFill>
              <a:latin typeface="+mn-lt"/>
            </a:endParaRPr>
          </a:p>
        </p:txBody>
      </p:sp>
    </p:spTree>
    <p:extLst>
      <p:ext uri="{BB962C8B-B14F-4D97-AF65-F5344CB8AC3E}">
        <p14:creationId xmlns:p14="http://schemas.microsoft.com/office/powerpoint/2010/main" val="8411196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785902"/>
            <a:ext cx="6795407" cy="692150"/>
          </a:xfrm>
        </p:spPr>
        <p:txBody>
          <a:bodyPr/>
          <a:lstStyle/>
          <a:p>
            <a:r>
              <a:rPr lang="de-DE" altLang="de-DE" dirty="0" err="1"/>
              <a:t>Purifying</a:t>
            </a:r>
            <a:r>
              <a:rPr lang="de-DE" altLang="de-DE" dirty="0"/>
              <a:t> Tonic </a:t>
            </a:r>
            <a:r>
              <a:rPr lang="en-US" altLang="de-DE" dirty="0"/>
              <a:t>- INCI</a:t>
            </a:r>
            <a:endParaRPr lang="de-DE" altLang="de-DE" dirty="0"/>
          </a:p>
        </p:txBody>
      </p:sp>
      <p:sp>
        <p:nvSpPr>
          <p:cNvPr id="18435" name="Rechteck 2"/>
          <p:cNvSpPr>
            <a:spLocks noChangeArrowheads="1"/>
          </p:cNvSpPr>
          <p:nvPr/>
        </p:nvSpPr>
        <p:spPr bwMode="auto">
          <a:xfrm>
            <a:off x="2497393" y="1989542"/>
            <a:ext cx="7905136"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a:solidFill>
                  <a:srgbClr val="333F48"/>
                </a:solidFill>
                <a:latin typeface="+mn-lt"/>
              </a:rPr>
              <a:t>Ingredients</a:t>
            </a:r>
            <a:r>
              <a:rPr lang="de-DE" altLang="de-DE" sz="1400" dirty="0">
                <a:solidFill>
                  <a:srgbClr val="333F48"/>
                </a:solidFill>
                <a:latin typeface="+mn-lt"/>
              </a:rPr>
              <a:t>:</a:t>
            </a:r>
          </a:p>
          <a:p>
            <a:pPr>
              <a:lnSpc>
                <a:spcPct val="150000"/>
              </a:lnSpc>
              <a:buNone/>
            </a:pPr>
            <a:r>
              <a:rPr lang="de-DE" altLang="de-DE" sz="1400" dirty="0">
                <a:solidFill>
                  <a:srgbClr val="333F48"/>
                </a:solidFill>
                <a:latin typeface="+mn-lt"/>
              </a:rPr>
              <a:t>Aqua/</a:t>
            </a:r>
            <a:r>
              <a:rPr lang="de-DE" altLang="de-DE" sz="1400" dirty="0" err="1">
                <a:solidFill>
                  <a:srgbClr val="333F48"/>
                </a:solidFill>
                <a:latin typeface="+mn-lt"/>
              </a:rPr>
              <a:t>Water</a:t>
            </a:r>
            <a:r>
              <a:rPr lang="de-DE" altLang="de-DE" sz="1400" dirty="0">
                <a:solidFill>
                  <a:srgbClr val="333F48"/>
                </a:solidFill>
                <a:latin typeface="+mn-lt"/>
              </a:rPr>
              <a:t>, Glycerin, </a:t>
            </a:r>
            <a:r>
              <a:rPr lang="de-DE" altLang="de-DE" sz="1400" dirty="0" err="1">
                <a:solidFill>
                  <a:srgbClr val="333F48"/>
                </a:solidFill>
                <a:latin typeface="+mn-lt"/>
              </a:rPr>
              <a:t>Butylene</a:t>
            </a:r>
            <a:r>
              <a:rPr lang="de-DE" altLang="de-DE" sz="1400" dirty="0">
                <a:solidFill>
                  <a:srgbClr val="333F48"/>
                </a:solidFill>
                <a:latin typeface="+mn-lt"/>
              </a:rPr>
              <a:t> </a:t>
            </a:r>
            <a:r>
              <a:rPr lang="de-DE" altLang="de-DE" sz="1400" dirty="0" err="1">
                <a:solidFill>
                  <a:srgbClr val="333F48"/>
                </a:solidFill>
                <a:latin typeface="+mn-lt"/>
              </a:rPr>
              <a:t>Glycol</a:t>
            </a:r>
            <a:r>
              <a:rPr lang="de-DE" altLang="de-DE" sz="1400" dirty="0">
                <a:solidFill>
                  <a:srgbClr val="333F48"/>
                </a:solidFill>
                <a:latin typeface="+mn-lt"/>
              </a:rPr>
              <a:t>, </a:t>
            </a:r>
            <a:r>
              <a:rPr lang="de-DE" altLang="de-DE" sz="1400" dirty="0" err="1">
                <a:solidFill>
                  <a:srgbClr val="333F48"/>
                </a:solidFill>
                <a:latin typeface="+mn-lt"/>
              </a:rPr>
              <a:t>Propylene</a:t>
            </a:r>
            <a:r>
              <a:rPr lang="de-DE" altLang="de-DE" sz="1400" dirty="0">
                <a:solidFill>
                  <a:srgbClr val="333F48"/>
                </a:solidFill>
                <a:latin typeface="+mn-lt"/>
              </a:rPr>
              <a:t> </a:t>
            </a:r>
            <a:r>
              <a:rPr lang="de-DE" altLang="de-DE" sz="1400" dirty="0" err="1">
                <a:solidFill>
                  <a:srgbClr val="333F48"/>
                </a:solidFill>
                <a:latin typeface="+mn-lt"/>
              </a:rPr>
              <a:t>Glycol</a:t>
            </a:r>
            <a:r>
              <a:rPr lang="de-DE" altLang="de-DE" sz="1400" dirty="0">
                <a:solidFill>
                  <a:srgbClr val="333F48"/>
                </a:solidFill>
                <a:latin typeface="+mn-lt"/>
              </a:rPr>
              <a:t>, </a:t>
            </a:r>
            <a:r>
              <a:rPr lang="de-DE" altLang="de-DE" sz="1400" dirty="0" err="1">
                <a:solidFill>
                  <a:srgbClr val="333F48"/>
                </a:solidFill>
                <a:latin typeface="+mn-lt"/>
              </a:rPr>
              <a:t>Pentylene</a:t>
            </a:r>
            <a:r>
              <a:rPr lang="de-DE" altLang="de-DE" sz="1400" dirty="0">
                <a:solidFill>
                  <a:srgbClr val="333F48"/>
                </a:solidFill>
                <a:latin typeface="+mn-lt"/>
              </a:rPr>
              <a:t> </a:t>
            </a:r>
            <a:r>
              <a:rPr lang="de-DE" altLang="de-DE" sz="1400" dirty="0" err="1">
                <a:solidFill>
                  <a:srgbClr val="333F48"/>
                </a:solidFill>
                <a:latin typeface="+mn-lt"/>
              </a:rPr>
              <a:t>Glycol</a:t>
            </a:r>
            <a:r>
              <a:rPr lang="de-DE" altLang="de-DE" sz="1400" dirty="0">
                <a:solidFill>
                  <a:srgbClr val="333F48"/>
                </a:solidFill>
                <a:latin typeface="+mn-lt"/>
              </a:rPr>
              <a:t>, Aloe </a:t>
            </a:r>
            <a:r>
              <a:rPr lang="de-DE" altLang="de-DE" sz="1400" dirty="0" err="1">
                <a:solidFill>
                  <a:srgbClr val="333F48"/>
                </a:solidFill>
                <a:latin typeface="+mn-lt"/>
              </a:rPr>
              <a:t>Barbadensis</a:t>
            </a:r>
            <a:r>
              <a:rPr lang="de-DE" altLang="de-DE" sz="1400" dirty="0">
                <a:solidFill>
                  <a:srgbClr val="333F48"/>
                </a:solidFill>
                <a:latin typeface="+mn-lt"/>
              </a:rPr>
              <a:t> </a:t>
            </a:r>
            <a:r>
              <a:rPr lang="de-DE" altLang="de-DE" sz="1400" dirty="0" err="1">
                <a:solidFill>
                  <a:srgbClr val="333F48"/>
                </a:solidFill>
                <a:latin typeface="+mn-lt"/>
              </a:rPr>
              <a:t>Leaf</a:t>
            </a:r>
            <a:r>
              <a:rPr lang="de-DE" altLang="de-DE" sz="1400" dirty="0">
                <a:solidFill>
                  <a:srgbClr val="333F48"/>
                </a:solidFill>
                <a:latin typeface="+mn-lt"/>
              </a:rPr>
              <a:t> Juice, Polyglyceryl-10 Laurate, Maris Aqua/</a:t>
            </a:r>
            <a:r>
              <a:rPr lang="de-DE" altLang="de-DE" sz="1400" dirty="0" err="1">
                <a:solidFill>
                  <a:srgbClr val="333F48"/>
                </a:solidFill>
                <a:latin typeface="+mn-lt"/>
              </a:rPr>
              <a:t>Sea</a:t>
            </a:r>
            <a:r>
              <a:rPr lang="de-DE" altLang="de-DE" sz="1400" dirty="0">
                <a:solidFill>
                  <a:srgbClr val="333F48"/>
                </a:solidFill>
                <a:latin typeface="+mn-lt"/>
              </a:rPr>
              <a:t> </a:t>
            </a:r>
            <a:r>
              <a:rPr lang="de-DE" altLang="de-DE" sz="1400" dirty="0" err="1">
                <a:solidFill>
                  <a:srgbClr val="333F48"/>
                </a:solidFill>
                <a:latin typeface="+mn-lt"/>
              </a:rPr>
              <a:t>Water</a:t>
            </a:r>
            <a:r>
              <a:rPr lang="de-DE" altLang="de-DE" sz="1400" dirty="0">
                <a:solidFill>
                  <a:srgbClr val="333F48"/>
                </a:solidFill>
                <a:latin typeface="+mn-lt"/>
              </a:rPr>
              <a:t>, </a:t>
            </a:r>
            <a:r>
              <a:rPr lang="de-DE" altLang="de-DE" sz="1400" dirty="0" err="1">
                <a:solidFill>
                  <a:srgbClr val="333F48"/>
                </a:solidFill>
                <a:latin typeface="+mn-lt"/>
              </a:rPr>
              <a:t>Micrococcus</a:t>
            </a:r>
            <a:r>
              <a:rPr lang="de-DE" altLang="de-DE" sz="1400" dirty="0">
                <a:solidFill>
                  <a:srgbClr val="333F48"/>
                </a:solidFill>
                <a:latin typeface="+mn-lt"/>
              </a:rPr>
              <a:t> </a:t>
            </a:r>
            <a:r>
              <a:rPr lang="de-DE" altLang="de-DE" sz="1400" dirty="0" err="1">
                <a:solidFill>
                  <a:srgbClr val="333F48"/>
                </a:solidFill>
                <a:latin typeface="+mn-lt"/>
              </a:rPr>
              <a:t>Lysate</a:t>
            </a:r>
            <a:r>
              <a:rPr lang="de-DE" altLang="de-DE" sz="1400" dirty="0">
                <a:solidFill>
                  <a:srgbClr val="333F48"/>
                </a:solidFill>
                <a:latin typeface="+mn-lt"/>
              </a:rPr>
              <a:t>, Panthenol, </a:t>
            </a:r>
            <a:r>
              <a:rPr lang="de-DE" altLang="de-DE" sz="1400" dirty="0" err="1">
                <a:solidFill>
                  <a:srgbClr val="333F48"/>
                </a:solidFill>
                <a:latin typeface="+mn-lt"/>
              </a:rPr>
              <a:t>Lactic</a:t>
            </a:r>
            <a:r>
              <a:rPr lang="de-DE" altLang="de-DE" sz="1400" dirty="0">
                <a:solidFill>
                  <a:srgbClr val="333F48"/>
                </a:solidFill>
                <a:latin typeface="+mn-lt"/>
              </a:rPr>
              <a:t> </a:t>
            </a:r>
            <a:r>
              <a:rPr lang="de-DE" altLang="de-DE" sz="1400" dirty="0" err="1">
                <a:solidFill>
                  <a:srgbClr val="333F48"/>
                </a:solidFill>
                <a:latin typeface="+mn-lt"/>
              </a:rPr>
              <a:t>Acid</a:t>
            </a:r>
            <a:r>
              <a:rPr lang="de-DE" altLang="de-DE" sz="1400" dirty="0">
                <a:solidFill>
                  <a:srgbClr val="333F48"/>
                </a:solidFill>
                <a:latin typeface="+mn-lt"/>
              </a:rPr>
              <a:t>, </a:t>
            </a:r>
            <a:r>
              <a:rPr lang="de-DE" altLang="de-DE" sz="1400" dirty="0" err="1">
                <a:solidFill>
                  <a:srgbClr val="333F48"/>
                </a:solidFill>
                <a:latin typeface="+mn-lt"/>
              </a:rPr>
              <a:t>Citric</a:t>
            </a:r>
            <a:r>
              <a:rPr lang="de-DE" altLang="de-DE" sz="1400" dirty="0">
                <a:solidFill>
                  <a:srgbClr val="333F48"/>
                </a:solidFill>
                <a:latin typeface="+mn-lt"/>
              </a:rPr>
              <a:t> </a:t>
            </a:r>
            <a:r>
              <a:rPr lang="de-DE" altLang="de-DE" sz="1400" dirty="0" err="1">
                <a:solidFill>
                  <a:srgbClr val="333F48"/>
                </a:solidFill>
                <a:latin typeface="+mn-lt"/>
              </a:rPr>
              <a:t>Acid</a:t>
            </a:r>
            <a:r>
              <a:rPr lang="de-DE" altLang="de-DE" sz="1400" dirty="0">
                <a:solidFill>
                  <a:srgbClr val="333F48"/>
                </a:solidFill>
                <a:latin typeface="+mn-lt"/>
              </a:rPr>
              <a:t>, </a:t>
            </a:r>
            <a:r>
              <a:rPr lang="de-DE" altLang="de-DE" sz="1400" dirty="0" err="1">
                <a:solidFill>
                  <a:srgbClr val="333F48"/>
                </a:solidFill>
                <a:latin typeface="+mn-lt"/>
              </a:rPr>
              <a:t>Vaccinium</a:t>
            </a:r>
            <a:r>
              <a:rPr lang="de-DE" altLang="de-DE" sz="1400" dirty="0">
                <a:solidFill>
                  <a:srgbClr val="333F48"/>
                </a:solidFill>
                <a:latin typeface="+mn-lt"/>
              </a:rPr>
              <a:t> </a:t>
            </a:r>
            <a:r>
              <a:rPr lang="de-DE" altLang="de-DE" sz="1400" dirty="0" err="1">
                <a:solidFill>
                  <a:srgbClr val="333F48"/>
                </a:solidFill>
                <a:latin typeface="+mn-lt"/>
              </a:rPr>
              <a:t>Macrocarpon</a:t>
            </a:r>
            <a:r>
              <a:rPr lang="de-DE" altLang="de-DE" sz="1400" dirty="0">
                <a:solidFill>
                  <a:srgbClr val="333F48"/>
                </a:solidFill>
                <a:latin typeface="+mn-lt"/>
              </a:rPr>
              <a:t> (</a:t>
            </a:r>
            <a:r>
              <a:rPr lang="de-DE" altLang="de-DE" sz="1400" dirty="0" err="1">
                <a:solidFill>
                  <a:srgbClr val="333F48"/>
                </a:solidFill>
                <a:latin typeface="+mn-lt"/>
              </a:rPr>
              <a:t>Cranberry</a:t>
            </a:r>
            <a:r>
              <a:rPr lang="de-DE" altLang="de-DE" sz="1400" dirty="0">
                <a:solidFill>
                  <a:srgbClr val="333F48"/>
                </a:solidFill>
                <a:latin typeface="+mn-lt"/>
              </a:rPr>
              <a:t>) </a:t>
            </a:r>
            <a:r>
              <a:rPr lang="de-DE" altLang="de-DE" sz="1400" dirty="0" err="1">
                <a:solidFill>
                  <a:srgbClr val="333F48"/>
                </a:solidFill>
                <a:latin typeface="+mn-lt"/>
              </a:rPr>
              <a:t>Fruit</a:t>
            </a:r>
            <a:r>
              <a:rPr lang="de-DE" altLang="de-DE" sz="1400" dirty="0">
                <a:solidFill>
                  <a:srgbClr val="333F48"/>
                </a:solidFill>
                <a:latin typeface="+mn-lt"/>
              </a:rPr>
              <a:t> </a:t>
            </a:r>
            <a:r>
              <a:rPr lang="de-DE" altLang="de-DE" sz="1400" dirty="0" err="1">
                <a:solidFill>
                  <a:srgbClr val="333F48"/>
                </a:solidFill>
                <a:latin typeface="+mn-lt"/>
              </a:rPr>
              <a:t>Extract</a:t>
            </a:r>
            <a:r>
              <a:rPr lang="de-DE" altLang="de-DE" sz="1400" dirty="0">
                <a:solidFill>
                  <a:srgbClr val="333F48"/>
                </a:solidFill>
                <a:latin typeface="+mn-lt"/>
              </a:rPr>
              <a:t>, </a:t>
            </a:r>
            <a:r>
              <a:rPr lang="de-DE" altLang="de-DE" sz="1400" dirty="0" err="1">
                <a:solidFill>
                  <a:srgbClr val="333F48"/>
                </a:solidFill>
                <a:latin typeface="+mn-lt"/>
              </a:rPr>
              <a:t>Sorbic</a:t>
            </a:r>
            <a:r>
              <a:rPr lang="de-DE" altLang="de-DE" sz="1400" dirty="0">
                <a:solidFill>
                  <a:srgbClr val="333F48"/>
                </a:solidFill>
                <a:latin typeface="+mn-lt"/>
              </a:rPr>
              <a:t> </a:t>
            </a:r>
            <a:r>
              <a:rPr lang="de-DE" altLang="de-DE" sz="1400" dirty="0" err="1">
                <a:solidFill>
                  <a:srgbClr val="333F48"/>
                </a:solidFill>
                <a:latin typeface="+mn-lt"/>
              </a:rPr>
              <a:t>Acid</a:t>
            </a:r>
            <a:r>
              <a:rPr lang="de-DE" altLang="de-DE" sz="1400" dirty="0">
                <a:solidFill>
                  <a:srgbClr val="333F48"/>
                </a:solidFill>
                <a:latin typeface="+mn-lt"/>
              </a:rPr>
              <a:t>, </a:t>
            </a:r>
            <a:r>
              <a:rPr lang="de-DE" altLang="de-DE" sz="1400" dirty="0" err="1">
                <a:solidFill>
                  <a:srgbClr val="333F48"/>
                </a:solidFill>
                <a:latin typeface="+mn-lt"/>
              </a:rPr>
              <a:t>Ethylhexylglycerin</a:t>
            </a:r>
            <a:r>
              <a:rPr lang="de-DE" altLang="de-DE" sz="1400" dirty="0">
                <a:solidFill>
                  <a:srgbClr val="333F48"/>
                </a:solidFill>
                <a:latin typeface="+mn-lt"/>
              </a:rPr>
              <a:t>, </a:t>
            </a:r>
            <a:r>
              <a:rPr lang="de-DE" altLang="de-DE" sz="1400" dirty="0" err="1">
                <a:solidFill>
                  <a:srgbClr val="333F48"/>
                </a:solidFill>
                <a:latin typeface="+mn-lt"/>
              </a:rPr>
              <a:t>Phenoxyethanol</a:t>
            </a:r>
            <a:r>
              <a:rPr lang="de-DE" altLang="de-DE" sz="1400" dirty="0">
                <a:solidFill>
                  <a:srgbClr val="333F48"/>
                </a:solidFill>
                <a:latin typeface="+mn-lt"/>
              </a:rPr>
              <a:t>, </a:t>
            </a:r>
            <a:r>
              <a:rPr lang="de-DE" altLang="de-DE" sz="1400" dirty="0" err="1">
                <a:solidFill>
                  <a:srgbClr val="333F48"/>
                </a:solidFill>
                <a:latin typeface="+mn-lt"/>
              </a:rPr>
              <a:t>Potassium</a:t>
            </a:r>
            <a:r>
              <a:rPr lang="de-DE" altLang="de-DE" sz="1400" dirty="0">
                <a:solidFill>
                  <a:srgbClr val="333F48"/>
                </a:solidFill>
                <a:latin typeface="+mn-lt"/>
              </a:rPr>
              <a:t> </a:t>
            </a:r>
            <a:r>
              <a:rPr lang="de-DE" altLang="de-DE" sz="1400" dirty="0" err="1">
                <a:solidFill>
                  <a:srgbClr val="333F48"/>
                </a:solidFill>
                <a:latin typeface="+mn-lt"/>
              </a:rPr>
              <a:t>Sorbate</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a:t>
            </a:r>
            <a:r>
              <a:rPr lang="de-DE" altLang="de-DE" sz="1400" dirty="0" err="1">
                <a:solidFill>
                  <a:srgbClr val="333F48"/>
                </a:solidFill>
                <a:latin typeface="+mn-lt"/>
              </a:rPr>
              <a:t>Benzoate</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Lactate, PVP, Parfum/</a:t>
            </a:r>
            <a:r>
              <a:rPr lang="de-DE" altLang="de-DE" sz="1400" dirty="0" err="1">
                <a:solidFill>
                  <a:srgbClr val="333F48"/>
                </a:solidFill>
                <a:latin typeface="+mn-lt"/>
              </a:rPr>
              <a:t>Fragrance</a:t>
            </a:r>
            <a:endParaRPr lang="de-DE" altLang="de-DE" sz="1400" dirty="0">
              <a:solidFill>
                <a:srgbClr val="333F48"/>
              </a:solidFill>
              <a:latin typeface="+mn-lt"/>
            </a:endParaRPr>
          </a:p>
        </p:txBody>
      </p:sp>
    </p:spTree>
    <p:extLst>
      <p:ext uri="{BB962C8B-B14F-4D97-AF65-F5344CB8AC3E}">
        <p14:creationId xmlns:p14="http://schemas.microsoft.com/office/powerpoint/2010/main" val="423509796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Sebum</a:t>
            </a:r>
            <a:r>
              <a:rPr lang="de-DE" dirty="0"/>
              <a:t> </a:t>
            </a:r>
            <a:r>
              <a:rPr lang="de-DE" dirty="0" err="1"/>
              <a:t>Regulating</a:t>
            </a:r>
            <a:r>
              <a:rPr lang="de-DE" dirty="0"/>
              <a:t> Cream</a:t>
            </a:r>
          </a:p>
        </p:txBody>
      </p:sp>
      <p:sp>
        <p:nvSpPr>
          <p:cNvPr id="3" name="Textplatzhalter 2"/>
          <p:cNvSpPr>
            <a:spLocks noGrp="1"/>
          </p:cNvSpPr>
          <p:nvPr>
            <p:ph type="body" sz="half" idx="1"/>
          </p:nvPr>
        </p:nvSpPr>
        <p:spPr>
          <a:xfrm>
            <a:off x="4685982" y="1924402"/>
            <a:ext cx="7201217" cy="4310062"/>
          </a:xfrm>
        </p:spPr>
        <p:txBody>
          <a:bodyPr/>
          <a:lstStyle/>
          <a:p>
            <a:pPr marL="0" indent="0" fontAlgn="ctr">
              <a:buNone/>
            </a:pPr>
            <a:r>
              <a:rPr lang="de-DE" dirty="0" err="1" smtClean="0"/>
              <a:t>Moisturizing</a:t>
            </a:r>
            <a:r>
              <a:rPr lang="de-DE" dirty="0" smtClean="0"/>
              <a:t> Cream </a:t>
            </a:r>
            <a:r>
              <a:rPr lang="de-DE" dirty="0" err="1" smtClean="0"/>
              <a:t>with</a:t>
            </a:r>
            <a:r>
              <a:rPr lang="de-DE" dirty="0" smtClean="0"/>
              <a:t> a </a:t>
            </a:r>
            <a:r>
              <a:rPr lang="de-DE" dirty="0" err="1" smtClean="0"/>
              <a:t>delicate</a:t>
            </a:r>
            <a:r>
              <a:rPr lang="de-DE" dirty="0" smtClean="0"/>
              <a:t>, non-</a:t>
            </a:r>
            <a:r>
              <a:rPr lang="de-DE" dirty="0" err="1" smtClean="0"/>
              <a:t>greasy</a:t>
            </a:r>
            <a:r>
              <a:rPr lang="de-DE" dirty="0" smtClean="0"/>
              <a:t> </a:t>
            </a:r>
            <a:r>
              <a:rPr lang="de-DE" dirty="0" err="1" smtClean="0"/>
              <a:t>texture</a:t>
            </a:r>
            <a:r>
              <a:rPr lang="de-DE" dirty="0" smtClean="0"/>
              <a:t> </a:t>
            </a:r>
            <a:r>
              <a:rPr lang="de-DE" dirty="0" err="1" smtClean="0"/>
              <a:t>that</a:t>
            </a:r>
            <a:r>
              <a:rPr lang="de-DE" dirty="0" smtClean="0"/>
              <a:t> </a:t>
            </a:r>
            <a:r>
              <a:rPr lang="de-DE" dirty="0" err="1" smtClean="0"/>
              <a:t>balances</a:t>
            </a:r>
            <a:r>
              <a:rPr lang="de-DE" dirty="0" smtClean="0"/>
              <a:t> dry </a:t>
            </a:r>
            <a:r>
              <a:rPr lang="de-DE" dirty="0" err="1" smtClean="0"/>
              <a:t>skin</a:t>
            </a:r>
            <a:r>
              <a:rPr lang="de-DE" dirty="0" smtClean="0"/>
              <a:t> </a:t>
            </a:r>
            <a:r>
              <a:rPr lang="de-DE" dirty="0" err="1" smtClean="0"/>
              <a:t>with</a:t>
            </a:r>
            <a:r>
              <a:rPr lang="de-DE" dirty="0" smtClean="0"/>
              <a:t> </a:t>
            </a:r>
            <a:r>
              <a:rPr lang="de-DE" dirty="0" err="1" smtClean="0"/>
              <a:t>blemishes</a:t>
            </a:r>
            <a:r>
              <a:rPr lang="de-DE" dirty="0" smtClean="0"/>
              <a:t>.  The </a:t>
            </a:r>
            <a:r>
              <a:rPr lang="de-DE" dirty="0" err="1" smtClean="0"/>
              <a:t>combination</a:t>
            </a:r>
            <a:r>
              <a:rPr lang="de-DE" dirty="0" smtClean="0"/>
              <a:t> </a:t>
            </a:r>
            <a:r>
              <a:rPr lang="de-DE" dirty="0" err="1" smtClean="0"/>
              <a:t>of</a:t>
            </a:r>
            <a:r>
              <a:rPr lang="de-DE" dirty="0" smtClean="0"/>
              <a:t> </a:t>
            </a:r>
            <a:r>
              <a:rPr lang="de-DE" dirty="0" err="1" smtClean="0"/>
              <a:t>active</a:t>
            </a:r>
            <a:r>
              <a:rPr lang="de-DE" dirty="0" smtClean="0"/>
              <a:t> </a:t>
            </a:r>
            <a:r>
              <a:rPr lang="de-DE" dirty="0" err="1" smtClean="0"/>
              <a:t>ingredients</a:t>
            </a:r>
            <a:r>
              <a:rPr lang="de-DE" dirty="0" smtClean="0"/>
              <a:t> </a:t>
            </a:r>
            <a:r>
              <a:rPr lang="de-DE" dirty="0" err="1" smtClean="0"/>
              <a:t>has</a:t>
            </a:r>
            <a:r>
              <a:rPr lang="de-DE" dirty="0" smtClean="0"/>
              <a:t> a </a:t>
            </a:r>
            <a:r>
              <a:rPr lang="de-DE" dirty="0" err="1" smtClean="0"/>
              <a:t>soothing</a:t>
            </a:r>
            <a:r>
              <a:rPr lang="de-DE" dirty="0" smtClean="0"/>
              <a:t>, </a:t>
            </a:r>
            <a:r>
              <a:rPr lang="de-DE" dirty="0" err="1" smtClean="0"/>
              <a:t>balancing</a:t>
            </a:r>
            <a:r>
              <a:rPr lang="de-DE" dirty="0" smtClean="0"/>
              <a:t> </a:t>
            </a:r>
            <a:r>
              <a:rPr lang="de-DE" dirty="0" err="1" smtClean="0"/>
              <a:t>and</a:t>
            </a:r>
            <a:r>
              <a:rPr lang="de-DE" dirty="0" smtClean="0"/>
              <a:t> </a:t>
            </a:r>
            <a:r>
              <a:rPr lang="de-DE" dirty="0" err="1" smtClean="0"/>
              <a:t>moisturizing</a:t>
            </a:r>
            <a:r>
              <a:rPr lang="de-DE" dirty="0" smtClean="0"/>
              <a:t> </a:t>
            </a:r>
            <a:r>
              <a:rPr lang="de-DE" dirty="0" err="1" smtClean="0"/>
              <a:t>effect</a:t>
            </a:r>
            <a:r>
              <a:rPr lang="de-DE" dirty="0" smtClean="0"/>
              <a:t>.</a:t>
            </a:r>
          </a:p>
          <a:p>
            <a:pPr>
              <a:buClrTx/>
            </a:pPr>
            <a:r>
              <a:rPr lang="de-DE" dirty="0" err="1" smtClean="0"/>
              <a:t>Calms</a:t>
            </a:r>
            <a:r>
              <a:rPr lang="de-DE" dirty="0" smtClean="0"/>
              <a:t> </a:t>
            </a:r>
            <a:r>
              <a:rPr lang="de-DE" dirty="0" err="1" smtClean="0"/>
              <a:t>and</a:t>
            </a:r>
            <a:r>
              <a:rPr lang="de-DE" dirty="0" smtClean="0"/>
              <a:t> </a:t>
            </a:r>
            <a:r>
              <a:rPr lang="de-DE" dirty="0" err="1" smtClean="0"/>
              <a:t>reduces</a:t>
            </a:r>
            <a:r>
              <a:rPr lang="de-DE" dirty="0" smtClean="0"/>
              <a:t> </a:t>
            </a:r>
            <a:r>
              <a:rPr lang="de-DE" dirty="0" err="1" smtClean="0"/>
              <a:t>inflammatory</a:t>
            </a:r>
            <a:r>
              <a:rPr lang="de-DE" dirty="0" smtClean="0"/>
              <a:t> </a:t>
            </a:r>
            <a:r>
              <a:rPr lang="de-DE" dirty="0" err="1" smtClean="0"/>
              <a:t>blemishes</a:t>
            </a:r>
            <a:endParaRPr lang="de-DE" dirty="0"/>
          </a:p>
          <a:p>
            <a:pPr>
              <a:buClrTx/>
            </a:pPr>
            <a:r>
              <a:rPr lang="de-DE" dirty="0" err="1" smtClean="0"/>
              <a:t>Reduces</a:t>
            </a:r>
            <a:r>
              <a:rPr lang="de-DE" dirty="0" smtClean="0"/>
              <a:t> </a:t>
            </a:r>
            <a:r>
              <a:rPr lang="de-DE" dirty="0" err="1" smtClean="0"/>
              <a:t>irritation</a:t>
            </a:r>
            <a:r>
              <a:rPr lang="de-DE" dirty="0" smtClean="0"/>
              <a:t> </a:t>
            </a:r>
            <a:r>
              <a:rPr lang="de-DE" dirty="0" err="1" smtClean="0"/>
              <a:t>and</a:t>
            </a:r>
            <a:r>
              <a:rPr lang="de-DE" dirty="0" smtClean="0"/>
              <a:t> </a:t>
            </a:r>
            <a:r>
              <a:rPr lang="de-DE" dirty="0" err="1" smtClean="0"/>
              <a:t>redness</a:t>
            </a:r>
            <a:endParaRPr lang="de-DE" dirty="0" smtClean="0"/>
          </a:p>
          <a:p>
            <a:pPr>
              <a:buClrTx/>
            </a:pPr>
            <a:r>
              <a:rPr lang="de-DE" dirty="0" smtClean="0"/>
              <a:t>Quick </a:t>
            </a:r>
            <a:r>
              <a:rPr lang="de-DE" dirty="0" err="1" smtClean="0"/>
              <a:t>and</a:t>
            </a:r>
            <a:r>
              <a:rPr lang="de-DE" dirty="0" smtClean="0"/>
              <a:t> easy </a:t>
            </a:r>
            <a:r>
              <a:rPr lang="de-DE" dirty="0" err="1" smtClean="0"/>
              <a:t>to</a:t>
            </a:r>
            <a:r>
              <a:rPr lang="de-DE" dirty="0" smtClean="0"/>
              <a:t> </a:t>
            </a:r>
            <a:r>
              <a:rPr lang="de-DE" dirty="0" err="1" smtClean="0"/>
              <a:t>use</a:t>
            </a:r>
            <a:endParaRPr lang="de-DE" dirty="0"/>
          </a:p>
          <a:p>
            <a:pPr>
              <a:buClrTx/>
            </a:pPr>
            <a:r>
              <a:rPr lang="de-DE" dirty="0" err="1" smtClean="0"/>
              <a:t>For</a:t>
            </a:r>
            <a:r>
              <a:rPr lang="de-DE" dirty="0" smtClean="0"/>
              <a:t> a </a:t>
            </a:r>
            <a:r>
              <a:rPr lang="de-DE" dirty="0" err="1" smtClean="0"/>
              <a:t>healthy</a:t>
            </a:r>
            <a:r>
              <a:rPr lang="de-DE" dirty="0" smtClean="0"/>
              <a:t>, </a:t>
            </a:r>
            <a:r>
              <a:rPr lang="de-DE" dirty="0" err="1" smtClean="0"/>
              <a:t>even-toned</a:t>
            </a:r>
            <a:r>
              <a:rPr lang="de-DE" dirty="0" smtClean="0"/>
              <a:t> </a:t>
            </a:r>
            <a:r>
              <a:rPr lang="de-DE" dirty="0" err="1" smtClean="0"/>
              <a:t>complexion</a:t>
            </a:r>
            <a:endParaRPr lang="de-DE" dirty="0"/>
          </a:p>
        </p:txBody>
      </p:sp>
      <p:sp>
        <p:nvSpPr>
          <p:cNvPr id="5" name="Textplatzhalter 3"/>
          <p:cNvSpPr>
            <a:spLocks noGrp="1"/>
          </p:cNvSpPr>
          <p:nvPr>
            <p:ph type="body" sz="quarter" idx="11"/>
          </p:nvPr>
        </p:nvSpPr>
        <p:spPr>
          <a:xfrm>
            <a:off x="248400" y="5922167"/>
            <a:ext cx="3600000" cy="487665"/>
          </a:xfrm>
        </p:spPr>
        <p:txBody>
          <a:bodyPr anchor="ctr" anchorCtr="1">
            <a:noAutofit/>
          </a:bodyPr>
          <a:lstStyle/>
          <a:p>
            <a:pPr algn="ctr">
              <a:lnSpc>
                <a:spcPct val="100000"/>
              </a:lnSpc>
            </a:pPr>
            <a:r>
              <a:rPr lang="de-DE" b="1" dirty="0" err="1" smtClean="0"/>
              <a:t>For</a:t>
            </a:r>
            <a:r>
              <a:rPr lang="de-DE" b="1" dirty="0" smtClean="0"/>
              <a:t> dry </a:t>
            </a:r>
            <a:r>
              <a:rPr lang="de-DE" b="1" dirty="0" err="1" smtClean="0"/>
              <a:t>skin</a:t>
            </a:r>
            <a:r>
              <a:rPr lang="de-DE" b="1" dirty="0" smtClean="0"/>
              <a:t> </a:t>
            </a:r>
            <a:r>
              <a:rPr lang="de-DE" b="1" dirty="0" err="1" smtClean="0"/>
              <a:t>with</a:t>
            </a:r>
            <a:r>
              <a:rPr lang="de-DE" b="1" dirty="0" smtClean="0"/>
              <a:t> </a:t>
            </a:r>
            <a:r>
              <a:rPr lang="de-DE" b="1" dirty="0" err="1" smtClean="0"/>
              <a:t>blemishes</a:t>
            </a:r>
            <a:endParaRPr lang="de-DE" b="1" dirty="0" smtClean="0"/>
          </a:p>
          <a:p>
            <a:pPr algn="ctr">
              <a:lnSpc>
                <a:spcPct val="100000"/>
              </a:lnSpc>
              <a:spcBef>
                <a:spcPts val="0"/>
              </a:spcBef>
            </a:pPr>
            <a:r>
              <a:rPr lang="de-DE" b="1" dirty="0" smtClean="0"/>
              <a:t>(</a:t>
            </a:r>
            <a:r>
              <a:rPr lang="de-DE" b="1" dirty="0" err="1" smtClean="0"/>
              <a:t>Seborrhoea</a:t>
            </a:r>
            <a:r>
              <a:rPr lang="de-DE" b="1" dirty="0"/>
              <a:t> </a:t>
            </a:r>
            <a:r>
              <a:rPr lang="de-DE" b="1" dirty="0" smtClean="0"/>
              <a:t> </a:t>
            </a:r>
            <a:r>
              <a:rPr lang="de-DE" b="1" dirty="0" err="1" smtClean="0"/>
              <a:t>Sicca</a:t>
            </a:r>
            <a:r>
              <a:rPr lang="de-DE" b="1" dirty="0" smtClean="0"/>
              <a:t>)</a:t>
            </a:r>
          </a:p>
        </p:txBody>
      </p:sp>
      <p:sp>
        <p:nvSpPr>
          <p:cNvPr id="7" name="Text Box 5">
            <a:hlinkClick r:id="rId2" action="ppaction://hlinksldjump"/>
          </p:cNvPr>
          <p:cNvSpPr txBox="1">
            <a:spLocks noChangeArrowheads="1"/>
          </p:cNvSpPr>
          <p:nvPr/>
        </p:nvSpPr>
        <p:spPr bwMode="auto">
          <a:xfrm>
            <a:off x="9336088"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pic>
        <p:nvPicPr>
          <p:cNvPr id="8" name="Picture 2" descr="\\kcdomain02\daten\Marketing\Dalton\01 Bilder\Bilder für PPT\Derma Control\Sebum Regulating Cre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73" y="876158"/>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800" fill="hold"/>
                                        <p:tgtEl>
                                          <p:spTgt spid="8"/>
                                        </p:tgtEl>
                                        <p:attrNameLst>
                                          <p:attrName>ppt_x</p:attrName>
                                        </p:attrNameLst>
                                      </p:cBhvr>
                                      <p:tavLst>
                                        <p:tav tm="0">
                                          <p:val>
                                            <p:strVal val="0-#ppt_w/2"/>
                                          </p:val>
                                        </p:tav>
                                        <p:tav tm="100000">
                                          <p:val>
                                            <p:strVal val="#ppt_x"/>
                                          </p:val>
                                        </p:tav>
                                      </p:tavLst>
                                    </p:anim>
                                    <p:anim calcmode="lin" valueType="num">
                                      <p:cBhvr additive="base">
                                        <p:cTn id="8" dur="1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56405"/>
            <a:ext cx="10569677" cy="692150"/>
          </a:xfrm>
        </p:spPr>
        <p:txBody>
          <a:bodyPr/>
          <a:lstStyle/>
          <a:p>
            <a:pPr eaLnBrk="1" hangingPunct="1"/>
            <a:r>
              <a:rPr lang="de-DE" altLang="de-DE" sz="2700" dirty="0" err="1"/>
              <a:t>Sebum</a:t>
            </a:r>
            <a:r>
              <a:rPr lang="de-DE" altLang="de-DE" sz="2700" dirty="0"/>
              <a:t> </a:t>
            </a:r>
            <a:r>
              <a:rPr lang="de-DE" altLang="de-DE" sz="2700" dirty="0" err="1"/>
              <a:t>Regulating</a:t>
            </a:r>
            <a:r>
              <a:rPr lang="de-DE" altLang="de-DE" sz="2700" dirty="0"/>
              <a:t> Cream </a:t>
            </a:r>
            <a:r>
              <a:rPr lang="en-US" altLang="de-DE" sz="2700" dirty="0" smtClean="0"/>
              <a:t>– Active Ingredients</a:t>
            </a:r>
            <a:endParaRPr lang="en-US" altLang="de-DE" sz="2700" dirty="0"/>
          </a:p>
        </p:txBody>
      </p:sp>
      <p:sp>
        <p:nvSpPr>
          <p:cNvPr id="34819" name="Rectangle 4"/>
          <p:cNvSpPr>
            <a:spLocks noGrp="1" noChangeArrowheads="1"/>
          </p:cNvSpPr>
          <p:nvPr>
            <p:ph type="body" sz="half" idx="1"/>
          </p:nvPr>
        </p:nvSpPr>
        <p:spPr>
          <a:xfrm>
            <a:off x="4656543" y="1986787"/>
            <a:ext cx="5761037" cy="409938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Clr>
                <a:srgbClr val="333F48"/>
              </a:buClr>
              <a:buSzPct val="120000"/>
            </a:pPr>
            <a:r>
              <a:rPr lang="de-DE" altLang="de-DE" dirty="0" smtClean="0"/>
              <a:t>Marine Minerals</a:t>
            </a:r>
            <a:endParaRPr lang="de-DE" altLang="de-DE" dirty="0"/>
          </a:p>
          <a:p>
            <a:pPr eaLnBrk="1" hangingPunct="1">
              <a:buClr>
                <a:srgbClr val="333F48"/>
              </a:buClr>
              <a:buSzPct val="120000"/>
            </a:pPr>
            <a:r>
              <a:rPr lang="de-DE" altLang="de-DE" dirty="0" smtClean="0"/>
              <a:t>Marine Peptides</a:t>
            </a:r>
            <a:endParaRPr lang="de-DE" altLang="de-DE" dirty="0"/>
          </a:p>
          <a:p>
            <a:pPr eaLnBrk="1" hangingPunct="1">
              <a:buClr>
                <a:srgbClr val="333F48"/>
              </a:buClr>
              <a:buSzPct val="120000"/>
            </a:pPr>
            <a:r>
              <a:rPr lang="de-DE" altLang="de-DE" dirty="0" smtClean="0"/>
              <a:t>Hamamelis (</a:t>
            </a:r>
            <a:r>
              <a:rPr lang="de-DE" altLang="de-DE" dirty="0" err="1" smtClean="0"/>
              <a:t>Witch</a:t>
            </a:r>
            <a:r>
              <a:rPr lang="de-DE" altLang="de-DE" dirty="0" smtClean="0"/>
              <a:t> Hazel)</a:t>
            </a:r>
            <a:endParaRPr lang="de-DE" altLang="de-DE" dirty="0"/>
          </a:p>
          <a:p>
            <a:pPr eaLnBrk="1" hangingPunct="1">
              <a:buClr>
                <a:srgbClr val="333F48"/>
              </a:buClr>
              <a:buSzPct val="120000"/>
            </a:pPr>
            <a:r>
              <a:rPr lang="de-DE" altLang="de-DE" dirty="0" err="1" smtClean="0"/>
              <a:t>Salicylic</a:t>
            </a:r>
            <a:r>
              <a:rPr lang="de-DE" altLang="de-DE" dirty="0" smtClean="0"/>
              <a:t> </a:t>
            </a:r>
            <a:r>
              <a:rPr lang="de-DE" altLang="de-DE" dirty="0" err="1" smtClean="0"/>
              <a:t>Acid</a:t>
            </a:r>
            <a:endParaRPr lang="de-DE" altLang="de-DE" dirty="0"/>
          </a:p>
          <a:p>
            <a:pPr eaLnBrk="1" hangingPunct="1">
              <a:buClr>
                <a:srgbClr val="333F48"/>
              </a:buClr>
              <a:buSzPct val="120000"/>
            </a:pPr>
            <a:r>
              <a:rPr lang="de-DE" altLang="de-DE" dirty="0" smtClean="0"/>
              <a:t>Bisabolol</a:t>
            </a:r>
          </a:p>
          <a:p>
            <a:pPr eaLnBrk="1" hangingPunct="1">
              <a:buClr>
                <a:srgbClr val="333F48"/>
              </a:buClr>
              <a:buSzPct val="120000"/>
            </a:pPr>
            <a:r>
              <a:rPr lang="de-DE" altLang="de-DE" dirty="0" smtClean="0"/>
              <a:t>Vitamin E</a:t>
            </a:r>
          </a:p>
          <a:p>
            <a:pPr eaLnBrk="1" hangingPunct="1">
              <a:buClr>
                <a:srgbClr val="333F48"/>
              </a:buClr>
              <a:buSzPct val="120000"/>
            </a:pPr>
            <a:r>
              <a:rPr lang="de-DE" altLang="de-DE" dirty="0" err="1" smtClean="0"/>
              <a:t>Soybean</a:t>
            </a:r>
            <a:r>
              <a:rPr lang="de-DE" altLang="de-DE" dirty="0" smtClean="0"/>
              <a:t> </a:t>
            </a:r>
            <a:r>
              <a:rPr lang="de-DE" altLang="de-DE" dirty="0" err="1" smtClean="0"/>
              <a:t>Oil</a:t>
            </a:r>
            <a:endParaRPr lang="de-DE" altLang="de-DE" dirty="0" smtClean="0"/>
          </a:p>
          <a:p>
            <a:pPr marL="0" indent="0" eaLnBrk="1" hangingPunct="1">
              <a:buClr>
                <a:srgbClr val="333F48"/>
              </a:buClr>
              <a:buSzPct val="120000"/>
              <a:buNone/>
            </a:pPr>
            <a:endParaRPr lang="de-DE" altLang="de-DE" dirty="0" smtClean="0">
              <a:solidFill>
                <a:srgbClr val="FF0000"/>
              </a:solidFill>
            </a:endParaRPr>
          </a:p>
          <a:p>
            <a:pPr eaLnBrk="1" hangingPunct="1">
              <a:buClr>
                <a:srgbClr val="333F48"/>
              </a:buClr>
              <a:buSzPct val="120000"/>
            </a:pPr>
            <a:endParaRPr lang="de-DE" altLang="de-DE" dirty="0">
              <a:solidFill>
                <a:srgbClr val="FF0000"/>
              </a:solidFill>
            </a:endParaRPr>
          </a:p>
          <a:p>
            <a:pPr eaLnBrk="1" hangingPunct="1">
              <a:buClr>
                <a:srgbClr val="333F48"/>
              </a:buClr>
              <a:buSzPct val="120000"/>
            </a:pPr>
            <a:endParaRPr lang="en-US" altLang="de-DE" dirty="0"/>
          </a:p>
        </p:txBody>
      </p:sp>
      <p:sp>
        <p:nvSpPr>
          <p:cNvPr id="34821" name="Text Box 11">
            <a:hlinkClick r:id="rId3" action="ppaction://hlinksldjump"/>
          </p:cNvPr>
          <p:cNvSpPr txBox="1">
            <a:spLocks noChangeArrowheads="1"/>
          </p:cNvSpPr>
          <p:nvPr/>
        </p:nvSpPr>
        <p:spPr bwMode="auto">
          <a:xfrm>
            <a:off x="9147000" y="6686167"/>
            <a:ext cx="1966477"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SEBUM REGULATING CREAM</a:t>
            </a:r>
            <a:endParaRPr lang="en-US" altLang="de-DE" sz="700" dirty="0">
              <a:solidFill>
                <a:srgbClr val="333F48"/>
              </a:solidFill>
              <a:latin typeface="+mn-lt"/>
            </a:endParaRPr>
          </a:p>
        </p:txBody>
      </p:sp>
      <p:sp>
        <p:nvSpPr>
          <p:cNvPr id="34822" name="Text Box 17">
            <a:hlinkClick r:id="rId4" action="ppaction://hlinksldjump"/>
          </p:cNvPr>
          <p:cNvSpPr txBox="1">
            <a:spLocks noChangeArrowheads="1"/>
          </p:cNvSpPr>
          <p:nvPr/>
        </p:nvSpPr>
        <p:spPr bwMode="auto">
          <a:xfrm>
            <a:off x="10749508" y="6314154"/>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2" name="Text Box 17">
            <a:hlinkClick r:id="rId5" action="ppaction://hlinksldjump"/>
          </p:cNvPr>
          <p:cNvSpPr txBox="1">
            <a:spLocks noChangeArrowheads="1"/>
          </p:cNvSpPr>
          <p:nvPr/>
        </p:nvSpPr>
        <p:spPr bwMode="auto">
          <a:xfrm>
            <a:off x="3982594" y="6326093"/>
            <a:ext cx="1046606"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smtClean="0">
                <a:solidFill>
                  <a:srgbClr val="333F48"/>
                </a:solidFill>
                <a:latin typeface="+mn-lt"/>
              </a:rPr>
              <a:t> Marine Minerals</a:t>
            </a:r>
            <a:endParaRPr lang="en-US" altLang="de-DE" sz="700" dirty="0">
              <a:solidFill>
                <a:srgbClr val="333F48"/>
              </a:solidFill>
              <a:latin typeface="+mn-lt"/>
            </a:endParaRPr>
          </a:p>
        </p:txBody>
      </p:sp>
      <p:sp>
        <p:nvSpPr>
          <p:cNvPr id="13" name="Text Box 15">
            <a:hlinkClick r:id="rId6" action="ppaction://hlinksldjump"/>
          </p:cNvPr>
          <p:cNvSpPr txBox="1">
            <a:spLocks noChangeArrowheads="1"/>
          </p:cNvSpPr>
          <p:nvPr/>
        </p:nvSpPr>
        <p:spPr bwMode="auto">
          <a:xfrm>
            <a:off x="5129422" y="6338475"/>
            <a:ext cx="83544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Marine Peptides</a:t>
            </a:r>
            <a:endParaRPr lang="en-US" altLang="de-DE" sz="700" dirty="0">
              <a:solidFill>
                <a:srgbClr val="333F48"/>
              </a:solidFill>
              <a:latin typeface="+mn-lt"/>
            </a:endParaRPr>
          </a:p>
        </p:txBody>
      </p:sp>
      <p:sp>
        <p:nvSpPr>
          <p:cNvPr id="14" name="Text Box 15">
            <a:hlinkClick r:id="rId7" action="ppaction://hlinksldjump"/>
          </p:cNvPr>
          <p:cNvSpPr txBox="1">
            <a:spLocks noChangeArrowheads="1"/>
          </p:cNvSpPr>
          <p:nvPr/>
        </p:nvSpPr>
        <p:spPr bwMode="auto">
          <a:xfrm>
            <a:off x="5964865" y="6339945"/>
            <a:ext cx="690243"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err="1" smtClean="0">
                <a:solidFill>
                  <a:srgbClr val="333F48"/>
                </a:solidFill>
                <a:latin typeface="+mn-lt"/>
                <a:sym typeface="Webdings" panose="05030102010509060703" pitchFamily="18" charset="2"/>
              </a:rPr>
              <a:t>Hamamelis</a:t>
            </a:r>
            <a:endParaRPr lang="en-US" altLang="de-DE" sz="700" dirty="0">
              <a:solidFill>
                <a:srgbClr val="333F48"/>
              </a:solidFill>
              <a:latin typeface="+mn-lt"/>
            </a:endParaRPr>
          </a:p>
        </p:txBody>
      </p:sp>
      <p:sp>
        <p:nvSpPr>
          <p:cNvPr id="15" name="Text Box 15">
            <a:hlinkClick r:id="rId8" action="ppaction://hlinksldjump"/>
          </p:cNvPr>
          <p:cNvSpPr txBox="1">
            <a:spLocks noChangeArrowheads="1"/>
          </p:cNvSpPr>
          <p:nvPr/>
        </p:nvSpPr>
        <p:spPr bwMode="auto">
          <a:xfrm>
            <a:off x="7504394" y="6311488"/>
            <a:ext cx="705981" cy="13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err="1" smtClean="0">
                <a:solidFill>
                  <a:srgbClr val="333F48"/>
                </a:solidFill>
                <a:latin typeface="+mn-lt"/>
                <a:sym typeface="Webdings" panose="05030102010509060703" pitchFamily="18" charset="2"/>
              </a:rPr>
              <a:t>Bisabolol</a:t>
            </a:r>
            <a:endParaRPr lang="en-US" altLang="de-DE" sz="700" dirty="0">
              <a:solidFill>
                <a:srgbClr val="333F48"/>
              </a:solidFill>
              <a:latin typeface="+mn-lt"/>
            </a:endParaRPr>
          </a:p>
        </p:txBody>
      </p:sp>
      <p:sp>
        <p:nvSpPr>
          <p:cNvPr id="16" name="Text Box 15">
            <a:hlinkClick r:id="rId9" action="ppaction://hlinksldjump"/>
          </p:cNvPr>
          <p:cNvSpPr txBox="1">
            <a:spLocks noChangeArrowheads="1"/>
          </p:cNvSpPr>
          <p:nvPr/>
        </p:nvSpPr>
        <p:spPr bwMode="auto">
          <a:xfrm>
            <a:off x="6791053" y="6332753"/>
            <a:ext cx="713341" cy="19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Salicylic Acid</a:t>
            </a:r>
            <a:endParaRPr lang="en-US" altLang="de-DE" sz="700" dirty="0">
              <a:solidFill>
                <a:srgbClr val="333F48"/>
              </a:solidFill>
              <a:latin typeface="+mn-lt"/>
            </a:endParaRPr>
          </a:p>
        </p:txBody>
      </p:sp>
      <p:sp>
        <p:nvSpPr>
          <p:cNvPr id="17" name="Text Box 15">
            <a:hlinkClick r:id="rId10" action="ppaction://hlinksldjump"/>
          </p:cNvPr>
          <p:cNvSpPr txBox="1">
            <a:spLocks noChangeArrowheads="1"/>
          </p:cNvSpPr>
          <p:nvPr/>
        </p:nvSpPr>
        <p:spPr bwMode="auto">
          <a:xfrm>
            <a:off x="8210375" y="6322121"/>
            <a:ext cx="774137" cy="1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E</a:t>
            </a:r>
            <a:endParaRPr lang="en-US" altLang="de-DE" sz="700" dirty="0">
              <a:solidFill>
                <a:srgbClr val="333F48"/>
              </a:solidFill>
              <a:latin typeface="+mn-lt"/>
            </a:endParaRPr>
          </a:p>
        </p:txBody>
      </p:sp>
      <p:sp>
        <p:nvSpPr>
          <p:cNvPr id="18" name="Text Box 15">
            <a:hlinkClick r:id="rId11" action="ppaction://hlinksldjump"/>
          </p:cNvPr>
          <p:cNvSpPr txBox="1">
            <a:spLocks noChangeArrowheads="1"/>
          </p:cNvSpPr>
          <p:nvPr/>
        </p:nvSpPr>
        <p:spPr bwMode="auto">
          <a:xfrm>
            <a:off x="9147000" y="6314754"/>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Soybean Oil</a:t>
            </a:r>
            <a:endParaRPr lang="en-US" altLang="de-DE" sz="700" dirty="0">
              <a:solidFill>
                <a:srgbClr val="333F48"/>
              </a:solidFill>
              <a:latin typeface="+mn-lt"/>
            </a:endParaRPr>
          </a:p>
        </p:txBody>
      </p:sp>
    </p:spTree>
    <p:extLst>
      <p:ext uri="{BB962C8B-B14F-4D97-AF65-F5344CB8AC3E}">
        <p14:creationId xmlns:p14="http://schemas.microsoft.com/office/powerpoint/2010/main" val="34992438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el 1"/>
          <p:cNvSpPr>
            <a:spLocks noGrp="1"/>
          </p:cNvSpPr>
          <p:nvPr>
            <p:ph type="title"/>
          </p:nvPr>
        </p:nvSpPr>
        <p:spPr>
          <a:xfrm>
            <a:off x="0" y="765175"/>
            <a:ext cx="10382251" cy="692150"/>
          </a:xfrm>
        </p:spPr>
        <p:txBody>
          <a:bodyPr/>
          <a:lstStyle/>
          <a:p>
            <a:r>
              <a:rPr lang="de-DE" altLang="de-DE" dirty="0" err="1"/>
              <a:t>Sebum</a:t>
            </a:r>
            <a:r>
              <a:rPr lang="de-DE" altLang="de-DE" dirty="0"/>
              <a:t> </a:t>
            </a:r>
            <a:r>
              <a:rPr lang="de-DE" altLang="de-DE" dirty="0" err="1"/>
              <a:t>Regulating</a:t>
            </a:r>
            <a:r>
              <a:rPr lang="de-DE" altLang="de-DE" dirty="0"/>
              <a:t> Cream </a:t>
            </a:r>
            <a:r>
              <a:rPr lang="en-US" altLang="de-DE" dirty="0" smtClean="0"/>
              <a:t>- </a:t>
            </a:r>
            <a:r>
              <a:rPr lang="en-US" altLang="de-DE" dirty="0"/>
              <a:t>INCI</a:t>
            </a:r>
            <a:endParaRPr lang="de-DE" altLang="de-DE" dirty="0"/>
          </a:p>
        </p:txBody>
      </p:sp>
      <p:sp>
        <p:nvSpPr>
          <p:cNvPr id="36867" name="Rechteck 3"/>
          <p:cNvSpPr>
            <a:spLocks noChangeArrowheads="1"/>
          </p:cNvSpPr>
          <p:nvPr/>
        </p:nvSpPr>
        <p:spPr bwMode="auto">
          <a:xfrm>
            <a:off x="2497393" y="1990735"/>
            <a:ext cx="7905136" cy="313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smtClean="0">
                <a:solidFill>
                  <a:srgbClr val="333F48"/>
                </a:solidFill>
                <a:latin typeface="+mn-lt"/>
              </a:rPr>
              <a:t>Ingredients</a:t>
            </a:r>
            <a:r>
              <a:rPr lang="de-DE" altLang="de-DE" sz="1400" dirty="0" smtClean="0">
                <a:solidFill>
                  <a:srgbClr val="333F48"/>
                </a:solidFill>
                <a:latin typeface="+mn-lt"/>
              </a:rPr>
              <a:t>:</a:t>
            </a:r>
            <a:endParaRPr lang="de-DE" altLang="de-DE" sz="1400" dirty="0">
              <a:solidFill>
                <a:srgbClr val="333F48"/>
              </a:solidFill>
              <a:latin typeface="+mn-lt"/>
            </a:endParaRPr>
          </a:p>
          <a:p>
            <a:pPr>
              <a:lnSpc>
                <a:spcPct val="150000"/>
              </a:lnSpc>
              <a:buNone/>
            </a:pPr>
            <a:r>
              <a:rPr lang="de-DE" altLang="de-DE" sz="1400" dirty="0">
                <a:solidFill>
                  <a:srgbClr val="333F48"/>
                </a:solidFill>
                <a:latin typeface="+mn-lt"/>
              </a:rPr>
              <a:t>Aqua/</a:t>
            </a:r>
            <a:r>
              <a:rPr lang="de-DE" altLang="de-DE" sz="1400" dirty="0" err="1">
                <a:solidFill>
                  <a:srgbClr val="333F48"/>
                </a:solidFill>
                <a:latin typeface="+mn-lt"/>
              </a:rPr>
              <a:t>Water</a:t>
            </a:r>
            <a:r>
              <a:rPr lang="de-DE" altLang="de-DE" sz="1400" dirty="0">
                <a:solidFill>
                  <a:srgbClr val="333F48"/>
                </a:solidFill>
                <a:latin typeface="+mn-lt"/>
              </a:rPr>
              <a:t>, </a:t>
            </a:r>
            <a:r>
              <a:rPr lang="de-DE" altLang="de-DE" sz="1400" dirty="0" err="1">
                <a:solidFill>
                  <a:srgbClr val="333F48"/>
                </a:solidFill>
                <a:latin typeface="+mn-lt"/>
              </a:rPr>
              <a:t>Cetearyl</a:t>
            </a:r>
            <a:r>
              <a:rPr lang="de-DE" altLang="de-DE" sz="1400" dirty="0">
                <a:solidFill>
                  <a:srgbClr val="333F48"/>
                </a:solidFill>
                <a:latin typeface="+mn-lt"/>
              </a:rPr>
              <a:t> </a:t>
            </a:r>
            <a:r>
              <a:rPr lang="de-DE" altLang="de-DE" sz="1400" dirty="0" err="1">
                <a:solidFill>
                  <a:srgbClr val="333F48"/>
                </a:solidFill>
                <a:latin typeface="+mn-lt"/>
              </a:rPr>
              <a:t>Alcohol</a:t>
            </a:r>
            <a:r>
              <a:rPr lang="de-DE" altLang="de-DE" sz="1400" dirty="0">
                <a:solidFill>
                  <a:srgbClr val="333F48"/>
                </a:solidFill>
                <a:latin typeface="+mn-lt"/>
              </a:rPr>
              <a:t>, </a:t>
            </a:r>
            <a:r>
              <a:rPr lang="de-DE" altLang="de-DE" sz="1400" dirty="0" err="1">
                <a:solidFill>
                  <a:srgbClr val="333F48"/>
                </a:solidFill>
                <a:latin typeface="+mn-lt"/>
              </a:rPr>
              <a:t>Caprylic</a:t>
            </a:r>
            <a:r>
              <a:rPr lang="de-DE" altLang="de-DE" sz="1400" dirty="0">
                <a:solidFill>
                  <a:srgbClr val="333F48"/>
                </a:solidFill>
                <a:latin typeface="+mn-lt"/>
              </a:rPr>
              <a:t>/</a:t>
            </a:r>
            <a:r>
              <a:rPr lang="de-DE" altLang="de-DE" sz="1400" dirty="0" err="1">
                <a:solidFill>
                  <a:srgbClr val="333F48"/>
                </a:solidFill>
                <a:latin typeface="+mn-lt"/>
              </a:rPr>
              <a:t>Capric</a:t>
            </a:r>
            <a:r>
              <a:rPr lang="de-DE" altLang="de-DE" sz="1400" dirty="0">
                <a:solidFill>
                  <a:srgbClr val="333F48"/>
                </a:solidFill>
                <a:latin typeface="+mn-lt"/>
              </a:rPr>
              <a:t> </a:t>
            </a:r>
            <a:r>
              <a:rPr lang="de-DE" altLang="de-DE" sz="1400" dirty="0" err="1">
                <a:solidFill>
                  <a:srgbClr val="333F48"/>
                </a:solidFill>
                <a:latin typeface="+mn-lt"/>
              </a:rPr>
              <a:t>Triglyceride</a:t>
            </a:r>
            <a:r>
              <a:rPr lang="de-DE" altLang="de-DE" sz="1400" dirty="0">
                <a:solidFill>
                  <a:srgbClr val="333F48"/>
                </a:solidFill>
                <a:latin typeface="+mn-lt"/>
              </a:rPr>
              <a:t>, </a:t>
            </a:r>
            <a:r>
              <a:rPr lang="de-DE" altLang="de-DE" sz="1400" dirty="0" err="1">
                <a:solidFill>
                  <a:srgbClr val="333F48"/>
                </a:solidFill>
                <a:latin typeface="+mn-lt"/>
              </a:rPr>
              <a:t>Glyceryl</a:t>
            </a:r>
            <a:r>
              <a:rPr lang="de-DE" altLang="de-DE" sz="1400" dirty="0">
                <a:solidFill>
                  <a:srgbClr val="333F48"/>
                </a:solidFill>
                <a:latin typeface="+mn-lt"/>
              </a:rPr>
              <a:t> </a:t>
            </a:r>
            <a:r>
              <a:rPr lang="de-DE" altLang="de-DE" sz="1400" dirty="0" err="1">
                <a:solidFill>
                  <a:srgbClr val="333F48"/>
                </a:solidFill>
                <a:latin typeface="+mn-lt"/>
              </a:rPr>
              <a:t>Stearate</a:t>
            </a:r>
            <a:r>
              <a:rPr lang="de-DE" altLang="de-DE" sz="1400" dirty="0">
                <a:solidFill>
                  <a:srgbClr val="333F48"/>
                </a:solidFill>
                <a:latin typeface="+mn-lt"/>
              </a:rPr>
              <a:t> Citrate, </a:t>
            </a:r>
            <a:r>
              <a:rPr lang="de-DE" altLang="de-DE" sz="1400" dirty="0" err="1">
                <a:solidFill>
                  <a:srgbClr val="333F48"/>
                </a:solidFill>
                <a:latin typeface="+mn-lt"/>
              </a:rPr>
              <a:t>Dicaprylyl</a:t>
            </a:r>
            <a:r>
              <a:rPr lang="de-DE" altLang="de-DE" sz="1400" dirty="0">
                <a:solidFill>
                  <a:srgbClr val="333F48"/>
                </a:solidFill>
                <a:latin typeface="+mn-lt"/>
              </a:rPr>
              <a:t> Ether, </a:t>
            </a:r>
            <a:r>
              <a:rPr lang="de-DE" altLang="de-DE" sz="1400" dirty="0" err="1">
                <a:solidFill>
                  <a:srgbClr val="333F48"/>
                </a:solidFill>
                <a:latin typeface="+mn-lt"/>
              </a:rPr>
              <a:t>Glyceryl</a:t>
            </a:r>
            <a:r>
              <a:rPr lang="de-DE" altLang="de-DE" sz="1400" dirty="0">
                <a:solidFill>
                  <a:srgbClr val="333F48"/>
                </a:solidFill>
                <a:latin typeface="+mn-lt"/>
              </a:rPr>
              <a:t> </a:t>
            </a:r>
            <a:r>
              <a:rPr lang="de-DE" altLang="de-DE" sz="1400" dirty="0" err="1">
                <a:solidFill>
                  <a:srgbClr val="333F48"/>
                </a:solidFill>
                <a:latin typeface="+mn-lt"/>
              </a:rPr>
              <a:t>Stearate</a:t>
            </a:r>
            <a:r>
              <a:rPr lang="de-DE" altLang="de-DE" sz="1400" dirty="0">
                <a:solidFill>
                  <a:srgbClr val="333F48"/>
                </a:solidFill>
                <a:latin typeface="+mn-lt"/>
              </a:rPr>
              <a:t>, </a:t>
            </a:r>
            <a:r>
              <a:rPr lang="de-DE" altLang="de-DE" sz="1400" dirty="0" err="1">
                <a:solidFill>
                  <a:srgbClr val="333F48"/>
                </a:solidFill>
                <a:latin typeface="+mn-lt"/>
              </a:rPr>
              <a:t>Propylene</a:t>
            </a:r>
            <a:r>
              <a:rPr lang="de-DE" altLang="de-DE" sz="1400" dirty="0">
                <a:solidFill>
                  <a:srgbClr val="333F48"/>
                </a:solidFill>
                <a:latin typeface="+mn-lt"/>
              </a:rPr>
              <a:t> </a:t>
            </a:r>
            <a:r>
              <a:rPr lang="de-DE" altLang="de-DE" sz="1400" dirty="0" err="1">
                <a:solidFill>
                  <a:srgbClr val="333F48"/>
                </a:solidFill>
                <a:latin typeface="+mn-lt"/>
              </a:rPr>
              <a:t>Glycol</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Lactate, Panthenol, </a:t>
            </a:r>
            <a:r>
              <a:rPr lang="de-DE" altLang="de-DE" sz="1400" dirty="0" err="1">
                <a:solidFill>
                  <a:srgbClr val="333F48"/>
                </a:solidFill>
                <a:latin typeface="+mn-lt"/>
              </a:rPr>
              <a:t>Distarch</a:t>
            </a:r>
            <a:r>
              <a:rPr lang="de-DE" altLang="de-DE" sz="1400" dirty="0">
                <a:solidFill>
                  <a:srgbClr val="333F48"/>
                </a:solidFill>
                <a:latin typeface="+mn-lt"/>
              </a:rPr>
              <a:t> Phosphate, Maris Aqua/Sea </a:t>
            </a:r>
            <a:r>
              <a:rPr lang="de-DE" altLang="de-DE" sz="1400" dirty="0" err="1">
                <a:solidFill>
                  <a:srgbClr val="333F48"/>
                </a:solidFill>
                <a:latin typeface="+mn-lt"/>
              </a:rPr>
              <a:t>Water</a:t>
            </a:r>
            <a:r>
              <a:rPr lang="de-DE" altLang="de-DE" sz="1400" dirty="0">
                <a:solidFill>
                  <a:srgbClr val="333F48"/>
                </a:solidFill>
                <a:latin typeface="+mn-lt"/>
              </a:rPr>
              <a:t>, </a:t>
            </a:r>
            <a:r>
              <a:rPr lang="de-DE" altLang="de-DE" sz="1400" dirty="0" err="1">
                <a:solidFill>
                  <a:srgbClr val="333F48"/>
                </a:solidFill>
                <a:latin typeface="+mn-lt"/>
              </a:rPr>
              <a:t>Micrococcus</a:t>
            </a:r>
            <a:r>
              <a:rPr lang="de-DE" altLang="de-DE" sz="1400" dirty="0">
                <a:solidFill>
                  <a:srgbClr val="333F48"/>
                </a:solidFill>
                <a:latin typeface="+mn-lt"/>
              </a:rPr>
              <a:t> </a:t>
            </a:r>
            <a:r>
              <a:rPr lang="de-DE" altLang="de-DE" sz="1400" dirty="0" err="1">
                <a:solidFill>
                  <a:srgbClr val="333F48"/>
                </a:solidFill>
                <a:latin typeface="+mn-lt"/>
              </a:rPr>
              <a:t>Lysate</a:t>
            </a:r>
            <a:r>
              <a:rPr lang="de-DE" altLang="de-DE" sz="1400" dirty="0">
                <a:solidFill>
                  <a:srgbClr val="333F48"/>
                </a:solidFill>
                <a:latin typeface="+mn-lt"/>
              </a:rPr>
              <a:t>, </a:t>
            </a:r>
            <a:r>
              <a:rPr lang="de-DE" altLang="de-DE" sz="1400" dirty="0" err="1">
                <a:solidFill>
                  <a:srgbClr val="333F48"/>
                </a:solidFill>
                <a:latin typeface="+mn-lt"/>
              </a:rPr>
              <a:t>Salix</a:t>
            </a:r>
            <a:r>
              <a:rPr lang="de-DE" altLang="de-DE" sz="1400" dirty="0">
                <a:solidFill>
                  <a:srgbClr val="333F48"/>
                </a:solidFill>
                <a:latin typeface="+mn-lt"/>
              </a:rPr>
              <a:t> Alba (</a:t>
            </a:r>
            <a:r>
              <a:rPr lang="de-DE" altLang="de-DE" sz="1400" dirty="0" err="1">
                <a:solidFill>
                  <a:srgbClr val="333F48"/>
                </a:solidFill>
                <a:latin typeface="+mn-lt"/>
              </a:rPr>
              <a:t>Willow</a:t>
            </a:r>
            <a:r>
              <a:rPr lang="de-DE" altLang="de-DE" sz="1400" dirty="0">
                <a:solidFill>
                  <a:srgbClr val="333F48"/>
                </a:solidFill>
                <a:latin typeface="+mn-lt"/>
              </a:rPr>
              <a:t>) Bark </a:t>
            </a:r>
            <a:r>
              <a:rPr lang="de-DE" altLang="de-DE" sz="1400" dirty="0" err="1">
                <a:solidFill>
                  <a:srgbClr val="333F48"/>
                </a:solidFill>
                <a:latin typeface="+mn-lt"/>
              </a:rPr>
              <a:t>Extract</a:t>
            </a:r>
            <a:r>
              <a:rPr lang="de-DE" altLang="de-DE" sz="1400" dirty="0">
                <a:solidFill>
                  <a:srgbClr val="333F48"/>
                </a:solidFill>
                <a:latin typeface="+mn-lt"/>
              </a:rPr>
              <a:t>, Hamamelis </a:t>
            </a:r>
            <a:r>
              <a:rPr lang="de-DE" altLang="de-DE" sz="1400" dirty="0" err="1">
                <a:solidFill>
                  <a:srgbClr val="333F48"/>
                </a:solidFill>
                <a:latin typeface="+mn-lt"/>
              </a:rPr>
              <a:t>Virginiana</a:t>
            </a:r>
            <a:r>
              <a:rPr lang="de-DE" altLang="de-DE" sz="1400" dirty="0">
                <a:solidFill>
                  <a:srgbClr val="333F48"/>
                </a:solidFill>
                <a:latin typeface="+mn-lt"/>
              </a:rPr>
              <a:t> (</a:t>
            </a:r>
            <a:r>
              <a:rPr lang="de-DE" altLang="de-DE" sz="1400" dirty="0" err="1">
                <a:solidFill>
                  <a:srgbClr val="333F48"/>
                </a:solidFill>
                <a:latin typeface="+mn-lt"/>
              </a:rPr>
              <a:t>Witch</a:t>
            </a:r>
            <a:r>
              <a:rPr lang="de-DE" altLang="de-DE" sz="1400" dirty="0">
                <a:solidFill>
                  <a:srgbClr val="333F48"/>
                </a:solidFill>
                <a:latin typeface="+mn-lt"/>
              </a:rPr>
              <a:t> Hazel) </a:t>
            </a:r>
            <a:r>
              <a:rPr lang="de-DE" altLang="de-DE" sz="1400" dirty="0" err="1">
                <a:solidFill>
                  <a:srgbClr val="333F48"/>
                </a:solidFill>
                <a:latin typeface="+mn-lt"/>
              </a:rPr>
              <a:t>Water</a:t>
            </a:r>
            <a:r>
              <a:rPr lang="de-DE" altLang="de-DE" sz="1400" dirty="0">
                <a:solidFill>
                  <a:srgbClr val="333F48"/>
                </a:solidFill>
                <a:latin typeface="+mn-lt"/>
              </a:rPr>
              <a:t>, </a:t>
            </a:r>
            <a:r>
              <a:rPr lang="de-DE" altLang="de-DE" sz="1400" dirty="0" err="1">
                <a:solidFill>
                  <a:srgbClr val="333F48"/>
                </a:solidFill>
                <a:latin typeface="+mn-lt"/>
              </a:rPr>
              <a:t>Citric</a:t>
            </a:r>
            <a:r>
              <a:rPr lang="de-DE" altLang="de-DE" sz="1400" dirty="0">
                <a:solidFill>
                  <a:srgbClr val="333F48"/>
                </a:solidFill>
                <a:latin typeface="+mn-lt"/>
              </a:rPr>
              <a:t> </a:t>
            </a:r>
            <a:r>
              <a:rPr lang="de-DE" altLang="de-DE" sz="1400" dirty="0" err="1">
                <a:solidFill>
                  <a:srgbClr val="333F48"/>
                </a:solidFill>
                <a:latin typeface="+mn-lt"/>
              </a:rPr>
              <a:t>Acid</a:t>
            </a:r>
            <a:r>
              <a:rPr lang="de-DE" altLang="de-DE" sz="1400" dirty="0">
                <a:solidFill>
                  <a:srgbClr val="333F48"/>
                </a:solidFill>
                <a:latin typeface="+mn-lt"/>
              </a:rPr>
              <a:t>, </a:t>
            </a:r>
            <a:r>
              <a:rPr lang="de-DE" altLang="de-DE" sz="1400" dirty="0" err="1">
                <a:solidFill>
                  <a:srgbClr val="333F48"/>
                </a:solidFill>
                <a:latin typeface="+mn-lt"/>
              </a:rPr>
              <a:t>Glycine</a:t>
            </a:r>
            <a:r>
              <a:rPr lang="de-DE" altLang="de-DE" sz="1400" dirty="0">
                <a:solidFill>
                  <a:srgbClr val="333F48"/>
                </a:solidFill>
                <a:latin typeface="+mn-lt"/>
              </a:rPr>
              <a:t> Soja (</a:t>
            </a:r>
            <a:r>
              <a:rPr lang="de-DE" altLang="de-DE" sz="1400" dirty="0" err="1">
                <a:solidFill>
                  <a:srgbClr val="333F48"/>
                </a:solidFill>
                <a:latin typeface="+mn-lt"/>
              </a:rPr>
              <a:t>Soybean</a:t>
            </a:r>
            <a:r>
              <a:rPr lang="de-DE" altLang="de-DE" sz="1400" dirty="0">
                <a:solidFill>
                  <a:srgbClr val="333F48"/>
                </a:solidFill>
                <a:latin typeface="+mn-lt"/>
              </a:rPr>
              <a:t>) </a:t>
            </a:r>
            <a:r>
              <a:rPr lang="de-DE" altLang="de-DE" sz="1400" dirty="0" err="1">
                <a:solidFill>
                  <a:srgbClr val="333F48"/>
                </a:solidFill>
                <a:latin typeface="+mn-lt"/>
              </a:rPr>
              <a:t>Oil</a:t>
            </a:r>
            <a:r>
              <a:rPr lang="de-DE" altLang="de-DE" sz="1400" dirty="0">
                <a:solidFill>
                  <a:srgbClr val="333F48"/>
                </a:solidFill>
                <a:latin typeface="+mn-lt"/>
              </a:rPr>
              <a:t>, </a:t>
            </a:r>
            <a:r>
              <a:rPr lang="de-DE" altLang="de-DE" sz="1400" dirty="0" err="1">
                <a:solidFill>
                  <a:srgbClr val="333F48"/>
                </a:solidFill>
                <a:latin typeface="+mn-lt"/>
              </a:rPr>
              <a:t>Tocopherol</a:t>
            </a:r>
            <a:r>
              <a:rPr lang="de-DE" altLang="de-DE" sz="1400" dirty="0">
                <a:solidFill>
                  <a:srgbClr val="333F48"/>
                </a:solidFill>
                <a:latin typeface="+mn-lt"/>
              </a:rPr>
              <a:t>, Bisabolol, </a:t>
            </a:r>
            <a:r>
              <a:rPr lang="de-DE" altLang="de-DE" sz="1400" dirty="0" err="1">
                <a:solidFill>
                  <a:srgbClr val="333F48"/>
                </a:solidFill>
                <a:latin typeface="+mn-lt"/>
              </a:rPr>
              <a:t>Sodium</a:t>
            </a:r>
            <a:r>
              <a:rPr lang="de-DE" altLang="de-DE" sz="1400" dirty="0">
                <a:solidFill>
                  <a:srgbClr val="333F48"/>
                </a:solidFill>
                <a:latin typeface="+mn-lt"/>
              </a:rPr>
              <a:t> Hydroxide, </a:t>
            </a:r>
            <a:r>
              <a:rPr lang="de-DE" altLang="de-DE" sz="1400" dirty="0" err="1">
                <a:solidFill>
                  <a:srgbClr val="333F48"/>
                </a:solidFill>
                <a:latin typeface="+mn-lt"/>
              </a:rPr>
              <a:t>Phenoxyethanol</a:t>
            </a:r>
            <a:r>
              <a:rPr lang="de-DE" altLang="de-DE" sz="1400" dirty="0">
                <a:solidFill>
                  <a:srgbClr val="333F48"/>
                </a:solidFill>
                <a:latin typeface="+mn-lt"/>
              </a:rPr>
              <a:t>, Helianthus </a:t>
            </a:r>
            <a:r>
              <a:rPr lang="de-DE" altLang="de-DE" sz="1400" dirty="0" err="1">
                <a:solidFill>
                  <a:srgbClr val="333F48"/>
                </a:solidFill>
                <a:latin typeface="+mn-lt"/>
              </a:rPr>
              <a:t>Annuus</a:t>
            </a:r>
            <a:r>
              <a:rPr lang="de-DE" altLang="de-DE" sz="1400" dirty="0">
                <a:solidFill>
                  <a:srgbClr val="333F48"/>
                </a:solidFill>
                <a:latin typeface="+mn-lt"/>
              </a:rPr>
              <a:t> (</a:t>
            </a:r>
            <a:r>
              <a:rPr lang="de-DE" altLang="de-DE" sz="1400" dirty="0" err="1">
                <a:solidFill>
                  <a:srgbClr val="333F48"/>
                </a:solidFill>
                <a:latin typeface="+mn-lt"/>
              </a:rPr>
              <a:t>Sunflower</a:t>
            </a:r>
            <a:r>
              <a:rPr lang="de-DE" altLang="de-DE" sz="1400" dirty="0">
                <a:solidFill>
                  <a:srgbClr val="333F48"/>
                </a:solidFill>
                <a:latin typeface="+mn-lt"/>
              </a:rPr>
              <a:t>) </a:t>
            </a:r>
            <a:r>
              <a:rPr lang="de-DE" altLang="de-DE" sz="1400" dirty="0" err="1">
                <a:solidFill>
                  <a:srgbClr val="333F48"/>
                </a:solidFill>
                <a:latin typeface="+mn-lt"/>
              </a:rPr>
              <a:t>Seed</a:t>
            </a:r>
            <a:r>
              <a:rPr lang="de-DE" altLang="de-DE" sz="1400" dirty="0">
                <a:solidFill>
                  <a:srgbClr val="333F48"/>
                </a:solidFill>
                <a:latin typeface="+mn-lt"/>
              </a:rPr>
              <a:t> </a:t>
            </a:r>
            <a:r>
              <a:rPr lang="de-DE" altLang="de-DE" sz="1400" dirty="0" err="1">
                <a:solidFill>
                  <a:srgbClr val="333F48"/>
                </a:solidFill>
                <a:latin typeface="+mn-lt"/>
              </a:rPr>
              <a:t>Oil</a:t>
            </a:r>
            <a:r>
              <a:rPr lang="de-DE" altLang="de-DE" sz="1400" dirty="0">
                <a:solidFill>
                  <a:srgbClr val="333F48"/>
                </a:solidFill>
                <a:latin typeface="+mn-lt"/>
              </a:rPr>
              <a:t>, </a:t>
            </a:r>
            <a:r>
              <a:rPr lang="de-DE" altLang="de-DE" sz="1400" dirty="0" err="1">
                <a:solidFill>
                  <a:srgbClr val="333F48"/>
                </a:solidFill>
                <a:latin typeface="+mn-lt"/>
              </a:rPr>
              <a:t>Retinyl</a:t>
            </a:r>
            <a:r>
              <a:rPr lang="de-DE" altLang="de-DE" sz="1400" dirty="0">
                <a:solidFill>
                  <a:srgbClr val="333F48"/>
                </a:solidFill>
                <a:latin typeface="+mn-lt"/>
              </a:rPr>
              <a:t> </a:t>
            </a:r>
            <a:r>
              <a:rPr lang="de-DE" altLang="de-DE" sz="1400" dirty="0" err="1">
                <a:solidFill>
                  <a:srgbClr val="333F48"/>
                </a:solidFill>
                <a:latin typeface="+mn-lt"/>
              </a:rPr>
              <a:t>Palmitate</a:t>
            </a:r>
            <a:r>
              <a:rPr lang="de-DE" altLang="de-DE" sz="1400" dirty="0">
                <a:solidFill>
                  <a:srgbClr val="333F48"/>
                </a:solidFill>
                <a:latin typeface="+mn-lt"/>
              </a:rPr>
              <a:t>, </a:t>
            </a:r>
            <a:r>
              <a:rPr lang="de-DE" altLang="de-DE" sz="1400" dirty="0" err="1">
                <a:solidFill>
                  <a:srgbClr val="333F48"/>
                </a:solidFill>
                <a:latin typeface="+mn-lt"/>
              </a:rPr>
              <a:t>Tetrasodium</a:t>
            </a:r>
            <a:r>
              <a:rPr lang="de-DE" altLang="de-DE" sz="1400" dirty="0">
                <a:solidFill>
                  <a:srgbClr val="333F48"/>
                </a:solidFill>
                <a:latin typeface="+mn-lt"/>
              </a:rPr>
              <a:t> Glutamate </a:t>
            </a:r>
            <a:r>
              <a:rPr lang="de-DE" altLang="de-DE" sz="1400" dirty="0" err="1">
                <a:solidFill>
                  <a:srgbClr val="333F48"/>
                </a:solidFill>
                <a:latin typeface="+mn-lt"/>
              </a:rPr>
              <a:t>Diacetate</a:t>
            </a:r>
            <a:r>
              <a:rPr lang="de-DE" altLang="de-DE" sz="1400" dirty="0">
                <a:solidFill>
                  <a:srgbClr val="333F48"/>
                </a:solidFill>
                <a:latin typeface="+mn-lt"/>
              </a:rPr>
              <a:t>, </a:t>
            </a:r>
            <a:r>
              <a:rPr lang="de-DE" altLang="de-DE" sz="1400" dirty="0" err="1">
                <a:solidFill>
                  <a:srgbClr val="333F48"/>
                </a:solidFill>
                <a:latin typeface="+mn-lt"/>
              </a:rPr>
              <a:t>Glyceryl</a:t>
            </a:r>
            <a:r>
              <a:rPr lang="de-DE" altLang="de-DE" sz="1400" dirty="0">
                <a:solidFill>
                  <a:srgbClr val="333F48"/>
                </a:solidFill>
                <a:latin typeface="+mn-lt"/>
              </a:rPr>
              <a:t> </a:t>
            </a:r>
            <a:r>
              <a:rPr lang="de-DE" altLang="de-DE" sz="1400" dirty="0" err="1">
                <a:solidFill>
                  <a:srgbClr val="333F48"/>
                </a:solidFill>
                <a:latin typeface="+mn-lt"/>
              </a:rPr>
              <a:t>Caprylate</a:t>
            </a:r>
            <a:r>
              <a:rPr lang="de-DE" altLang="de-DE" sz="1400" dirty="0">
                <a:solidFill>
                  <a:srgbClr val="333F48"/>
                </a:solidFill>
                <a:latin typeface="+mn-lt"/>
              </a:rPr>
              <a:t>, Glycerin, </a:t>
            </a:r>
            <a:r>
              <a:rPr lang="de-DE" altLang="de-DE" sz="1400" dirty="0" err="1">
                <a:solidFill>
                  <a:srgbClr val="333F48"/>
                </a:solidFill>
                <a:latin typeface="+mn-lt"/>
              </a:rPr>
              <a:t>Xanthan</a:t>
            </a:r>
            <a:r>
              <a:rPr lang="de-DE" altLang="de-DE" sz="1400" dirty="0">
                <a:solidFill>
                  <a:srgbClr val="333F48"/>
                </a:solidFill>
                <a:latin typeface="+mn-lt"/>
              </a:rPr>
              <a:t> </a:t>
            </a:r>
            <a:r>
              <a:rPr lang="de-DE" altLang="de-DE" sz="1400" dirty="0" err="1">
                <a:solidFill>
                  <a:srgbClr val="333F48"/>
                </a:solidFill>
                <a:latin typeface="+mn-lt"/>
              </a:rPr>
              <a:t>Gum</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a:t>
            </a:r>
            <a:r>
              <a:rPr lang="de-DE" altLang="de-DE" sz="1400" dirty="0" err="1">
                <a:solidFill>
                  <a:srgbClr val="333F48"/>
                </a:solidFill>
                <a:latin typeface="+mn-lt"/>
              </a:rPr>
              <a:t>Stearoyl</a:t>
            </a:r>
            <a:r>
              <a:rPr lang="de-DE" altLang="de-DE" sz="1400" dirty="0">
                <a:solidFill>
                  <a:srgbClr val="333F48"/>
                </a:solidFill>
                <a:latin typeface="+mn-lt"/>
              </a:rPr>
              <a:t> Glutamate, </a:t>
            </a:r>
            <a:r>
              <a:rPr lang="de-DE" altLang="de-DE" sz="1400" dirty="0" err="1">
                <a:solidFill>
                  <a:srgbClr val="333F48"/>
                </a:solidFill>
                <a:latin typeface="+mn-lt"/>
              </a:rPr>
              <a:t>Polyacrylate</a:t>
            </a:r>
            <a:r>
              <a:rPr lang="de-DE" altLang="de-DE" sz="1400" dirty="0">
                <a:solidFill>
                  <a:srgbClr val="333F48"/>
                </a:solidFill>
                <a:latin typeface="+mn-lt"/>
              </a:rPr>
              <a:t> Crosspolymer-6, </a:t>
            </a:r>
            <a:r>
              <a:rPr lang="de-DE" altLang="de-DE" sz="1400" dirty="0" err="1">
                <a:solidFill>
                  <a:srgbClr val="333F48"/>
                </a:solidFill>
                <a:latin typeface="+mn-lt"/>
              </a:rPr>
              <a:t>Ethylhexylglycerin</a:t>
            </a:r>
            <a:r>
              <a:rPr lang="de-DE" altLang="de-DE" sz="1400" dirty="0">
                <a:solidFill>
                  <a:srgbClr val="333F48"/>
                </a:solidFill>
                <a:latin typeface="+mn-lt"/>
              </a:rPr>
              <a:t>, </a:t>
            </a:r>
            <a:r>
              <a:rPr lang="de-DE" altLang="de-DE" sz="1400" dirty="0" err="1">
                <a:solidFill>
                  <a:srgbClr val="333F48"/>
                </a:solidFill>
                <a:latin typeface="+mn-lt"/>
              </a:rPr>
              <a:t>Alcohol</a:t>
            </a:r>
            <a:r>
              <a:rPr lang="de-DE" altLang="de-DE" sz="1400" dirty="0">
                <a:solidFill>
                  <a:srgbClr val="333F48"/>
                </a:solidFill>
                <a:latin typeface="+mn-lt"/>
              </a:rPr>
              <a:t>, </a:t>
            </a:r>
            <a:r>
              <a:rPr lang="de-DE" altLang="de-DE" sz="1400" dirty="0" err="1" smtClean="0">
                <a:solidFill>
                  <a:srgbClr val="333F48"/>
                </a:solidFill>
                <a:latin typeface="+mn-lt"/>
              </a:rPr>
              <a:t>Potassium</a:t>
            </a:r>
            <a:r>
              <a:rPr lang="de-DE" altLang="de-DE" sz="1400" dirty="0" smtClean="0">
                <a:solidFill>
                  <a:srgbClr val="333F48"/>
                </a:solidFill>
                <a:latin typeface="+mn-lt"/>
              </a:rPr>
              <a:t> </a:t>
            </a:r>
            <a:r>
              <a:rPr lang="de-DE" altLang="de-DE" sz="1400" dirty="0" err="1" smtClean="0">
                <a:solidFill>
                  <a:srgbClr val="333F48"/>
                </a:solidFill>
                <a:latin typeface="+mn-lt"/>
              </a:rPr>
              <a:t>Sorbate</a:t>
            </a:r>
            <a:r>
              <a:rPr lang="de-DE" altLang="de-DE" sz="1400" dirty="0" smtClean="0">
                <a:solidFill>
                  <a:srgbClr val="333F48"/>
                </a:solidFill>
                <a:latin typeface="+mn-lt"/>
              </a:rPr>
              <a:t>, </a:t>
            </a:r>
            <a:r>
              <a:rPr lang="de-DE" altLang="de-DE" sz="1400" dirty="0" err="1" smtClean="0">
                <a:solidFill>
                  <a:srgbClr val="333F48"/>
                </a:solidFill>
                <a:latin typeface="+mn-lt"/>
              </a:rPr>
              <a:t>Sodium</a:t>
            </a:r>
            <a:r>
              <a:rPr lang="de-DE" altLang="de-DE" sz="1400" dirty="0" smtClean="0">
                <a:solidFill>
                  <a:srgbClr val="333F48"/>
                </a:solidFill>
                <a:latin typeface="+mn-lt"/>
              </a:rPr>
              <a:t> </a:t>
            </a:r>
            <a:r>
              <a:rPr lang="de-DE" altLang="de-DE" sz="1400" dirty="0" err="1" smtClean="0">
                <a:solidFill>
                  <a:srgbClr val="333F48"/>
                </a:solidFill>
                <a:latin typeface="+mn-lt"/>
              </a:rPr>
              <a:t>Benzoate</a:t>
            </a:r>
            <a:r>
              <a:rPr lang="de-DE" altLang="de-DE" sz="1400" dirty="0" smtClean="0">
                <a:solidFill>
                  <a:srgbClr val="333F48"/>
                </a:solidFill>
                <a:latin typeface="+mn-lt"/>
              </a:rPr>
              <a:t>, </a:t>
            </a:r>
            <a:r>
              <a:rPr lang="de-DE" altLang="de-DE" sz="1400" dirty="0" smtClean="0">
                <a:solidFill>
                  <a:srgbClr val="333F48"/>
                </a:solidFill>
                <a:latin typeface="+mn-lt"/>
              </a:rPr>
              <a:t>Parfum/</a:t>
            </a:r>
            <a:r>
              <a:rPr lang="de-DE" altLang="de-DE" sz="1400" dirty="0" err="1" smtClean="0">
                <a:solidFill>
                  <a:srgbClr val="333F48"/>
                </a:solidFill>
                <a:latin typeface="+mn-lt"/>
              </a:rPr>
              <a:t>Fragrance</a:t>
            </a:r>
            <a:endParaRPr lang="de-DE" altLang="de-DE" sz="1400" dirty="0">
              <a:solidFill>
                <a:srgbClr val="333F48"/>
              </a:solidFill>
              <a:latin typeface="+mn-lt"/>
            </a:endParaRPr>
          </a:p>
        </p:txBody>
      </p:sp>
    </p:spTree>
    <p:extLst>
      <p:ext uri="{BB962C8B-B14F-4D97-AF65-F5344CB8AC3E}">
        <p14:creationId xmlns:p14="http://schemas.microsoft.com/office/powerpoint/2010/main" val="20975048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Mattifying</a:t>
            </a:r>
            <a:r>
              <a:rPr lang="de-DE" dirty="0"/>
              <a:t> Gel</a:t>
            </a:r>
          </a:p>
        </p:txBody>
      </p:sp>
      <p:sp>
        <p:nvSpPr>
          <p:cNvPr id="3" name="Textplatzhalter 2"/>
          <p:cNvSpPr>
            <a:spLocks noGrp="1"/>
          </p:cNvSpPr>
          <p:nvPr>
            <p:ph type="body" sz="half" idx="1"/>
          </p:nvPr>
        </p:nvSpPr>
        <p:spPr>
          <a:xfrm>
            <a:off x="4675349" y="1690486"/>
            <a:ext cx="7413869" cy="4310062"/>
          </a:xfrm>
        </p:spPr>
        <p:txBody>
          <a:bodyPr/>
          <a:lstStyle/>
          <a:p>
            <a:pPr marL="0" indent="0" fontAlgn="ctr">
              <a:buNone/>
            </a:pPr>
            <a:r>
              <a:rPr lang="de-DE" dirty="0" smtClean="0"/>
              <a:t>The light, fast-</a:t>
            </a:r>
            <a:r>
              <a:rPr lang="de-DE" dirty="0" err="1" smtClean="0"/>
              <a:t>absorbing</a:t>
            </a:r>
            <a:r>
              <a:rPr lang="de-DE" dirty="0" smtClean="0"/>
              <a:t> </a:t>
            </a:r>
            <a:r>
              <a:rPr lang="de-DE" dirty="0" err="1" smtClean="0"/>
              <a:t>Mattifying</a:t>
            </a:r>
            <a:r>
              <a:rPr lang="de-DE" dirty="0" smtClean="0"/>
              <a:t> Gel </a:t>
            </a:r>
            <a:r>
              <a:rPr lang="de-DE" dirty="0" err="1" smtClean="0"/>
              <a:t>is</a:t>
            </a:r>
            <a:r>
              <a:rPr lang="de-DE" dirty="0" smtClean="0"/>
              <a:t> a </a:t>
            </a:r>
            <a:r>
              <a:rPr lang="de-DE" dirty="0" err="1" smtClean="0"/>
              <a:t>perfect</a:t>
            </a:r>
            <a:r>
              <a:rPr lang="de-DE" dirty="0" smtClean="0"/>
              <a:t> </a:t>
            </a:r>
            <a:r>
              <a:rPr lang="de-DE" dirty="0" err="1" smtClean="0"/>
              <a:t>product</a:t>
            </a:r>
            <a:r>
              <a:rPr lang="de-DE" dirty="0" smtClean="0"/>
              <a:t> </a:t>
            </a:r>
            <a:r>
              <a:rPr lang="de-DE" dirty="0" err="1" smtClean="0"/>
              <a:t>for</a:t>
            </a:r>
            <a:r>
              <a:rPr lang="de-DE" dirty="0" smtClean="0"/>
              <a:t> </a:t>
            </a:r>
            <a:r>
              <a:rPr lang="de-DE" dirty="0" err="1" smtClean="0"/>
              <a:t>very</a:t>
            </a:r>
            <a:r>
              <a:rPr lang="de-DE" dirty="0" smtClean="0"/>
              <a:t> </a:t>
            </a:r>
            <a:r>
              <a:rPr lang="de-DE" dirty="0" err="1" smtClean="0"/>
              <a:t>oily</a:t>
            </a:r>
            <a:r>
              <a:rPr lang="de-DE" dirty="0" smtClean="0"/>
              <a:t> </a:t>
            </a:r>
            <a:r>
              <a:rPr lang="de-DE" dirty="0" err="1" smtClean="0"/>
              <a:t>skin</a:t>
            </a:r>
            <a:r>
              <a:rPr lang="de-DE" dirty="0" smtClean="0"/>
              <a:t> </a:t>
            </a:r>
            <a:r>
              <a:rPr lang="de-DE" dirty="0" err="1" smtClean="0"/>
              <a:t>with</a:t>
            </a:r>
            <a:r>
              <a:rPr lang="de-DE" dirty="0" smtClean="0"/>
              <a:t> </a:t>
            </a:r>
            <a:r>
              <a:rPr lang="de-DE" dirty="0" err="1" smtClean="0"/>
              <a:t>blemishes</a:t>
            </a:r>
            <a:r>
              <a:rPr lang="de-DE" dirty="0" smtClean="0"/>
              <a:t> (so-</a:t>
            </a:r>
            <a:r>
              <a:rPr lang="de-DE" dirty="0" err="1" smtClean="0"/>
              <a:t>called</a:t>
            </a:r>
            <a:r>
              <a:rPr lang="de-DE" dirty="0" smtClean="0"/>
              <a:t> </a:t>
            </a:r>
            <a:r>
              <a:rPr lang="de-DE" dirty="0" err="1" smtClean="0"/>
              <a:t>Seborrhoea</a:t>
            </a:r>
            <a:r>
              <a:rPr lang="de-DE" dirty="0" smtClean="0"/>
              <a:t> </a:t>
            </a:r>
            <a:r>
              <a:rPr lang="de-DE" dirty="0" err="1" smtClean="0"/>
              <a:t>Oleosa</a:t>
            </a:r>
            <a:r>
              <a:rPr lang="de-DE" dirty="0" smtClean="0"/>
              <a:t>). </a:t>
            </a:r>
            <a:r>
              <a:rPr lang="de-DE" dirty="0" err="1" smtClean="0"/>
              <a:t>Its</a:t>
            </a:r>
            <a:r>
              <a:rPr lang="de-DE" dirty="0" smtClean="0"/>
              <a:t> non-</a:t>
            </a:r>
            <a:r>
              <a:rPr lang="de-DE" dirty="0" err="1" smtClean="0"/>
              <a:t>greasy</a:t>
            </a:r>
            <a:r>
              <a:rPr lang="de-DE" dirty="0" smtClean="0"/>
              <a:t> </a:t>
            </a:r>
            <a:r>
              <a:rPr lang="de-DE" dirty="0" err="1" smtClean="0"/>
              <a:t>texture</a:t>
            </a:r>
            <a:r>
              <a:rPr lang="de-DE" dirty="0" smtClean="0"/>
              <a:t> </a:t>
            </a:r>
            <a:r>
              <a:rPr lang="de-DE" dirty="0" err="1" smtClean="0"/>
              <a:t>reduces</a:t>
            </a:r>
            <a:r>
              <a:rPr lang="de-DE" dirty="0" smtClean="0"/>
              <a:t> </a:t>
            </a:r>
            <a:r>
              <a:rPr lang="de-DE" dirty="0" err="1" smtClean="0"/>
              <a:t>oily</a:t>
            </a:r>
            <a:r>
              <a:rPr lang="de-DE" dirty="0" smtClean="0"/>
              <a:t> </a:t>
            </a:r>
            <a:r>
              <a:rPr lang="de-DE" dirty="0" err="1" smtClean="0"/>
              <a:t>shine</a:t>
            </a:r>
            <a:r>
              <a:rPr lang="de-DE" dirty="0" smtClean="0"/>
              <a:t> </a:t>
            </a:r>
            <a:r>
              <a:rPr lang="de-DE" dirty="0" err="1" smtClean="0"/>
              <a:t>without</a:t>
            </a:r>
            <a:r>
              <a:rPr lang="de-DE" dirty="0" smtClean="0"/>
              <a:t> </a:t>
            </a:r>
            <a:r>
              <a:rPr lang="de-DE" dirty="0" err="1" smtClean="0"/>
              <a:t>stripping</a:t>
            </a:r>
            <a:r>
              <a:rPr lang="de-DE" dirty="0" smtClean="0"/>
              <a:t> </a:t>
            </a:r>
            <a:r>
              <a:rPr lang="de-DE" dirty="0" err="1" smtClean="0"/>
              <a:t>the</a:t>
            </a:r>
            <a:r>
              <a:rPr lang="de-DE" dirty="0" smtClean="0"/>
              <a:t> </a:t>
            </a:r>
            <a:r>
              <a:rPr lang="de-DE" dirty="0" err="1" smtClean="0"/>
              <a:t>skin</a:t>
            </a:r>
            <a:r>
              <a:rPr lang="de-DE" dirty="0" smtClean="0"/>
              <a:t> </a:t>
            </a:r>
            <a:r>
              <a:rPr lang="de-DE" dirty="0" err="1" smtClean="0"/>
              <a:t>of</a:t>
            </a:r>
            <a:r>
              <a:rPr lang="de-DE" dirty="0" smtClean="0"/>
              <a:t> </a:t>
            </a:r>
            <a:r>
              <a:rPr lang="de-DE" dirty="0" err="1" smtClean="0"/>
              <a:t>moisture</a:t>
            </a:r>
            <a:r>
              <a:rPr lang="de-DE" dirty="0" smtClean="0"/>
              <a:t> </a:t>
            </a:r>
            <a:r>
              <a:rPr lang="de-DE" dirty="0" err="1" smtClean="0"/>
              <a:t>and</a:t>
            </a:r>
            <a:r>
              <a:rPr lang="de-DE" dirty="0" smtClean="0"/>
              <a:t> </a:t>
            </a:r>
            <a:r>
              <a:rPr lang="de-DE" dirty="0" err="1" smtClean="0"/>
              <a:t>minimizes</a:t>
            </a:r>
            <a:r>
              <a:rPr lang="de-DE" dirty="0" smtClean="0"/>
              <a:t> </a:t>
            </a:r>
            <a:r>
              <a:rPr lang="de-DE" dirty="0" err="1" smtClean="0"/>
              <a:t>enlarged</a:t>
            </a:r>
            <a:r>
              <a:rPr lang="de-DE" dirty="0" smtClean="0"/>
              <a:t> </a:t>
            </a:r>
            <a:r>
              <a:rPr lang="de-DE" dirty="0" err="1" smtClean="0"/>
              <a:t>pores</a:t>
            </a:r>
            <a:r>
              <a:rPr lang="de-DE" dirty="0" smtClean="0"/>
              <a:t>. Vitamin </a:t>
            </a:r>
            <a:r>
              <a:rPr lang="de-DE" dirty="0"/>
              <a:t>A </a:t>
            </a:r>
            <a:r>
              <a:rPr lang="de-DE" dirty="0" err="1" smtClean="0"/>
              <a:t>protects</a:t>
            </a:r>
            <a:r>
              <a:rPr lang="de-DE" dirty="0" smtClean="0"/>
              <a:t> </a:t>
            </a:r>
            <a:r>
              <a:rPr lang="de-DE" dirty="0" err="1" smtClean="0"/>
              <a:t>the</a:t>
            </a:r>
            <a:r>
              <a:rPr lang="de-DE" dirty="0" smtClean="0"/>
              <a:t> </a:t>
            </a:r>
            <a:r>
              <a:rPr lang="de-DE" dirty="0" err="1" smtClean="0"/>
              <a:t>skin</a:t>
            </a:r>
            <a:r>
              <a:rPr lang="de-DE" dirty="0" smtClean="0"/>
              <a:t> </a:t>
            </a:r>
            <a:r>
              <a:rPr lang="de-DE" dirty="0" err="1" smtClean="0"/>
              <a:t>against</a:t>
            </a:r>
            <a:r>
              <a:rPr lang="de-DE" dirty="0" smtClean="0"/>
              <a:t> </a:t>
            </a:r>
            <a:r>
              <a:rPr lang="de-DE" dirty="0" err="1" smtClean="0"/>
              <a:t>the</a:t>
            </a:r>
            <a:r>
              <a:rPr lang="de-DE" dirty="0" smtClean="0"/>
              <a:t> </a:t>
            </a:r>
            <a:r>
              <a:rPr lang="de-DE" dirty="0" err="1" smtClean="0"/>
              <a:t>harmful</a:t>
            </a:r>
            <a:r>
              <a:rPr lang="de-DE" dirty="0" smtClean="0"/>
              <a:t> </a:t>
            </a:r>
            <a:r>
              <a:rPr lang="de-DE" dirty="0" err="1" smtClean="0"/>
              <a:t>effects</a:t>
            </a:r>
            <a:r>
              <a:rPr lang="de-DE" dirty="0" smtClean="0"/>
              <a:t> </a:t>
            </a:r>
            <a:r>
              <a:rPr lang="de-DE" dirty="0" err="1" smtClean="0"/>
              <a:t>of</a:t>
            </a:r>
            <a:r>
              <a:rPr lang="de-DE" dirty="0" smtClean="0"/>
              <a:t> </a:t>
            </a:r>
            <a:r>
              <a:rPr lang="de-DE" dirty="0" err="1" smtClean="0"/>
              <a:t>free</a:t>
            </a:r>
            <a:r>
              <a:rPr lang="de-DE" dirty="0" smtClean="0"/>
              <a:t> </a:t>
            </a:r>
            <a:r>
              <a:rPr lang="de-DE" dirty="0" err="1" smtClean="0"/>
              <a:t>radicals</a:t>
            </a:r>
            <a:r>
              <a:rPr lang="de-DE" dirty="0" smtClean="0"/>
              <a:t>.</a:t>
            </a:r>
          </a:p>
          <a:p>
            <a:pPr>
              <a:buClrTx/>
            </a:pPr>
            <a:r>
              <a:rPr lang="de-DE" dirty="0" err="1" smtClean="0"/>
              <a:t>Antibacterial</a:t>
            </a:r>
            <a:r>
              <a:rPr lang="de-DE" dirty="0" smtClean="0"/>
              <a:t> </a:t>
            </a:r>
            <a:r>
              <a:rPr lang="de-DE" dirty="0" err="1" smtClean="0"/>
              <a:t>and</a:t>
            </a:r>
            <a:r>
              <a:rPr lang="de-DE" dirty="0" smtClean="0"/>
              <a:t> anti-</a:t>
            </a:r>
            <a:r>
              <a:rPr lang="de-DE" dirty="0" err="1" smtClean="0"/>
              <a:t>inflammatory</a:t>
            </a:r>
            <a:r>
              <a:rPr lang="de-DE" dirty="0" smtClean="0"/>
              <a:t> </a:t>
            </a:r>
            <a:r>
              <a:rPr lang="de-DE" dirty="0" err="1" smtClean="0"/>
              <a:t>effect</a:t>
            </a:r>
            <a:endParaRPr lang="de-DE" dirty="0"/>
          </a:p>
          <a:p>
            <a:pPr>
              <a:buClrTx/>
            </a:pPr>
            <a:r>
              <a:rPr lang="de-DE" dirty="0" smtClean="0"/>
              <a:t>Non-</a:t>
            </a:r>
            <a:r>
              <a:rPr lang="de-DE" dirty="0" err="1" smtClean="0"/>
              <a:t>greasy</a:t>
            </a:r>
            <a:r>
              <a:rPr lang="de-DE" dirty="0" smtClean="0"/>
              <a:t> </a:t>
            </a:r>
            <a:r>
              <a:rPr lang="de-DE" dirty="0" err="1" smtClean="0"/>
              <a:t>and</a:t>
            </a:r>
            <a:r>
              <a:rPr lang="de-DE" dirty="0" smtClean="0"/>
              <a:t> </a:t>
            </a:r>
            <a:r>
              <a:rPr lang="de-DE" dirty="0" err="1" smtClean="0"/>
              <a:t>quickly</a:t>
            </a:r>
            <a:r>
              <a:rPr lang="de-DE" dirty="0" smtClean="0"/>
              <a:t> </a:t>
            </a:r>
            <a:r>
              <a:rPr lang="de-DE" dirty="0" err="1" smtClean="0"/>
              <a:t>absorbed</a:t>
            </a:r>
            <a:endParaRPr lang="de-DE" dirty="0"/>
          </a:p>
          <a:p>
            <a:pPr>
              <a:buClrTx/>
            </a:pPr>
            <a:r>
              <a:rPr lang="de-DE" dirty="0" err="1" smtClean="0"/>
              <a:t>Regulates</a:t>
            </a:r>
            <a:r>
              <a:rPr lang="de-DE" dirty="0" smtClean="0"/>
              <a:t> </a:t>
            </a:r>
            <a:r>
              <a:rPr lang="de-DE" dirty="0" err="1" smtClean="0"/>
              <a:t>excessive</a:t>
            </a:r>
            <a:r>
              <a:rPr lang="de-DE" dirty="0" smtClean="0"/>
              <a:t> </a:t>
            </a:r>
            <a:r>
              <a:rPr lang="de-DE" dirty="0" err="1" smtClean="0"/>
              <a:t>sebum</a:t>
            </a:r>
            <a:r>
              <a:rPr lang="de-DE" dirty="0" smtClean="0"/>
              <a:t> </a:t>
            </a:r>
            <a:r>
              <a:rPr lang="de-DE" dirty="0" err="1" smtClean="0"/>
              <a:t>production</a:t>
            </a:r>
            <a:r>
              <a:rPr lang="de-DE" dirty="0" smtClean="0"/>
              <a:t> </a:t>
            </a:r>
            <a:r>
              <a:rPr lang="de-DE" dirty="0" err="1" smtClean="0"/>
              <a:t>and</a:t>
            </a:r>
            <a:r>
              <a:rPr lang="de-DE" dirty="0" smtClean="0"/>
              <a:t> </a:t>
            </a:r>
            <a:r>
              <a:rPr lang="de-DE" dirty="0" err="1" smtClean="0"/>
              <a:t>gives</a:t>
            </a:r>
            <a:r>
              <a:rPr lang="de-DE" dirty="0" smtClean="0"/>
              <a:t> a </a:t>
            </a:r>
            <a:r>
              <a:rPr lang="de-DE" dirty="0" err="1" smtClean="0"/>
              <a:t>mattified</a:t>
            </a:r>
            <a:r>
              <a:rPr lang="de-DE" dirty="0" smtClean="0"/>
              <a:t> </a:t>
            </a:r>
            <a:r>
              <a:rPr lang="de-DE" dirty="0" err="1" smtClean="0"/>
              <a:t>look</a:t>
            </a:r>
            <a:endParaRPr lang="de-DE" dirty="0"/>
          </a:p>
          <a:p>
            <a:pPr>
              <a:buClrTx/>
            </a:pPr>
            <a:r>
              <a:rPr lang="de-DE" dirty="0" err="1" smtClean="0"/>
              <a:t>For</a:t>
            </a:r>
            <a:r>
              <a:rPr lang="de-DE" dirty="0" smtClean="0"/>
              <a:t> a </a:t>
            </a:r>
            <a:r>
              <a:rPr lang="de-DE" dirty="0" err="1" smtClean="0"/>
              <a:t>balanced</a:t>
            </a:r>
            <a:r>
              <a:rPr lang="de-DE" dirty="0" smtClean="0"/>
              <a:t>, matte </a:t>
            </a:r>
            <a:r>
              <a:rPr lang="de-DE" dirty="0" err="1" smtClean="0"/>
              <a:t>complexion</a:t>
            </a:r>
            <a:endParaRPr lang="de-DE" dirty="0"/>
          </a:p>
        </p:txBody>
      </p:sp>
      <p:sp>
        <p:nvSpPr>
          <p:cNvPr id="5" name="Textplatzhalter 3"/>
          <p:cNvSpPr>
            <a:spLocks noGrp="1"/>
          </p:cNvSpPr>
          <p:nvPr>
            <p:ph type="body" sz="quarter" idx="11"/>
          </p:nvPr>
        </p:nvSpPr>
        <p:spPr>
          <a:xfrm>
            <a:off x="248400" y="5922166"/>
            <a:ext cx="3600000" cy="531795"/>
          </a:xfrm>
        </p:spPr>
        <p:txBody>
          <a:bodyPr anchor="ctr" anchorCtr="1">
            <a:noAutofit/>
          </a:bodyPr>
          <a:lstStyle/>
          <a:p>
            <a:pPr>
              <a:lnSpc>
                <a:spcPct val="100000"/>
              </a:lnSpc>
            </a:pPr>
            <a:r>
              <a:rPr lang="de-DE" b="1" dirty="0" err="1" smtClean="0"/>
              <a:t>Perfect</a:t>
            </a:r>
            <a:r>
              <a:rPr lang="de-DE" b="1" dirty="0" smtClean="0"/>
              <a:t> matte </a:t>
            </a:r>
            <a:r>
              <a:rPr lang="de-DE" b="1" dirty="0" err="1" smtClean="0"/>
              <a:t>complexion</a:t>
            </a:r>
            <a:r>
              <a:rPr lang="de-DE" b="1" dirty="0"/>
              <a:t> </a:t>
            </a:r>
            <a:r>
              <a:rPr lang="de-DE" b="1" dirty="0" smtClean="0"/>
              <a:t>                         </a:t>
            </a:r>
            <a:r>
              <a:rPr lang="de-DE" b="1" dirty="0" err="1" smtClean="0"/>
              <a:t>for</a:t>
            </a:r>
            <a:r>
              <a:rPr lang="de-DE" b="1" dirty="0" smtClean="0"/>
              <a:t> </a:t>
            </a:r>
            <a:r>
              <a:rPr lang="de-DE" b="1" dirty="0" err="1" smtClean="0"/>
              <a:t>Seborrhoea</a:t>
            </a:r>
            <a:r>
              <a:rPr lang="de-DE" b="1" dirty="0" smtClean="0"/>
              <a:t> </a:t>
            </a:r>
            <a:r>
              <a:rPr lang="de-DE" b="1" dirty="0" err="1" smtClean="0"/>
              <a:t>Oleosa</a:t>
            </a:r>
            <a:endParaRPr lang="de-DE" b="1" dirty="0" smtClean="0"/>
          </a:p>
        </p:txBody>
      </p:sp>
      <p:sp>
        <p:nvSpPr>
          <p:cNvPr id="7" name="Text Box 5">
            <a:hlinkClick r:id="rId2" action="ppaction://hlinksldjump"/>
          </p:cNvPr>
          <p:cNvSpPr txBox="1">
            <a:spLocks noChangeArrowheads="1"/>
          </p:cNvSpPr>
          <p:nvPr/>
        </p:nvSpPr>
        <p:spPr bwMode="auto">
          <a:xfrm>
            <a:off x="9336088"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pic>
        <p:nvPicPr>
          <p:cNvPr id="8" name="Picture 2" descr="\\kcdomain02\daten\Marketing\Dalton\01 Bilder\Bilder für PPT\Derma Control\Mattifying G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26" y="886788"/>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800" fill="hold"/>
                                        <p:tgtEl>
                                          <p:spTgt spid="8"/>
                                        </p:tgtEl>
                                        <p:attrNameLst>
                                          <p:attrName>ppt_x</p:attrName>
                                        </p:attrNameLst>
                                      </p:cBhvr>
                                      <p:tavLst>
                                        <p:tav tm="0">
                                          <p:val>
                                            <p:strVal val="0-#ppt_w/2"/>
                                          </p:val>
                                        </p:tav>
                                        <p:tav tm="100000">
                                          <p:val>
                                            <p:strVal val="#ppt_x"/>
                                          </p:val>
                                        </p:tav>
                                      </p:tavLst>
                                    </p:anim>
                                    <p:anim calcmode="lin" valueType="num">
                                      <p:cBhvr additive="base">
                                        <p:cTn id="8" dur="1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85901"/>
            <a:ext cx="6795407" cy="692150"/>
          </a:xfrm>
        </p:spPr>
        <p:txBody>
          <a:bodyPr/>
          <a:lstStyle/>
          <a:p>
            <a:pPr eaLnBrk="1" hangingPunct="1"/>
            <a:r>
              <a:rPr lang="de-DE" altLang="de-DE" dirty="0" err="1"/>
              <a:t>Mattifying</a:t>
            </a:r>
            <a:r>
              <a:rPr lang="de-DE" altLang="de-DE" dirty="0"/>
              <a:t> Gel </a:t>
            </a:r>
            <a:r>
              <a:rPr lang="en-US" altLang="de-DE" dirty="0" smtClean="0"/>
              <a:t>– Active Ingredients</a:t>
            </a:r>
            <a:endParaRPr lang="en-US" altLang="de-DE" dirty="0"/>
          </a:p>
        </p:txBody>
      </p:sp>
      <p:sp>
        <p:nvSpPr>
          <p:cNvPr id="29701" name="Text Box 11">
            <a:hlinkClick r:id="rId3" action="ppaction://hlinksldjump"/>
          </p:cNvPr>
          <p:cNvSpPr txBox="1">
            <a:spLocks noChangeArrowheads="1"/>
          </p:cNvSpPr>
          <p:nvPr/>
        </p:nvSpPr>
        <p:spPr bwMode="auto">
          <a:xfrm>
            <a:off x="9481763" y="6696075"/>
            <a:ext cx="13684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MATTIFYING GEL</a:t>
            </a:r>
            <a:endParaRPr lang="en-US" altLang="de-DE" sz="700" dirty="0">
              <a:solidFill>
                <a:srgbClr val="333F48"/>
              </a:solidFill>
              <a:latin typeface="+mn-lt"/>
            </a:endParaRPr>
          </a:p>
        </p:txBody>
      </p:sp>
      <p:sp>
        <p:nvSpPr>
          <p:cNvPr id="29702" name="Text Box 17">
            <a:hlinkClick r:id="rId4" action="ppaction://hlinksldjump"/>
          </p:cNvPr>
          <p:cNvSpPr txBox="1">
            <a:spLocks noChangeArrowheads="1"/>
          </p:cNvSpPr>
          <p:nvPr/>
        </p:nvSpPr>
        <p:spPr bwMode="auto">
          <a:xfrm>
            <a:off x="10766216" y="6310964"/>
            <a:ext cx="515272"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29703" name="Rectangle 4"/>
          <p:cNvSpPr txBox="1">
            <a:spLocks noChangeArrowheads="1"/>
          </p:cNvSpPr>
          <p:nvPr/>
        </p:nvSpPr>
        <p:spPr bwMode="auto">
          <a:xfrm>
            <a:off x="4659404" y="1990830"/>
            <a:ext cx="6796946"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marL="342900" indent="-342900" fontAlgn="base">
              <a:lnSpc>
                <a:spcPct val="150000"/>
              </a:lnSpc>
              <a:spcBef>
                <a:spcPct val="60000"/>
              </a:spcBef>
              <a:spcAft>
                <a:spcPct val="0"/>
              </a:spcAft>
              <a:buClr>
                <a:srgbClr val="333F48"/>
              </a:buClr>
              <a:buSzPct val="120000"/>
              <a:buFont typeface="Arial" panose="020B0604020202020204" pitchFamily="34" charset="0"/>
              <a:buChar char="•"/>
              <a:defRPr sz="1400">
                <a:solidFill>
                  <a:srgbClr val="333F48"/>
                </a:solidFill>
                <a:cs typeface="Sakkal Majalla" panose="02000000000000000000" pitchFamily="2" charset="-78"/>
              </a:defRPr>
            </a:lvl1pPr>
            <a:lvl2pPr marL="742950" indent="-285750" eaLnBrk="0" fontAlgn="base" hangingPunct="0">
              <a:lnSpc>
                <a:spcPct val="150000"/>
              </a:lnSpc>
              <a:spcBef>
                <a:spcPct val="20000"/>
              </a:spcBef>
              <a:spcAft>
                <a:spcPct val="0"/>
              </a:spcAft>
              <a:buFont typeface="Arial" panose="020B0604020202020204" pitchFamily="34" charset="0"/>
              <a:buChar char="•"/>
              <a:defRPr sz="1400">
                <a:solidFill>
                  <a:srgbClr val="333F48"/>
                </a:solidFill>
                <a:cs typeface="Sakkal Majalla" panose="02000000000000000000" pitchFamily="2" charset="-78"/>
              </a:defRPr>
            </a:lvl2pPr>
            <a:lvl3pPr marL="1143000" indent="-228600" eaLnBrk="0" fontAlgn="base" hangingPunct="0">
              <a:lnSpc>
                <a:spcPct val="150000"/>
              </a:lnSpc>
              <a:spcBef>
                <a:spcPct val="20000"/>
              </a:spcBef>
              <a:spcAft>
                <a:spcPct val="0"/>
              </a:spcAft>
              <a:buFont typeface="Arial" panose="020B0604020202020204" pitchFamily="34" charset="0"/>
              <a:buChar char="•"/>
              <a:defRPr sz="1400">
                <a:solidFill>
                  <a:srgbClr val="333F48"/>
                </a:solidFill>
                <a:cs typeface="Sakkal Majalla" panose="02000000000000000000" pitchFamily="2" charset="-78"/>
              </a:defRPr>
            </a:lvl3pPr>
            <a:lvl4pPr marL="1600200" indent="-228600" eaLnBrk="0" fontAlgn="base" hangingPunct="0">
              <a:lnSpc>
                <a:spcPct val="150000"/>
              </a:lnSpc>
              <a:spcBef>
                <a:spcPct val="20000"/>
              </a:spcBef>
              <a:spcAft>
                <a:spcPct val="0"/>
              </a:spcAft>
              <a:buFont typeface="Arial" panose="020B0604020202020204" pitchFamily="34" charset="0"/>
              <a:buChar char="•"/>
              <a:defRPr sz="1400">
                <a:solidFill>
                  <a:srgbClr val="333F48"/>
                </a:solidFill>
                <a:cs typeface="Sakkal Majalla" panose="02000000000000000000" pitchFamily="2" charset="-78"/>
              </a:defRPr>
            </a:lvl4pPr>
            <a:lvl5pPr marL="2057400" indent="-228600" eaLnBrk="0" fontAlgn="base" hangingPunct="0">
              <a:lnSpc>
                <a:spcPct val="150000"/>
              </a:lnSpc>
              <a:spcBef>
                <a:spcPct val="20000"/>
              </a:spcBef>
              <a:spcAft>
                <a:spcPct val="0"/>
              </a:spcAft>
              <a:buFont typeface="Arial" panose="020B0604020202020204" pitchFamily="34" charset="0"/>
              <a:buChar char="•"/>
              <a:defRPr sz="1400">
                <a:solidFill>
                  <a:srgbClr val="333F48"/>
                </a:solidFill>
                <a:cs typeface="Sakkal Majalla" panose="02000000000000000000" pitchFamily="2" charset="-78"/>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altLang="de-DE" dirty="0" smtClean="0"/>
              <a:t>Marine Minerals</a:t>
            </a:r>
            <a:endParaRPr lang="de-DE" altLang="de-DE" dirty="0"/>
          </a:p>
          <a:p>
            <a:r>
              <a:rPr lang="de-DE" altLang="de-DE" dirty="0" smtClean="0"/>
              <a:t>Marine Peptides</a:t>
            </a:r>
          </a:p>
          <a:p>
            <a:r>
              <a:rPr lang="de-DE" altLang="de-DE" dirty="0" err="1" smtClean="0"/>
              <a:t>Salicylic</a:t>
            </a:r>
            <a:r>
              <a:rPr lang="de-DE" altLang="de-DE" dirty="0" smtClean="0"/>
              <a:t> </a:t>
            </a:r>
            <a:r>
              <a:rPr lang="de-DE" altLang="de-DE" dirty="0" err="1" smtClean="0"/>
              <a:t>Acid</a:t>
            </a:r>
            <a:endParaRPr lang="de-DE" altLang="de-DE" dirty="0" smtClean="0"/>
          </a:p>
          <a:p>
            <a:r>
              <a:rPr lang="de-DE" altLang="de-DE" dirty="0" smtClean="0"/>
              <a:t>Hamamelis (</a:t>
            </a:r>
            <a:r>
              <a:rPr lang="de-DE" altLang="de-DE" dirty="0" err="1" smtClean="0"/>
              <a:t>Witch</a:t>
            </a:r>
            <a:r>
              <a:rPr lang="de-DE" altLang="de-DE" dirty="0" smtClean="0"/>
              <a:t> Hazel)</a:t>
            </a:r>
          </a:p>
          <a:p>
            <a:r>
              <a:rPr lang="de-DE" altLang="de-DE" dirty="0" smtClean="0"/>
              <a:t>Bisabolol</a:t>
            </a:r>
          </a:p>
          <a:p>
            <a:r>
              <a:rPr lang="de-DE" altLang="de-DE" dirty="0" smtClean="0"/>
              <a:t>Panthenol </a:t>
            </a:r>
            <a:r>
              <a:rPr lang="de-DE" altLang="de-DE" dirty="0"/>
              <a:t>(Provitamin B5</a:t>
            </a:r>
            <a:r>
              <a:rPr lang="de-DE" altLang="de-DE" dirty="0" smtClean="0"/>
              <a:t>)</a:t>
            </a:r>
          </a:p>
          <a:p>
            <a:r>
              <a:rPr lang="de-DE" altLang="de-DE" dirty="0" smtClean="0"/>
              <a:t>Vitamin A</a:t>
            </a:r>
            <a:endParaRPr lang="de-DE" altLang="de-DE" dirty="0"/>
          </a:p>
          <a:p>
            <a:r>
              <a:rPr lang="de-DE" altLang="de-DE" dirty="0" smtClean="0"/>
              <a:t>Kaolin</a:t>
            </a:r>
          </a:p>
        </p:txBody>
      </p:sp>
      <p:sp>
        <p:nvSpPr>
          <p:cNvPr id="14" name="Text Box 17">
            <a:hlinkClick r:id="rId5" action="ppaction://hlinksldjump"/>
          </p:cNvPr>
          <p:cNvSpPr txBox="1">
            <a:spLocks noChangeArrowheads="1"/>
          </p:cNvSpPr>
          <p:nvPr/>
        </p:nvSpPr>
        <p:spPr bwMode="auto">
          <a:xfrm>
            <a:off x="3982594" y="6326093"/>
            <a:ext cx="1046606"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smtClean="0">
                <a:solidFill>
                  <a:srgbClr val="333F48"/>
                </a:solidFill>
                <a:latin typeface="+mn-lt"/>
              </a:rPr>
              <a:t> Marine Minerals</a:t>
            </a:r>
            <a:endParaRPr lang="en-US" altLang="de-DE" sz="700" dirty="0">
              <a:solidFill>
                <a:srgbClr val="333F48"/>
              </a:solidFill>
              <a:latin typeface="+mn-lt"/>
            </a:endParaRPr>
          </a:p>
        </p:txBody>
      </p:sp>
      <p:sp>
        <p:nvSpPr>
          <p:cNvPr id="15" name="Text Box 15">
            <a:hlinkClick r:id="rId6" action="ppaction://hlinksldjump"/>
          </p:cNvPr>
          <p:cNvSpPr txBox="1">
            <a:spLocks noChangeArrowheads="1"/>
          </p:cNvSpPr>
          <p:nvPr/>
        </p:nvSpPr>
        <p:spPr bwMode="auto">
          <a:xfrm>
            <a:off x="5129422" y="6338475"/>
            <a:ext cx="83544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Marine Peptides</a:t>
            </a:r>
            <a:endParaRPr lang="en-US" altLang="de-DE" sz="700" dirty="0">
              <a:solidFill>
                <a:srgbClr val="333F48"/>
              </a:solidFill>
              <a:latin typeface="+mn-lt"/>
            </a:endParaRPr>
          </a:p>
        </p:txBody>
      </p:sp>
      <p:sp>
        <p:nvSpPr>
          <p:cNvPr id="16" name="Text Box 15">
            <a:hlinkClick r:id="rId7" action="ppaction://hlinksldjump"/>
          </p:cNvPr>
          <p:cNvSpPr txBox="1">
            <a:spLocks noChangeArrowheads="1"/>
          </p:cNvSpPr>
          <p:nvPr/>
        </p:nvSpPr>
        <p:spPr bwMode="auto">
          <a:xfrm>
            <a:off x="5964865" y="6339945"/>
            <a:ext cx="690243"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Salicylic Acid</a:t>
            </a:r>
            <a:endParaRPr lang="en-US" altLang="de-DE" sz="700" dirty="0">
              <a:solidFill>
                <a:srgbClr val="333F48"/>
              </a:solidFill>
              <a:latin typeface="+mn-lt"/>
            </a:endParaRPr>
          </a:p>
        </p:txBody>
      </p:sp>
      <p:sp>
        <p:nvSpPr>
          <p:cNvPr id="17" name="Text Box 15">
            <a:hlinkClick r:id="rId8" action="ppaction://hlinksldjump"/>
          </p:cNvPr>
          <p:cNvSpPr txBox="1">
            <a:spLocks noChangeArrowheads="1"/>
          </p:cNvSpPr>
          <p:nvPr/>
        </p:nvSpPr>
        <p:spPr bwMode="auto">
          <a:xfrm>
            <a:off x="7504394" y="6311488"/>
            <a:ext cx="629513" cy="13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err="1" smtClean="0">
                <a:solidFill>
                  <a:srgbClr val="333F48"/>
                </a:solidFill>
                <a:latin typeface="+mn-lt"/>
                <a:sym typeface="Webdings" panose="05030102010509060703" pitchFamily="18" charset="2"/>
              </a:rPr>
              <a:t>Bisabolol</a:t>
            </a:r>
            <a:endParaRPr lang="en-US" altLang="de-DE" sz="700" dirty="0">
              <a:solidFill>
                <a:srgbClr val="333F48"/>
              </a:solidFill>
              <a:latin typeface="+mn-lt"/>
            </a:endParaRPr>
          </a:p>
        </p:txBody>
      </p:sp>
      <p:sp>
        <p:nvSpPr>
          <p:cNvPr id="18" name="Text Box 15">
            <a:hlinkClick r:id="rId9" action="ppaction://hlinksldjump"/>
          </p:cNvPr>
          <p:cNvSpPr txBox="1">
            <a:spLocks noChangeArrowheads="1"/>
          </p:cNvSpPr>
          <p:nvPr/>
        </p:nvSpPr>
        <p:spPr bwMode="auto">
          <a:xfrm>
            <a:off x="6791053" y="6332754"/>
            <a:ext cx="713342"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err="1" smtClean="0">
                <a:solidFill>
                  <a:srgbClr val="333F48"/>
                </a:solidFill>
                <a:latin typeface="+mn-lt"/>
                <a:sym typeface="Webdings" panose="05030102010509060703" pitchFamily="18" charset="2"/>
              </a:rPr>
              <a:t>Hamamelis</a:t>
            </a:r>
            <a:endParaRPr lang="en-US" altLang="de-DE" sz="700" dirty="0">
              <a:solidFill>
                <a:srgbClr val="333F48"/>
              </a:solidFill>
              <a:latin typeface="+mn-lt"/>
            </a:endParaRPr>
          </a:p>
        </p:txBody>
      </p:sp>
      <p:sp>
        <p:nvSpPr>
          <p:cNvPr id="19" name="Text Box 15">
            <a:hlinkClick r:id="rId10" action="ppaction://hlinksldjump"/>
          </p:cNvPr>
          <p:cNvSpPr txBox="1">
            <a:spLocks noChangeArrowheads="1"/>
          </p:cNvSpPr>
          <p:nvPr/>
        </p:nvSpPr>
        <p:spPr bwMode="auto">
          <a:xfrm>
            <a:off x="8210376" y="6322121"/>
            <a:ext cx="731606" cy="12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Panthenol</a:t>
            </a:r>
            <a:endParaRPr lang="en-US" altLang="de-DE" sz="700" dirty="0">
              <a:solidFill>
                <a:srgbClr val="333F48"/>
              </a:solidFill>
              <a:latin typeface="+mn-lt"/>
            </a:endParaRPr>
          </a:p>
        </p:txBody>
      </p:sp>
      <p:sp>
        <p:nvSpPr>
          <p:cNvPr id="20" name="Text Box 15">
            <a:hlinkClick r:id="rId11" action="ppaction://hlinksldjump"/>
          </p:cNvPr>
          <p:cNvSpPr txBox="1">
            <a:spLocks noChangeArrowheads="1"/>
          </p:cNvSpPr>
          <p:nvPr/>
        </p:nvSpPr>
        <p:spPr bwMode="auto">
          <a:xfrm>
            <a:off x="9147000" y="6314754"/>
            <a:ext cx="624321" cy="21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A</a:t>
            </a:r>
            <a:endParaRPr lang="en-US" altLang="de-DE" sz="700" dirty="0">
              <a:solidFill>
                <a:srgbClr val="333F48"/>
              </a:solidFill>
              <a:latin typeface="+mn-lt"/>
            </a:endParaRPr>
          </a:p>
        </p:txBody>
      </p:sp>
      <p:sp>
        <p:nvSpPr>
          <p:cNvPr id="21" name="Text Box 15">
            <a:hlinkClick r:id="rId12" action="ppaction://hlinksldjump"/>
          </p:cNvPr>
          <p:cNvSpPr txBox="1">
            <a:spLocks noChangeArrowheads="1"/>
          </p:cNvSpPr>
          <p:nvPr/>
        </p:nvSpPr>
        <p:spPr bwMode="auto">
          <a:xfrm>
            <a:off x="9913089" y="6326092"/>
            <a:ext cx="624321"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Kaolin</a:t>
            </a:r>
            <a:endParaRPr lang="en-US" altLang="de-DE" sz="700" dirty="0">
              <a:solidFill>
                <a:srgbClr val="333F48"/>
              </a:solidFill>
              <a:latin typeface="+mn-lt"/>
            </a:endParaRPr>
          </a:p>
        </p:txBody>
      </p:sp>
    </p:spTree>
    <p:extLst>
      <p:ext uri="{BB962C8B-B14F-4D97-AF65-F5344CB8AC3E}">
        <p14:creationId xmlns:p14="http://schemas.microsoft.com/office/powerpoint/2010/main" val="39110148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el 1"/>
          <p:cNvSpPr>
            <a:spLocks noGrp="1"/>
          </p:cNvSpPr>
          <p:nvPr>
            <p:ph type="title"/>
          </p:nvPr>
        </p:nvSpPr>
        <p:spPr>
          <a:xfrm>
            <a:off x="0" y="794671"/>
            <a:ext cx="10382251" cy="692150"/>
          </a:xfrm>
        </p:spPr>
        <p:txBody>
          <a:bodyPr/>
          <a:lstStyle/>
          <a:p>
            <a:r>
              <a:rPr lang="de-DE" altLang="de-DE" dirty="0" err="1"/>
              <a:t>Mattifying</a:t>
            </a:r>
            <a:r>
              <a:rPr lang="de-DE" altLang="de-DE" dirty="0"/>
              <a:t> Gel </a:t>
            </a:r>
            <a:r>
              <a:rPr lang="en-US" altLang="de-DE" dirty="0" smtClean="0"/>
              <a:t>- </a:t>
            </a:r>
            <a:r>
              <a:rPr lang="en-US" altLang="de-DE" dirty="0"/>
              <a:t>INCI</a:t>
            </a:r>
            <a:endParaRPr lang="de-DE" altLang="de-DE" dirty="0"/>
          </a:p>
        </p:txBody>
      </p:sp>
      <p:sp>
        <p:nvSpPr>
          <p:cNvPr id="31747" name="Rechteck 3"/>
          <p:cNvSpPr>
            <a:spLocks noChangeArrowheads="1"/>
          </p:cNvSpPr>
          <p:nvPr/>
        </p:nvSpPr>
        <p:spPr bwMode="auto">
          <a:xfrm>
            <a:off x="2497393" y="1795321"/>
            <a:ext cx="7914967" cy="248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smtClean="0">
                <a:solidFill>
                  <a:srgbClr val="333F48"/>
                </a:solidFill>
                <a:latin typeface="+mn-lt"/>
              </a:rPr>
              <a:t>Ingredients</a:t>
            </a:r>
            <a:r>
              <a:rPr lang="de-DE" altLang="de-DE" sz="1400" dirty="0" smtClean="0">
                <a:solidFill>
                  <a:srgbClr val="333F48"/>
                </a:solidFill>
                <a:latin typeface="+mn-lt"/>
              </a:rPr>
              <a:t>:</a:t>
            </a:r>
            <a:endParaRPr lang="de-DE" altLang="de-DE" sz="1400" dirty="0">
              <a:solidFill>
                <a:srgbClr val="333F48"/>
              </a:solidFill>
              <a:latin typeface="+mn-lt"/>
            </a:endParaRPr>
          </a:p>
          <a:p>
            <a:pPr>
              <a:lnSpc>
                <a:spcPct val="150000"/>
              </a:lnSpc>
              <a:buNone/>
            </a:pPr>
            <a:r>
              <a:rPr lang="en-US" sz="1400" dirty="0">
                <a:solidFill>
                  <a:srgbClr val="333F48"/>
                </a:solidFill>
                <a:latin typeface="+mj-lt"/>
              </a:rPr>
              <a:t>Aqua/Water, Glycerin, Talc, Butylene Glycol, </a:t>
            </a:r>
            <a:r>
              <a:rPr lang="en-US" sz="1400" dirty="0" err="1">
                <a:solidFill>
                  <a:srgbClr val="333F48"/>
                </a:solidFill>
                <a:latin typeface="+mj-lt"/>
              </a:rPr>
              <a:t>Panthenol</a:t>
            </a:r>
            <a:r>
              <a:rPr lang="en-US" sz="1400" dirty="0">
                <a:solidFill>
                  <a:srgbClr val="333F48"/>
                </a:solidFill>
                <a:latin typeface="+mj-lt"/>
              </a:rPr>
              <a:t>, Maris Aqua/Sea Water, Micrococcus Lysate, Salix Alba (Willow) Bark Extract, </a:t>
            </a:r>
            <a:r>
              <a:rPr lang="en-US" sz="1400" dirty="0" err="1">
                <a:solidFill>
                  <a:srgbClr val="333F48"/>
                </a:solidFill>
                <a:latin typeface="+mj-lt"/>
              </a:rPr>
              <a:t>Bisabolol</a:t>
            </a:r>
            <a:r>
              <a:rPr lang="en-US" sz="1400" dirty="0">
                <a:solidFill>
                  <a:srgbClr val="333F48"/>
                </a:solidFill>
                <a:latin typeface="+mj-lt"/>
              </a:rPr>
              <a:t>, Sodium Hydroxide, </a:t>
            </a:r>
            <a:r>
              <a:rPr lang="en-US" sz="1400" dirty="0" err="1">
                <a:solidFill>
                  <a:srgbClr val="333F48"/>
                </a:solidFill>
                <a:latin typeface="+mj-lt"/>
              </a:rPr>
              <a:t>Hamamelis</a:t>
            </a:r>
            <a:r>
              <a:rPr lang="en-US" sz="1400" dirty="0">
                <a:solidFill>
                  <a:srgbClr val="333F48"/>
                </a:solidFill>
                <a:latin typeface="+mj-lt"/>
              </a:rPr>
              <a:t> </a:t>
            </a:r>
            <a:r>
              <a:rPr lang="en-US" sz="1400" dirty="0" err="1">
                <a:solidFill>
                  <a:srgbClr val="333F48"/>
                </a:solidFill>
                <a:latin typeface="+mj-lt"/>
              </a:rPr>
              <a:t>Virginiana</a:t>
            </a:r>
            <a:r>
              <a:rPr lang="en-US" sz="1400" dirty="0">
                <a:solidFill>
                  <a:srgbClr val="333F48"/>
                </a:solidFill>
                <a:latin typeface="+mj-lt"/>
              </a:rPr>
              <a:t> (Witch Hazel) Water, </a:t>
            </a:r>
            <a:r>
              <a:rPr lang="en-US" sz="1400" dirty="0" err="1">
                <a:solidFill>
                  <a:srgbClr val="333F48"/>
                </a:solidFill>
                <a:latin typeface="+mj-lt"/>
              </a:rPr>
              <a:t>Carbomer</a:t>
            </a:r>
            <a:r>
              <a:rPr lang="en-US" sz="1400" dirty="0">
                <a:solidFill>
                  <a:srgbClr val="333F48"/>
                </a:solidFill>
                <a:latin typeface="+mj-lt"/>
              </a:rPr>
              <a:t>, </a:t>
            </a:r>
            <a:r>
              <a:rPr lang="en-US" sz="1400" dirty="0" err="1">
                <a:solidFill>
                  <a:srgbClr val="333F48"/>
                </a:solidFill>
                <a:latin typeface="+mj-lt"/>
              </a:rPr>
              <a:t>Phenoxyethanol</a:t>
            </a:r>
            <a:r>
              <a:rPr lang="en-US" sz="1400" dirty="0">
                <a:solidFill>
                  <a:srgbClr val="333F48"/>
                </a:solidFill>
                <a:latin typeface="+mj-lt"/>
              </a:rPr>
              <a:t>, Citric Acid, Kaolin, Propylene Glycol, Helianthus </a:t>
            </a:r>
            <a:r>
              <a:rPr lang="en-US" sz="1400" dirty="0" err="1">
                <a:solidFill>
                  <a:srgbClr val="333F48"/>
                </a:solidFill>
                <a:latin typeface="+mj-lt"/>
              </a:rPr>
              <a:t>Annuus</a:t>
            </a:r>
            <a:r>
              <a:rPr lang="en-US" sz="1400" dirty="0">
                <a:solidFill>
                  <a:srgbClr val="333F48"/>
                </a:solidFill>
                <a:latin typeface="+mj-lt"/>
              </a:rPr>
              <a:t> (Sunflower) Seed Oil, </a:t>
            </a:r>
            <a:r>
              <a:rPr lang="en-US" sz="1400" dirty="0" err="1">
                <a:solidFill>
                  <a:srgbClr val="333F48"/>
                </a:solidFill>
                <a:latin typeface="+mj-lt"/>
              </a:rPr>
              <a:t>Caprylyl</a:t>
            </a:r>
            <a:r>
              <a:rPr lang="en-US" sz="1400" dirty="0">
                <a:solidFill>
                  <a:srgbClr val="333F48"/>
                </a:solidFill>
                <a:latin typeface="+mj-lt"/>
              </a:rPr>
              <a:t> Glycol, </a:t>
            </a:r>
            <a:r>
              <a:rPr lang="en-US" sz="1400" dirty="0" err="1">
                <a:solidFill>
                  <a:srgbClr val="333F48"/>
                </a:solidFill>
                <a:latin typeface="+mj-lt"/>
              </a:rPr>
              <a:t>Ethylhexylglycerin</a:t>
            </a:r>
            <a:r>
              <a:rPr lang="en-US" sz="1400" dirty="0">
                <a:solidFill>
                  <a:srgbClr val="333F48"/>
                </a:solidFill>
                <a:latin typeface="+mj-lt"/>
              </a:rPr>
              <a:t>, </a:t>
            </a:r>
            <a:r>
              <a:rPr lang="en-US" sz="1400" dirty="0" err="1">
                <a:solidFill>
                  <a:srgbClr val="333F48"/>
                </a:solidFill>
                <a:latin typeface="+mj-lt"/>
              </a:rPr>
              <a:t>Retinyl</a:t>
            </a:r>
            <a:r>
              <a:rPr lang="en-US" sz="1400" dirty="0">
                <a:solidFill>
                  <a:srgbClr val="333F48"/>
                </a:solidFill>
                <a:latin typeface="+mj-lt"/>
              </a:rPr>
              <a:t> Palmitate, Alcohol, </a:t>
            </a:r>
            <a:r>
              <a:rPr lang="en-US" sz="1400" dirty="0" smtClean="0">
                <a:solidFill>
                  <a:srgbClr val="333F48"/>
                </a:solidFill>
                <a:latin typeface="+mj-lt"/>
              </a:rPr>
              <a:t>Potassium Sorbate, Sodium Benzoate, </a:t>
            </a:r>
            <a:r>
              <a:rPr lang="en-US" sz="1400" dirty="0" err="1" smtClean="0">
                <a:solidFill>
                  <a:srgbClr val="333F48"/>
                </a:solidFill>
                <a:latin typeface="+mj-lt"/>
              </a:rPr>
              <a:t>Parfum</a:t>
            </a:r>
            <a:r>
              <a:rPr lang="en-US" sz="1400" dirty="0" smtClean="0">
                <a:solidFill>
                  <a:srgbClr val="333F48"/>
                </a:solidFill>
                <a:latin typeface="+mj-lt"/>
              </a:rPr>
              <a:t>/Fragrance</a:t>
            </a:r>
            <a:endParaRPr lang="de-DE" sz="1400" dirty="0">
              <a:solidFill>
                <a:srgbClr val="333F48"/>
              </a:solidFill>
              <a:latin typeface="+mj-lt"/>
            </a:endParaRPr>
          </a:p>
        </p:txBody>
      </p:sp>
    </p:spTree>
    <p:extLst>
      <p:ext uri="{BB962C8B-B14F-4D97-AF65-F5344CB8AC3E}">
        <p14:creationId xmlns:p14="http://schemas.microsoft.com/office/powerpoint/2010/main" val="14376026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5000"/>
              </a:lnSpc>
              <a:spcBef>
                <a:spcPct val="55000"/>
              </a:spcBef>
            </a:pPr>
            <a:r>
              <a:rPr lang="de-DE" altLang="de-DE" dirty="0">
                <a:sym typeface="Webdings" panose="05030102010509060703" pitchFamily="18" charset="2"/>
              </a:rPr>
              <a:t>SOS Spot </a:t>
            </a:r>
            <a:r>
              <a:rPr lang="de-DE" altLang="de-DE" dirty="0" err="1">
                <a:sym typeface="Webdings" panose="05030102010509060703" pitchFamily="18" charset="2"/>
              </a:rPr>
              <a:t>Concentrate</a:t>
            </a:r>
            <a:endParaRPr lang="de-DE" altLang="de-DE" dirty="0"/>
          </a:p>
        </p:txBody>
      </p:sp>
      <p:sp>
        <p:nvSpPr>
          <p:cNvPr id="3" name="Textplatzhalter 2"/>
          <p:cNvSpPr>
            <a:spLocks noGrp="1"/>
          </p:cNvSpPr>
          <p:nvPr>
            <p:ph type="body" sz="half" idx="1"/>
          </p:nvPr>
        </p:nvSpPr>
        <p:spPr>
          <a:xfrm>
            <a:off x="4685982" y="1701118"/>
            <a:ext cx="7392604" cy="4784741"/>
          </a:xfrm>
        </p:spPr>
        <p:txBody>
          <a:bodyPr/>
          <a:lstStyle/>
          <a:p>
            <a:pPr marL="0" indent="0" fontAlgn="ctr">
              <a:buNone/>
            </a:pPr>
            <a:r>
              <a:rPr lang="de-DE" dirty="0" smtClean="0"/>
              <a:t>Liquid </a:t>
            </a:r>
            <a:r>
              <a:rPr lang="de-DE" dirty="0" err="1" smtClean="0"/>
              <a:t>formula</a:t>
            </a:r>
            <a:r>
              <a:rPr lang="de-DE" dirty="0" smtClean="0"/>
              <a:t> </a:t>
            </a:r>
            <a:r>
              <a:rPr lang="de-DE" dirty="0" err="1" smtClean="0"/>
              <a:t>of</a:t>
            </a:r>
            <a:r>
              <a:rPr lang="de-DE" dirty="0" smtClean="0"/>
              <a:t> </a:t>
            </a:r>
            <a:r>
              <a:rPr lang="de-DE" dirty="0" err="1" smtClean="0"/>
              <a:t>concentrated</a:t>
            </a:r>
            <a:r>
              <a:rPr lang="de-DE" dirty="0" smtClean="0"/>
              <a:t> </a:t>
            </a:r>
            <a:r>
              <a:rPr lang="de-DE" dirty="0" err="1" smtClean="0"/>
              <a:t>active</a:t>
            </a:r>
            <a:r>
              <a:rPr lang="de-DE" dirty="0" smtClean="0"/>
              <a:t> </a:t>
            </a:r>
            <a:r>
              <a:rPr lang="de-DE" dirty="0" err="1" smtClean="0"/>
              <a:t>ingredients</a:t>
            </a:r>
            <a:r>
              <a:rPr lang="de-DE" dirty="0"/>
              <a:t> </a:t>
            </a:r>
            <a:r>
              <a:rPr lang="de-DE" dirty="0" smtClean="0"/>
              <a:t> </a:t>
            </a:r>
            <a:r>
              <a:rPr lang="de-DE" dirty="0" err="1" smtClean="0"/>
              <a:t>with</a:t>
            </a:r>
            <a:r>
              <a:rPr lang="de-DE" dirty="0" smtClean="0"/>
              <a:t> an </a:t>
            </a:r>
            <a:r>
              <a:rPr lang="de-DE" dirty="0" err="1" smtClean="0"/>
              <a:t>antibacterial</a:t>
            </a:r>
            <a:r>
              <a:rPr lang="de-DE" dirty="0" smtClean="0"/>
              <a:t> </a:t>
            </a:r>
            <a:r>
              <a:rPr lang="de-DE" dirty="0" err="1" smtClean="0"/>
              <a:t>effect</a:t>
            </a:r>
            <a:r>
              <a:rPr lang="de-DE" dirty="0" smtClean="0"/>
              <a:t> </a:t>
            </a:r>
            <a:r>
              <a:rPr lang="de-DE" dirty="0" err="1" smtClean="0"/>
              <a:t>that</a:t>
            </a:r>
            <a:r>
              <a:rPr lang="de-DE" dirty="0" smtClean="0"/>
              <a:t> </a:t>
            </a:r>
            <a:r>
              <a:rPr lang="de-DE" dirty="0" err="1" smtClean="0"/>
              <a:t>works</a:t>
            </a:r>
            <a:r>
              <a:rPr lang="de-DE" dirty="0" smtClean="0"/>
              <a:t> </a:t>
            </a:r>
            <a:r>
              <a:rPr lang="de-DE" dirty="0" err="1" smtClean="0"/>
              <a:t>miracles</a:t>
            </a:r>
            <a:r>
              <a:rPr lang="de-DE" dirty="0" smtClean="0"/>
              <a:t> </a:t>
            </a:r>
            <a:r>
              <a:rPr lang="de-DE" dirty="0" err="1" smtClean="0"/>
              <a:t>against</a:t>
            </a:r>
            <a:r>
              <a:rPr lang="de-DE" dirty="0" smtClean="0"/>
              <a:t> </a:t>
            </a:r>
            <a:r>
              <a:rPr lang="de-DE" dirty="0" err="1" smtClean="0"/>
              <a:t>pimples</a:t>
            </a:r>
            <a:r>
              <a:rPr lang="de-DE" dirty="0" smtClean="0"/>
              <a:t> </a:t>
            </a:r>
            <a:r>
              <a:rPr lang="de-DE" dirty="0" err="1" smtClean="0"/>
              <a:t>and</a:t>
            </a:r>
            <a:r>
              <a:rPr lang="de-DE" dirty="0" smtClean="0"/>
              <a:t> </a:t>
            </a:r>
            <a:r>
              <a:rPr lang="de-DE" dirty="0" err="1" smtClean="0"/>
              <a:t>blemishes</a:t>
            </a:r>
            <a:r>
              <a:rPr lang="de-DE" dirty="0" smtClean="0"/>
              <a:t>. </a:t>
            </a:r>
            <a:endParaRPr lang="de-DE" dirty="0"/>
          </a:p>
          <a:p>
            <a:pPr marL="0" indent="0">
              <a:buNone/>
            </a:pPr>
            <a:r>
              <a:rPr lang="de-DE" b="1" dirty="0" err="1" smtClean="0"/>
              <a:t>Application</a:t>
            </a:r>
            <a:r>
              <a:rPr lang="de-DE" b="1" dirty="0" smtClean="0"/>
              <a:t>: </a:t>
            </a:r>
            <a:r>
              <a:rPr lang="de-DE" dirty="0" err="1" smtClean="0"/>
              <a:t>Apply</a:t>
            </a:r>
            <a:r>
              <a:rPr lang="de-DE" dirty="0" smtClean="0"/>
              <a:t> </a:t>
            </a:r>
            <a:r>
              <a:rPr lang="de-DE" dirty="0" err="1" smtClean="0"/>
              <a:t>topically</a:t>
            </a:r>
            <a:r>
              <a:rPr lang="de-DE" dirty="0" smtClean="0"/>
              <a:t> </a:t>
            </a:r>
            <a:r>
              <a:rPr lang="de-DE" dirty="0" err="1" smtClean="0"/>
              <a:t>to</a:t>
            </a:r>
            <a:r>
              <a:rPr lang="de-DE" dirty="0" smtClean="0"/>
              <a:t> </a:t>
            </a:r>
            <a:r>
              <a:rPr lang="de-DE" dirty="0" err="1" smtClean="0"/>
              <a:t>developing</a:t>
            </a:r>
            <a:r>
              <a:rPr lang="de-DE" dirty="0" smtClean="0"/>
              <a:t> </a:t>
            </a:r>
            <a:r>
              <a:rPr lang="de-DE" dirty="0" err="1" smtClean="0"/>
              <a:t>or</a:t>
            </a:r>
            <a:r>
              <a:rPr lang="de-DE" dirty="0" smtClean="0"/>
              <a:t> </a:t>
            </a:r>
            <a:r>
              <a:rPr lang="de-DE" dirty="0" err="1" smtClean="0"/>
              <a:t>existing</a:t>
            </a:r>
            <a:r>
              <a:rPr lang="de-DE" dirty="0" smtClean="0"/>
              <a:t> </a:t>
            </a:r>
            <a:r>
              <a:rPr lang="de-DE" dirty="0" err="1" smtClean="0"/>
              <a:t>pimples</a:t>
            </a:r>
            <a:r>
              <a:rPr lang="de-DE" dirty="0" smtClean="0"/>
              <a:t>. </a:t>
            </a:r>
            <a:endParaRPr lang="de-DE" dirty="0"/>
          </a:p>
          <a:p>
            <a:pPr marL="0" indent="0">
              <a:buNone/>
            </a:pPr>
            <a:r>
              <a:rPr lang="de-DE" dirty="0"/>
              <a:t>• </a:t>
            </a:r>
            <a:r>
              <a:rPr lang="de-DE" dirty="0" err="1" smtClean="0"/>
              <a:t>Antibacterial</a:t>
            </a:r>
            <a:r>
              <a:rPr lang="de-DE" dirty="0" smtClean="0"/>
              <a:t> </a:t>
            </a:r>
            <a:r>
              <a:rPr lang="de-DE" dirty="0" err="1" smtClean="0"/>
              <a:t>and</a:t>
            </a:r>
            <a:r>
              <a:rPr lang="de-DE" dirty="0" smtClean="0"/>
              <a:t> anti-</a:t>
            </a:r>
            <a:r>
              <a:rPr lang="de-DE" dirty="0" err="1" smtClean="0"/>
              <a:t>inflammatory</a:t>
            </a:r>
            <a:r>
              <a:rPr lang="de-DE" dirty="0" smtClean="0"/>
              <a:t> </a:t>
            </a:r>
            <a:r>
              <a:rPr lang="de-DE" dirty="0" err="1" smtClean="0"/>
              <a:t>effect</a:t>
            </a:r>
            <a:endParaRPr lang="de-DE" dirty="0" smtClean="0"/>
          </a:p>
          <a:p>
            <a:pPr marL="0" indent="0">
              <a:buNone/>
            </a:pPr>
            <a:r>
              <a:rPr lang="de-DE" dirty="0"/>
              <a:t>• </a:t>
            </a:r>
            <a:r>
              <a:rPr lang="de-DE" dirty="0" smtClean="0"/>
              <a:t>Fights </a:t>
            </a:r>
            <a:r>
              <a:rPr lang="de-DE" dirty="0" err="1" smtClean="0"/>
              <a:t>blemishes</a:t>
            </a:r>
            <a:r>
              <a:rPr lang="de-DE" dirty="0" smtClean="0"/>
              <a:t> </a:t>
            </a:r>
            <a:r>
              <a:rPr lang="de-DE" dirty="0" err="1" smtClean="0"/>
              <a:t>and</a:t>
            </a:r>
            <a:r>
              <a:rPr lang="de-DE" dirty="0" smtClean="0"/>
              <a:t> </a:t>
            </a:r>
            <a:r>
              <a:rPr lang="de-DE" dirty="0" err="1" smtClean="0"/>
              <a:t>inflammation</a:t>
            </a:r>
            <a:r>
              <a:rPr lang="de-DE" dirty="0" smtClean="0"/>
              <a:t> </a:t>
            </a:r>
            <a:r>
              <a:rPr lang="de-DE" dirty="0" err="1" smtClean="0"/>
              <a:t>without</a:t>
            </a:r>
            <a:r>
              <a:rPr lang="de-DE" dirty="0" smtClean="0"/>
              <a:t> </a:t>
            </a:r>
            <a:r>
              <a:rPr lang="de-DE" dirty="0" err="1" smtClean="0"/>
              <a:t>drying</a:t>
            </a:r>
            <a:r>
              <a:rPr lang="de-DE" dirty="0" smtClean="0"/>
              <a:t> </a:t>
            </a:r>
            <a:r>
              <a:rPr lang="de-DE" dirty="0" err="1" smtClean="0"/>
              <a:t>the</a:t>
            </a:r>
            <a:r>
              <a:rPr lang="de-DE" dirty="0" smtClean="0"/>
              <a:t> </a:t>
            </a:r>
            <a:r>
              <a:rPr lang="de-DE" dirty="0" err="1" smtClean="0"/>
              <a:t>skin</a:t>
            </a:r>
            <a:endParaRPr lang="de-DE" dirty="0" smtClean="0"/>
          </a:p>
          <a:p>
            <a:pPr marL="0" indent="0">
              <a:buNone/>
            </a:pPr>
            <a:r>
              <a:rPr lang="de-DE" dirty="0" smtClean="0"/>
              <a:t>• </a:t>
            </a:r>
            <a:r>
              <a:rPr lang="de-DE" dirty="0" err="1" smtClean="0"/>
              <a:t>Soothes</a:t>
            </a:r>
            <a:r>
              <a:rPr lang="de-DE" dirty="0" smtClean="0"/>
              <a:t> </a:t>
            </a:r>
            <a:r>
              <a:rPr lang="de-DE" dirty="0" err="1" smtClean="0"/>
              <a:t>redness</a:t>
            </a:r>
            <a:r>
              <a:rPr lang="de-DE" dirty="0" smtClean="0"/>
              <a:t> </a:t>
            </a:r>
            <a:r>
              <a:rPr lang="de-DE" dirty="0" err="1" smtClean="0"/>
              <a:t>and</a:t>
            </a:r>
            <a:r>
              <a:rPr lang="de-DE" dirty="0" smtClean="0"/>
              <a:t> </a:t>
            </a:r>
            <a:r>
              <a:rPr lang="de-DE" dirty="0" err="1" smtClean="0"/>
              <a:t>inflamed</a:t>
            </a:r>
            <a:r>
              <a:rPr lang="de-DE" dirty="0" smtClean="0"/>
              <a:t> </a:t>
            </a:r>
            <a:r>
              <a:rPr lang="de-DE" dirty="0" err="1" smtClean="0"/>
              <a:t>skin</a:t>
            </a:r>
            <a:r>
              <a:rPr lang="de-DE" dirty="0" smtClean="0"/>
              <a:t> </a:t>
            </a:r>
            <a:r>
              <a:rPr lang="de-DE" dirty="0" err="1" smtClean="0"/>
              <a:t>areas</a:t>
            </a:r>
            <a:endParaRPr lang="de-DE" dirty="0"/>
          </a:p>
          <a:p>
            <a:pPr marL="0" indent="0">
              <a:buNone/>
            </a:pPr>
            <a:r>
              <a:rPr lang="de-DE" dirty="0"/>
              <a:t>• </a:t>
            </a:r>
            <a:r>
              <a:rPr lang="de-DE" dirty="0" smtClean="0"/>
              <a:t> Immediate </a:t>
            </a:r>
            <a:r>
              <a:rPr lang="de-DE" dirty="0" err="1" smtClean="0"/>
              <a:t>solution</a:t>
            </a:r>
            <a:r>
              <a:rPr lang="de-DE" dirty="0" smtClean="0"/>
              <a:t> </a:t>
            </a:r>
            <a:r>
              <a:rPr lang="de-DE" dirty="0" err="1" smtClean="0"/>
              <a:t>for</a:t>
            </a:r>
            <a:r>
              <a:rPr lang="de-DE" dirty="0" smtClean="0"/>
              <a:t> a </a:t>
            </a:r>
            <a:r>
              <a:rPr lang="de-DE" dirty="0" err="1" smtClean="0"/>
              <a:t>beautiful</a:t>
            </a:r>
            <a:r>
              <a:rPr lang="de-DE" dirty="0" smtClean="0"/>
              <a:t>, </a:t>
            </a:r>
            <a:r>
              <a:rPr lang="de-DE" dirty="0" err="1" smtClean="0"/>
              <a:t>clear</a:t>
            </a:r>
            <a:r>
              <a:rPr lang="de-DE" dirty="0" smtClean="0"/>
              <a:t> </a:t>
            </a:r>
            <a:r>
              <a:rPr lang="de-DE" dirty="0" err="1" smtClean="0"/>
              <a:t>complexion</a:t>
            </a:r>
            <a:endParaRPr lang="de-DE" dirty="0"/>
          </a:p>
          <a:p>
            <a:pPr marL="0" indent="0">
              <a:buNone/>
            </a:pPr>
            <a:r>
              <a:rPr lang="de-DE" b="1" dirty="0" smtClean="0"/>
              <a:t>TIP: </a:t>
            </a:r>
            <a:r>
              <a:rPr lang="de-DE" b="1" dirty="0" err="1" smtClean="0"/>
              <a:t>Excellent</a:t>
            </a:r>
            <a:r>
              <a:rPr lang="de-DE" b="1" dirty="0" smtClean="0"/>
              <a:t> SOS</a:t>
            </a:r>
            <a:r>
              <a:rPr lang="de-DE" dirty="0"/>
              <a:t> </a:t>
            </a:r>
            <a:r>
              <a:rPr lang="de-DE" b="1" dirty="0" err="1" smtClean="0"/>
              <a:t>product</a:t>
            </a:r>
            <a:r>
              <a:rPr lang="de-DE" b="1" dirty="0" smtClean="0"/>
              <a:t> </a:t>
            </a:r>
            <a:r>
              <a:rPr lang="de-DE" b="1" dirty="0" err="1" smtClean="0"/>
              <a:t>with</a:t>
            </a:r>
            <a:r>
              <a:rPr lang="de-DE" b="1" dirty="0" smtClean="0"/>
              <a:t> </a:t>
            </a:r>
            <a:r>
              <a:rPr lang="de-DE" b="1" dirty="0" err="1" smtClean="0"/>
              <a:t>compact</a:t>
            </a:r>
            <a:r>
              <a:rPr lang="de-DE" b="1" dirty="0" smtClean="0"/>
              <a:t> </a:t>
            </a:r>
            <a:r>
              <a:rPr lang="de-DE" b="1" dirty="0" err="1" smtClean="0"/>
              <a:t>packaging</a:t>
            </a:r>
            <a:r>
              <a:rPr lang="de-DE" b="1" dirty="0" smtClean="0"/>
              <a:t> </a:t>
            </a:r>
            <a:r>
              <a:rPr lang="de-DE" b="1" dirty="0" err="1" smtClean="0"/>
              <a:t>that</a:t>
            </a:r>
            <a:r>
              <a:rPr lang="de-DE" b="1" dirty="0" smtClean="0"/>
              <a:t> </a:t>
            </a:r>
            <a:r>
              <a:rPr lang="de-DE" b="1" dirty="0" err="1" smtClean="0"/>
              <a:t>makes</a:t>
            </a:r>
            <a:r>
              <a:rPr lang="de-DE" b="1" dirty="0" smtClean="0"/>
              <a:t> </a:t>
            </a:r>
            <a:r>
              <a:rPr lang="de-DE" b="1" dirty="0" err="1" smtClean="0"/>
              <a:t>it</a:t>
            </a:r>
            <a:r>
              <a:rPr lang="de-DE" b="1" dirty="0" smtClean="0"/>
              <a:t> </a:t>
            </a:r>
            <a:r>
              <a:rPr lang="de-DE" b="1" dirty="0" err="1" smtClean="0"/>
              <a:t>perfect</a:t>
            </a:r>
            <a:r>
              <a:rPr lang="de-DE" b="1" dirty="0" smtClean="0"/>
              <a:t> </a:t>
            </a:r>
            <a:r>
              <a:rPr lang="de-DE" b="1" dirty="0" err="1" smtClean="0"/>
              <a:t>to</a:t>
            </a:r>
            <a:r>
              <a:rPr lang="de-DE" b="1" dirty="0" smtClean="0"/>
              <a:t> </a:t>
            </a:r>
            <a:r>
              <a:rPr lang="de-DE" b="1" dirty="0" err="1" smtClean="0"/>
              <a:t>take</a:t>
            </a:r>
            <a:r>
              <a:rPr lang="de-DE" b="1" dirty="0" smtClean="0"/>
              <a:t> </a:t>
            </a:r>
            <a:r>
              <a:rPr lang="de-DE" b="1" dirty="0" err="1" smtClean="0"/>
              <a:t>along</a:t>
            </a:r>
            <a:r>
              <a:rPr lang="de-DE" b="1" dirty="0" smtClean="0"/>
              <a:t> </a:t>
            </a:r>
            <a:r>
              <a:rPr lang="de-DE" b="1" dirty="0" err="1" smtClean="0"/>
              <a:t>anywhere</a:t>
            </a:r>
            <a:r>
              <a:rPr lang="de-DE" b="1" dirty="0" smtClean="0"/>
              <a:t> </a:t>
            </a:r>
            <a:r>
              <a:rPr lang="de-DE" b="1" dirty="0" err="1" smtClean="0"/>
              <a:t>you</a:t>
            </a:r>
            <a:r>
              <a:rPr lang="de-DE" b="1" dirty="0" smtClean="0"/>
              <a:t> </a:t>
            </a:r>
            <a:r>
              <a:rPr lang="de-DE" b="1" dirty="0" err="1" smtClean="0"/>
              <a:t>go</a:t>
            </a:r>
            <a:r>
              <a:rPr lang="de-DE" b="1" dirty="0" smtClean="0"/>
              <a:t>.</a:t>
            </a:r>
            <a:endParaRPr lang="de-DE" dirty="0"/>
          </a:p>
        </p:txBody>
      </p:sp>
      <p:sp>
        <p:nvSpPr>
          <p:cNvPr id="6" name="Textplatzhalter 3"/>
          <p:cNvSpPr>
            <a:spLocks noGrp="1"/>
          </p:cNvSpPr>
          <p:nvPr>
            <p:ph type="body" sz="quarter" idx="11"/>
          </p:nvPr>
        </p:nvSpPr>
        <p:spPr>
          <a:xfrm>
            <a:off x="248400" y="5922166"/>
            <a:ext cx="3600000" cy="446735"/>
          </a:xfrm>
        </p:spPr>
        <p:txBody>
          <a:bodyPr anchor="ctr" anchorCtr="1">
            <a:noAutofit/>
          </a:bodyPr>
          <a:lstStyle/>
          <a:p>
            <a:endParaRPr lang="de-DE" b="1" dirty="0" smtClean="0"/>
          </a:p>
          <a:p>
            <a:r>
              <a:rPr lang="de-DE" b="1" dirty="0" smtClean="0"/>
              <a:t>Immediate Spot Treatment</a:t>
            </a:r>
          </a:p>
          <a:p>
            <a:endParaRPr lang="de-DE" b="1" dirty="0" smtClean="0"/>
          </a:p>
        </p:txBody>
      </p:sp>
      <p:sp>
        <p:nvSpPr>
          <p:cNvPr id="8" name="Text Box 5">
            <a:hlinkClick r:id="rId2" action="ppaction://hlinksldjump"/>
          </p:cNvPr>
          <p:cNvSpPr txBox="1">
            <a:spLocks noChangeArrowheads="1"/>
          </p:cNvSpPr>
          <p:nvPr/>
        </p:nvSpPr>
        <p:spPr bwMode="auto">
          <a:xfrm>
            <a:off x="9336088"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pic>
        <p:nvPicPr>
          <p:cNvPr id="7" name="Picture 2" descr="\\kcdomain02\daten\Marketing\Dalton\01 Bilder\Bilder für PPT\Derma Control\SOS Spot Concentr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43" y="886793"/>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800" fill="hold"/>
                                        <p:tgtEl>
                                          <p:spTgt spid="7"/>
                                        </p:tgtEl>
                                        <p:attrNameLst>
                                          <p:attrName>ppt_x</p:attrName>
                                        </p:attrNameLst>
                                      </p:cBhvr>
                                      <p:tavLst>
                                        <p:tav tm="0">
                                          <p:val>
                                            <p:strVal val="0-#ppt_w/2"/>
                                          </p:val>
                                        </p:tav>
                                        <p:tav tm="100000">
                                          <p:val>
                                            <p:strVal val="#ppt_x"/>
                                          </p:val>
                                        </p:tav>
                                      </p:tavLst>
                                    </p:anim>
                                    <p:anim calcmode="lin" valueType="num">
                                      <p:cBhvr additive="base">
                                        <p:cTn id="8" dur="18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85901"/>
            <a:ext cx="8643149" cy="692150"/>
          </a:xfrm>
        </p:spPr>
        <p:txBody>
          <a:bodyPr/>
          <a:lstStyle/>
          <a:p>
            <a:pPr eaLnBrk="1" hangingPunct="1"/>
            <a:r>
              <a:rPr lang="de-DE" altLang="de-DE" dirty="0">
                <a:sym typeface="Webdings" panose="05030102010509060703" pitchFamily="18" charset="2"/>
              </a:rPr>
              <a:t>SOS Spot </a:t>
            </a:r>
            <a:r>
              <a:rPr lang="de-DE" altLang="de-DE" dirty="0" err="1" smtClean="0">
                <a:sym typeface="Webdings" panose="05030102010509060703" pitchFamily="18" charset="2"/>
              </a:rPr>
              <a:t>Concentrate</a:t>
            </a:r>
            <a:r>
              <a:rPr lang="de-DE" altLang="de-DE" dirty="0" smtClean="0">
                <a:sym typeface="Webdings" panose="05030102010509060703" pitchFamily="18" charset="2"/>
              </a:rPr>
              <a:t> </a:t>
            </a:r>
            <a:r>
              <a:rPr lang="en-US" altLang="de-DE" dirty="0" smtClean="0"/>
              <a:t>– Active Ingredients</a:t>
            </a:r>
            <a:endParaRPr lang="en-US" altLang="de-DE" dirty="0"/>
          </a:p>
        </p:txBody>
      </p:sp>
      <p:sp>
        <p:nvSpPr>
          <p:cNvPr id="25603" name="Rectangle 4"/>
          <p:cNvSpPr>
            <a:spLocks noGrp="1" noChangeArrowheads="1"/>
          </p:cNvSpPr>
          <p:nvPr>
            <p:ph type="body" sz="half" idx="1"/>
          </p:nvPr>
        </p:nvSpPr>
        <p:spPr>
          <a:xfrm>
            <a:off x="4662608" y="1990830"/>
            <a:ext cx="6203822" cy="32845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Clr>
                <a:srgbClr val="333F48"/>
              </a:buClr>
              <a:buSzPct val="120000"/>
            </a:pPr>
            <a:r>
              <a:rPr lang="de-DE" altLang="de-DE" dirty="0" smtClean="0"/>
              <a:t>Marine Minerals</a:t>
            </a:r>
            <a:endParaRPr lang="de-DE" altLang="de-DE" dirty="0"/>
          </a:p>
          <a:p>
            <a:pPr eaLnBrk="1" hangingPunct="1">
              <a:buClr>
                <a:srgbClr val="333F48"/>
              </a:buClr>
              <a:buSzPct val="120000"/>
            </a:pPr>
            <a:r>
              <a:rPr lang="de-DE" altLang="de-DE" smtClean="0"/>
              <a:t>Marine Peptides</a:t>
            </a:r>
            <a:endParaRPr lang="de-DE" altLang="de-DE" dirty="0" smtClean="0"/>
          </a:p>
          <a:p>
            <a:pPr eaLnBrk="1" hangingPunct="1">
              <a:buClr>
                <a:srgbClr val="333F48"/>
              </a:buClr>
              <a:buSzPct val="120000"/>
            </a:pPr>
            <a:r>
              <a:rPr lang="de-DE" altLang="de-DE" dirty="0" smtClean="0"/>
              <a:t>Panthenol </a:t>
            </a:r>
            <a:r>
              <a:rPr lang="de-DE" altLang="de-DE" dirty="0"/>
              <a:t>(Provitamin B5)</a:t>
            </a:r>
          </a:p>
          <a:p>
            <a:pPr eaLnBrk="1" hangingPunct="1">
              <a:buClr>
                <a:srgbClr val="333F48"/>
              </a:buClr>
              <a:buSzPct val="120000"/>
            </a:pPr>
            <a:r>
              <a:rPr lang="de-DE" altLang="de-DE" dirty="0" err="1" smtClean="0"/>
              <a:t>Soy</a:t>
            </a:r>
            <a:r>
              <a:rPr lang="de-DE" altLang="de-DE" dirty="0" smtClean="0"/>
              <a:t> Proteins</a:t>
            </a:r>
          </a:p>
          <a:p>
            <a:pPr eaLnBrk="1" hangingPunct="1">
              <a:buClr>
                <a:srgbClr val="333F48"/>
              </a:buClr>
              <a:buSzPct val="120000"/>
            </a:pPr>
            <a:r>
              <a:rPr lang="de-DE" altLang="de-DE" dirty="0" err="1" smtClean="0"/>
              <a:t>Camphor</a:t>
            </a:r>
            <a:endParaRPr lang="de-DE" altLang="de-DE" dirty="0"/>
          </a:p>
          <a:p>
            <a:pPr eaLnBrk="1" hangingPunct="1">
              <a:buClr>
                <a:srgbClr val="333F48"/>
              </a:buClr>
              <a:buSzPct val="120000"/>
            </a:pPr>
            <a:r>
              <a:rPr lang="de-DE" altLang="de-DE" dirty="0" err="1" smtClean="0"/>
              <a:t>Citric</a:t>
            </a:r>
            <a:r>
              <a:rPr lang="de-DE" altLang="de-DE" dirty="0" smtClean="0"/>
              <a:t> </a:t>
            </a:r>
            <a:r>
              <a:rPr lang="de-DE" altLang="de-DE" dirty="0" err="1" smtClean="0"/>
              <a:t>Acid</a:t>
            </a:r>
            <a:endParaRPr lang="de-DE" altLang="de-DE" dirty="0" smtClean="0"/>
          </a:p>
          <a:p>
            <a:pPr eaLnBrk="1" hangingPunct="1">
              <a:buClr>
                <a:srgbClr val="333F48"/>
              </a:buClr>
              <a:buSzPct val="120000"/>
            </a:pPr>
            <a:r>
              <a:rPr lang="de-DE" altLang="de-DE" dirty="0" err="1" smtClean="0"/>
              <a:t>Lactic</a:t>
            </a:r>
            <a:r>
              <a:rPr lang="de-DE" altLang="de-DE" dirty="0" smtClean="0"/>
              <a:t>  </a:t>
            </a:r>
            <a:r>
              <a:rPr lang="de-DE" altLang="de-DE" dirty="0" err="1" smtClean="0"/>
              <a:t>Acid</a:t>
            </a:r>
            <a:endParaRPr lang="de-DE" altLang="de-DE" dirty="0"/>
          </a:p>
        </p:txBody>
      </p:sp>
      <p:sp>
        <p:nvSpPr>
          <p:cNvPr id="25605" name="Text Box 11">
            <a:hlinkClick r:id="rId2" action="ppaction://hlinksldjump"/>
          </p:cNvPr>
          <p:cNvSpPr txBox="1">
            <a:spLocks noChangeArrowheads="1"/>
          </p:cNvSpPr>
          <p:nvPr/>
        </p:nvSpPr>
        <p:spPr bwMode="auto">
          <a:xfrm>
            <a:off x="9086851" y="6706263"/>
            <a:ext cx="1871662"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SOS SPOT CONCENTRATE</a:t>
            </a:r>
            <a:endParaRPr lang="en-US" altLang="de-DE" sz="700" dirty="0">
              <a:solidFill>
                <a:srgbClr val="333F48"/>
              </a:solidFill>
              <a:latin typeface="+mn-lt"/>
            </a:endParaRPr>
          </a:p>
        </p:txBody>
      </p:sp>
      <p:sp>
        <p:nvSpPr>
          <p:cNvPr id="25610" name="Text Box 17">
            <a:hlinkClick r:id="rId3" action="ppaction://hlinksldjump"/>
          </p:cNvPr>
          <p:cNvSpPr txBox="1">
            <a:spLocks noChangeArrowheads="1"/>
          </p:cNvSpPr>
          <p:nvPr/>
        </p:nvSpPr>
        <p:spPr bwMode="auto">
          <a:xfrm>
            <a:off x="10681883" y="6313233"/>
            <a:ext cx="1366837"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1" name="Text Box 17">
            <a:hlinkClick r:id="rId4" action="ppaction://hlinksldjump"/>
          </p:cNvPr>
          <p:cNvSpPr txBox="1">
            <a:spLocks noChangeArrowheads="1"/>
          </p:cNvSpPr>
          <p:nvPr/>
        </p:nvSpPr>
        <p:spPr bwMode="auto">
          <a:xfrm>
            <a:off x="3982594" y="6326093"/>
            <a:ext cx="1046606"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smtClean="0">
                <a:solidFill>
                  <a:srgbClr val="333F48"/>
                </a:solidFill>
                <a:latin typeface="+mn-lt"/>
              </a:rPr>
              <a:t> Marine </a:t>
            </a:r>
            <a:r>
              <a:rPr lang="en-US" altLang="de-DE" sz="700" dirty="0" err="1" smtClean="0">
                <a:solidFill>
                  <a:srgbClr val="333F48"/>
                </a:solidFill>
                <a:latin typeface="+mn-lt"/>
              </a:rPr>
              <a:t>MInerals</a:t>
            </a:r>
            <a:endParaRPr lang="en-US" altLang="de-DE" sz="700" dirty="0">
              <a:solidFill>
                <a:srgbClr val="333F48"/>
              </a:solidFill>
              <a:latin typeface="+mn-lt"/>
            </a:endParaRPr>
          </a:p>
        </p:txBody>
      </p:sp>
      <p:sp>
        <p:nvSpPr>
          <p:cNvPr id="12" name="Text Box 15">
            <a:hlinkClick r:id="rId5" action="ppaction://hlinksldjump"/>
          </p:cNvPr>
          <p:cNvSpPr txBox="1">
            <a:spLocks noChangeArrowheads="1"/>
          </p:cNvSpPr>
          <p:nvPr/>
        </p:nvSpPr>
        <p:spPr bwMode="auto">
          <a:xfrm>
            <a:off x="5129422" y="6338475"/>
            <a:ext cx="83544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Marine Peptides</a:t>
            </a:r>
            <a:endParaRPr lang="en-US" altLang="de-DE" sz="700" dirty="0">
              <a:solidFill>
                <a:srgbClr val="333F48"/>
              </a:solidFill>
              <a:latin typeface="+mn-lt"/>
            </a:endParaRPr>
          </a:p>
        </p:txBody>
      </p:sp>
      <p:sp>
        <p:nvSpPr>
          <p:cNvPr id="13" name="Text Box 15">
            <a:hlinkClick r:id="rId6" action="ppaction://hlinksldjump"/>
          </p:cNvPr>
          <p:cNvSpPr txBox="1">
            <a:spLocks noChangeArrowheads="1"/>
          </p:cNvSpPr>
          <p:nvPr/>
        </p:nvSpPr>
        <p:spPr bwMode="auto">
          <a:xfrm>
            <a:off x="5964865" y="6339945"/>
            <a:ext cx="690243"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Panthenol</a:t>
            </a:r>
            <a:endParaRPr lang="en-US" altLang="de-DE" sz="700" dirty="0">
              <a:solidFill>
                <a:srgbClr val="333F48"/>
              </a:solidFill>
              <a:latin typeface="+mn-lt"/>
            </a:endParaRPr>
          </a:p>
        </p:txBody>
      </p:sp>
      <p:sp>
        <p:nvSpPr>
          <p:cNvPr id="15" name="Text Box 15">
            <a:hlinkClick r:id="rId7" action="ppaction://hlinksldjump"/>
          </p:cNvPr>
          <p:cNvSpPr txBox="1">
            <a:spLocks noChangeArrowheads="1"/>
          </p:cNvSpPr>
          <p:nvPr/>
        </p:nvSpPr>
        <p:spPr bwMode="auto">
          <a:xfrm>
            <a:off x="6791053" y="6332754"/>
            <a:ext cx="713342" cy="1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Soy Proteins</a:t>
            </a:r>
            <a:endParaRPr lang="en-US" altLang="de-DE" sz="700" dirty="0">
              <a:solidFill>
                <a:srgbClr val="333F48"/>
              </a:solidFill>
              <a:latin typeface="+mn-lt"/>
            </a:endParaRPr>
          </a:p>
        </p:txBody>
      </p:sp>
      <p:sp>
        <p:nvSpPr>
          <p:cNvPr id="16" name="Text Box 15">
            <a:hlinkClick r:id="rId8" action="ppaction://hlinksldjump"/>
          </p:cNvPr>
          <p:cNvSpPr txBox="1">
            <a:spLocks noChangeArrowheads="1"/>
          </p:cNvSpPr>
          <p:nvPr/>
        </p:nvSpPr>
        <p:spPr bwMode="auto">
          <a:xfrm>
            <a:off x="7668116" y="6344091"/>
            <a:ext cx="731606" cy="12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Camphor</a:t>
            </a:r>
            <a:endParaRPr lang="en-US" altLang="de-DE" sz="700" dirty="0">
              <a:solidFill>
                <a:srgbClr val="333F48"/>
              </a:solidFill>
              <a:latin typeface="+mn-lt"/>
            </a:endParaRPr>
          </a:p>
        </p:txBody>
      </p:sp>
      <p:sp>
        <p:nvSpPr>
          <p:cNvPr id="17" name="Text Box 15">
            <a:hlinkClick r:id="rId9" action="ppaction://hlinksldjump"/>
          </p:cNvPr>
          <p:cNvSpPr txBox="1">
            <a:spLocks noChangeArrowheads="1"/>
          </p:cNvSpPr>
          <p:nvPr/>
        </p:nvSpPr>
        <p:spPr bwMode="auto">
          <a:xfrm>
            <a:off x="8533958" y="6320423"/>
            <a:ext cx="783809" cy="18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Citric Acid</a:t>
            </a:r>
            <a:endParaRPr lang="en-US" altLang="de-DE" sz="700" dirty="0">
              <a:solidFill>
                <a:srgbClr val="333F48"/>
              </a:solidFill>
              <a:latin typeface="+mn-lt"/>
            </a:endParaRPr>
          </a:p>
        </p:txBody>
      </p:sp>
      <p:sp>
        <p:nvSpPr>
          <p:cNvPr id="14" name="Text Box 15">
            <a:hlinkClick r:id="rId10" action="ppaction://hlinksldjump"/>
          </p:cNvPr>
          <p:cNvSpPr txBox="1">
            <a:spLocks noChangeArrowheads="1"/>
          </p:cNvSpPr>
          <p:nvPr/>
        </p:nvSpPr>
        <p:spPr bwMode="auto">
          <a:xfrm>
            <a:off x="9630777" y="6332987"/>
            <a:ext cx="783809" cy="18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Lactic Acid</a:t>
            </a:r>
            <a:endParaRPr lang="en-US" altLang="de-DE" sz="700" dirty="0">
              <a:solidFill>
                <a:srgbClr val="333F48"/>
              </a:solidFill>
              <a:latin typeface="+mn-lt"/>
            </a:endParaRPr>
          </a:p>
        </p:txBody>
      </p:sp>
    </p:spTree>
    <p:extLst>
      <p:ext uri="{BB962C8B-B14F-4D97-AF65-F5344CB8AC3E}">
        <p14:creationId xmlns:p14="http://schemas.microsoft.com/office/powerpoint/2010/main" val="928650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02652" y="809726"/>
            <a:ext cx="6795407" cy="692150"/>
          </a:xfrm>
        </p:spPr>
        <p:txBody>
          <a:bodyPr/>
          <a:lstStyle/>
          <a:p>
            <a:r>
              <a:rPr lang="de-DE" dirty="0"/>
              <a:t>C</a:t>
            </a:r>
            <a:r>
              <a:rPr lang="de-DE" dirty="0" smtClean="0"/>
              <a:t> O N C E P T</a:t>
            </a:r>
            <a:endParaRPr lang="de-DE" dirty="0"/>
          </a:p>
        </p:txBody>
      </p:sp>
      <p:sp>
        <p:nvSpPr>
          <p:cNvPr id="3" name="Textplatzhalter 2"/>
          <p:cNvSpPr>
            <a:spLocks noGrp="1"/>
          </p:cNvSpPr>
          <p:nvPr>
            <p:ph type="body" sz="half" idx="1"/>
          </p:nvPr>
        </p:nvSpPr>
        <p:spPr>
          <a:xfrm>
            <a:off x="4409537" y="1548053"/>
            <a:ext cx="7679682" cy="4533255"/>
          </a:xfrm>
        </p:spPr>
        <p:txBody>
          <a:bodyPr/>
          <a:lstStyle/>
          <a:p>
            <a:pPr marL="0" indent="0" algn="just">
              <a:buNone/>
            </a:pPr>
            <a:r>
              <a:rPr lang="de-DE" dirty="0" smtClean="0"/>
              <a:t>The DERMA CONTROL </a:t>
            </a:r>
            <a:r>
              <a:rPr lang="de-DE" dirty="0" err="1" smtClean="0"/>
              <a:t>products</a:t>
            </a:r>
            <a:r>
              <a:rPr lang="de-DE" dirty="0" smtClean="0"/>
              <a:t> </a:t>
            </a:r>
            <a:r>
              <a:rPr lang="de-DE" dirty="0" err="1" smtClean="0"/>
              <a:t>are</a:t>
            </a:r>
            <a:r>
              <a:rPr lang="de-DE" dirty="0" smtClean="0"/>
              <a:t> </a:t>
            </a:r>
            <a:r>
              <a:rPr lang="de-DE" dirty="0" err="1" smtClean="0"/>
              <a:t>enriched</a:t>
            </a:r>
            <a:r>
              <a:rPr lang="de-DE" dirty="0" smtClean="0"/>
              <a:t> </a:t>
            </a:r>
            <a:r>
              <a:rPr lang="de-DE" dirty="0" err="1" smtClean="0"/>
              <a:t>with</a:t>
            </a:r>
            <a:r>
              <a:rPr lang="de-DE" dirty="0" smtClean="0"/>
              <a:t> a </a:t>
            </a:r>
            <a:r>
              <a:rPr lang="de-DE" dirty="0" err="1" smtClean="0"/>
              <a:t>combination</a:t>
            </a:r>
            <a:r>
              <a:rPr lang="de-DE" dirty="0" smtClean="0"/>
              <a:t> </a:t>
            </a:r>
            <a:r>
              <a:rPr lang="de-DE" dirty="0" err="1" smtClean="0"/>
              <a:t>of</a:t>
            </a:r>
            <a:r>
              <a:rPr lang="de-DE" dirty="0" smtClean="0"/>
              <a:t> </a:t>
            </a:r>
            <a:r>
              <a:rPr lang="de-DE" b="1" dirty="0" smtClean="0"/>
              <a:t>marine </a:t>
            </a:r>
            <a:r>
              <a:rPr lang="de-DE" b="1" dirty="0" err="1" smtClean="0"/>
              <a:t>minerals</a:t>
            </a:r>
            <a:r>
              <a:rPr lang="de-DE" b="1" dirty="0" smtClean="0"/>
              <a:t> </a:t>
            </a:r>
            <a:r>
              <a:rPr lang="de-DE" dirty="0" err="1" smtClean="0"/>
              <a:t>and</a:t>
            </a:r>
            <a:r>
              <a:rPr lang="de-DE" dirty="0" smtClean="0"/>
              <a:t> </a:t>
            </a:r>
            <a:r>
              <a:rPr lang="de-DE" b="1" dirty="0" smtClean="0"/>
              <a:t>marine </a:t>
            </a:r>
            <a:r>
              <a:rPr lang="de-DE" b="1" dirty="0" err="1" smtClean="0"/>
              <a:t>peptides</a:t>
            </a:r>
            <a:r>
              <a:rPr lang="de-DE" b="1" dirty="0" smtClean="0"/>
              <a:t> </a:t>
            </a:r>
            <a:r>
              <a:rPr lang="de-DE" dirty="0" err="1" smtClean="0"/>
              <a:t>with</a:t>
            </a:r>
            <a:r>
              <a:rPr lang="de-DE" dirty="0" smtClean="0"/>
              <a:t> </a:t>
            </a:r>
            <a:r>
              <a:rPr lang="de-DE" dirty="0" err="1" smtClean="0"/>
              <a:t>antibacterial</a:t>
            </a:r>
            <a:r>
              <a:rPr lang="de-DE" dirty="0" smtClean="0"/>
              <a:t> </a:t>
            </a:r>
            <a:r>
              <a:rPr lang="de-DE" dirty="0" err="1" smtClean="0"/>
              <a:t>effect</a:t>
            </a:r>
            <a:r>
              <a:rPr lang="de-DE" dirty="0" smtClean="0"/>
              <a:t>. The </a:t>
            </a:r>
            <a:r>
              <a:rPr lang="de-DE" dirty="0" err="1" smtClean="0"/>
              <a:t>peptides</a:t>
            </a:r>
            <a:r>
              <a:rPr lang="de-DE" dirty="0" smtClean="0"/>
              <a:t>, </a:t>
            </a:r>
            <a:r>
              <a:rPr lang="de-DE" dirty="0" err="1" smtClean="0"/>
              <a:t>which</a:t>
            </a:r>
            <a:r>
              <a:rPr lang="de-DE" dirty="0" smtClean="0"/>
              <a:t> </a:t>
            </a:r>
            <a:r>
              <a:rPr lang="de-DE" dirty="0" err="1" smtClean="0"/>
              <a:t>are</a:t>
            </a:r>
            <a:r>
              <a:rPr lang="de-DE" dirty="0"/>
              <a:t> </a:t>
            </a:r>
            <a:r>
              <a:rPr lang="de-DE" dirty="0" err="1" smtClean="0"/>
              <a:t>obtained</a:t>
            </a:r>
            <a:r>
              <a:rPr lang="de-DE" dirty="0" smtClean="0"/>
              <a:t> </a:t>
            </a:r>
            <a:r>
              <a:rPr lang="de-DE" dirty="0" err="1" smtClean="0"/>
              <a:t>through</a:t>
            </a:r>
            <a:r>
              <a:rPr lang="de-DE" dirty="0" smtClean="0"/>
              <a:t> </a:t>
            </a:r>
            <a:r>
              <a:rPr lang="de-DE" dirty="0" err="1" smtClean="0"/>
              <a:t>sustainable</a:t>
            </a:r>
            <a:r>
              <a:rPr lang="de-DE" dirty="0" smtClean="0"/>
              <a:t> </a:t>
            </a:r>
            <a:r>
              <a:rPr lang="de-DE" dirty="0" err="1" smtClean="0"/>
              <a:t>bio</a:t>
            </a:r>
            <a:r>
              <a:rPr lang="de-DE" dirty="0" smtClean="0"/>
              <a:t> </a:t>
            </a:r>
            <a:r>
              <a:rPr lang="de-DE" dirty="0" err="1" smtClean="0"/>
              <a:t>technology</a:t>
            </a:r>
            <a:r>
              <a:rPr lang="de-DE" dirty="0" smtClean="0"/>
              <a:t>, </a:t>
            </a:r>
            <a:r>
              <a:rPr lang="de-DE" dirty="0" err="1" smtClean="0"/>
              <a:t>improve</a:t>
            </a:r>
            <a:r>
              <a:rPr lang="de-DE" dirty="0" smtClean="0"/>
              <a:t> </a:t>
            </a:r>
            <a:r>
              <a:rPr lang="de-DE" dirty="0" err="1" smtClean="0"/>
              <a:t>overall</a:t>
            </a:r>
            <a:r>
              <a:rPr lang="de-DE" dirty="0" smtClean="0"/>
              <a:t> </a:t>
            </a:r>
            <a:r>
              <a:rPr lang="de-DE" dirty="0" err="1" smtClean="0"/>
              <a:t>skin</a:t>
            </a:r>
            <a:r>
              <a:rPr lang="de-DE" dirty="0" smtClean="0"/>
              <a:t> </a:t>
            </a:r>
            <a:r>
              <a:rPr lang="de-DE" dirty="0" err="1" smtClean="0"/>
              <a:t>condition</a:t>
            </a:r>
            <a:r>
              <a:rPr lang="de-DE" dirty="0" smtClean="0"/>
              <a:t> in a </a:t>
            </a:r>
            <a:r>
              <a:rPr lang="de-DE" dirty="0" err="1" smtClean="0"/>
              <a:t>natural</a:t>
            </a:r>
            <a:r>
              <a:rPr lang="de-DE" dirty="0" smtClean="0"/>
              <a:t> </a:t>
            </a:r>
            <a:r>
              <a:rPr lang="de-DE" dirty="0" err="1" smtClean="0"/>
              <a:t>way</a:t>
            </a:r>
            <a:r>
              <a:rPr lang="de-DE" dirty="0" smtClean="0"/>
              <a:t>. </a:t>
            </a:r>
            <a:r>
              <a:rPr lang="de-DE" dirty="0" err="1" smtClean="0"/>
              <a:t>They</a:t>
            </a:r>
            <a:r>
              <a:rPr lang="de-DE" dirty="0" smtClean="0"/>
              <a:t> </a:t>
            </a:r>
            <a:r>
              <a:rPr lang="de-DE" dirty="0" err="1" smtClean="0"/>
              <a:t>prevent</a:t>
            </a:r>
            <a:r>
              <a:rPr lang="de-DE" dirty="0" smtClean="0"/>
              <a:t> </a:t>
            </a:r>
            <a:r>
              <a:rPr lang="de-DE" dirty="0" err="1" smtClean="0"/>
              <a:t>inflammatory</a:t>
            </a:r>
            <a:r>
              <a:rPr lang="de-DE" dirty="0" smtClean="0"/>
              <a:t> </a:t>
            </a:r>
            <a:r>
              <a:rPr lang="de-DE" dirty="0" err="1" smtClean="0"/>
              <a:t>breakouts</a:t>
            </a:r>
            <a:r>
              <a:rPr lang="de-DE" dirty="0" smtClean="0"/>
              <a:t>, </a:t>
            </a:r>
            <a:r>
              <a:rPr lang="de-DE" dirty="0" err="1" smtClean="0"/>
              <a:t>minimize</a:t>
            </a:r>
            <a:r>
              <a:rPr lang="de-DE" dirty="0" smtClean="0"/>
              <a:t> pimple </a:t>
            </a:r>
            <a:r>
              <a:rPr lang="de-DE" dirty="0" err="1" smtClean="0"/>
              <a:t>size</a:t>
            </a:r>
            <a:r>
              <a:rPr lang="de-DE" dirty="0" smtClean="0"/>
              <a:t> </a:t>
            </a:r>
            <a:r>
              <a:rPr lang="de-DE" dirty="0" err="1" smtClean="0"/>
              <a:t>and</a:t>
            </a:r>
            <a:r>
              <a:rPr lang="de-DE" dirty="0" smtClean="0"/>
              <a:t> </a:t>
            </a:r>
            <a:r>
              <a:rPr lang="de-DE" dirty="0" err="1" smtClean="0"/>
              <a:t>reduce</a:t>
            </a:r>
            <a:r>
              <a:rPr lang="de-DE" dirty="0" smtClean="0"/>
              <a:t> </a:t>
            </a:r>
            <a:r>
              <a:rPr lang="de-DE" dirty="0" err="1" smtClean="0"/>
              <a:t>redness</a:t>
            </a:r>
            <a:r>
              <a:rPr lang="de-DE" dirty="0" smtClean="0"/>
              <a:t> </a:t>
            </a:r>
            <a:r>
              <a:rPr lang="de-DE" dirty="0" err="1" smtClean="0"/>
              <a:t>caused</a:t>
            </a:r>
            <a:r>
              <a:rPr lang="de-DE" dirty="0" smtClean="0"/>
              <a:t> </a:t>
            </a:r>
            <a:r>
              <a:rPr lang="de-DE" dirty="0" err="1" smtClean="0"/>
              <a:t>by</a:t>
            </a:r>
            <a:r>
              <a:rPr lang="de-DE" dirty="0" smtClean="0"/>
              <a:t> </a:t>
            </a:r>
            <a:r>
              <a:rPr lang="de-DE" dirty="0" err="1" smtClean="0"/>
              <a:t>breakouts</a:t>
            </a:r>
            <a:r>
              <a:rPr lang="de-DE" dirty="0" smtClean="0"/>
              <a:t> </a:t>
            </a:r>
            <a:r>
              <a:rPr lang="de-DE" dirty="0" err="1" smtClean="0"/>
              <a:t>and</a:t>
            </a:r>
            <a:r>
              <a:rPr lang="de-DE" dirty="0" smtClean="0"/>
              <a:t> </a:t>
            </a:r>
            <a:r>
              <a:rPr lang="de-DE" dirty="0" err="1" smtClean="0"/>
              <a:t>blemishes</a:t>
            </a:r>
            <a:r>
              <a:rPr lang="de-DE" dirty="0" smtClean="0"/>
              <a:t>, all </a:t>
            </a:r>
            <a:r>
              <a:rPr lang="de-DE" dirty="0" err="1" smtClean="0"/>
              <a:t>without</a:t>
            </a:r>
            <a:r>
              <a:rPr lang="de-DE" dirty="0" smtClean="0"/>
              <a:t> </a:t>
            </a:r>
            <a:r>
              <a:rPr lang="de-DE" dirty="0" err="1" smtClean="0"/>
              <a:t>irritating</a:t>
            </a:r>
            <a:r>
              <a:rPr lang="de-DE" dirty="0" smtClean="0"/>
              <a:t> </a:t>
            </a:r>
            <a:r>
              <a:rPr lang="de-DE" dirty="0" err="1" smtClean="0"/>
              <a:t>the</a:t>
            </a:r>
            <a:r>
              <a:rPr lang="de-DE" dirty="0" smtClean="0"/>
              <a:t> </a:t>
            </a:r>
            <a:r>
              <a:rPr lang="de-DE" dirty="0" err="1" smtClean="0"/>
              <a:t>skin</a:t>
            </a:r>
            <a:r>
              <a:rPr lang="de-DE" dirty="0" smtClean="0"/>
              <a:t> </a:t>
            </a:r>
            <a:r>
              <a:rPr lang="de-DE" dirty="0" err="1" smtClean="0"/>
              <a:t>or</a:t>
            </a:r>
            <a:r>
              <a:rPr lang="de-DE" dirty="0" smtClean="0"/>
              <a:t> </a:t>
            </a:r>
            <a:r>
              <a:rPr lang="de-DE" dirty="0" err="1" smtClean="0"/>
              <a:t>stripping</a:t>
            </a:r>
            <a:r>
              <a:rPr lang="de-DE" dirty="0" smtClean="0"/>
              <a:t> </a:t>
            </a:r>
            <a:r>
              <a:rPr lang="de-DE" dirty="0" err="1" smtClean="0"/>
              <a:t>it</a:t>
            </a:r>
            <a:r>
              <a:rPr lang="de-DE" dirty="0" smtClean="0"/>
              <a:t> </a:t>
            </a:r>
            <a:r>
              <a:rPr lang="de-DE" dirty="0" err="1" smtClean="0"/>
              <a:t>of</a:t>
            </a:r>
            <a:r>
              <a:rPr lang="de-DE" dirty="0" smtClean="0"/>
              <a:t> </a:t>
            </a:r>
            <a:r>
              <a:rPr lang="de-DE" dirty="0" err="1" smtClean="0"/>
              <a:t>moisture</a:t>
            </a:r>
            <a:r>
              <a:rPr lang="de-DE" dirty="0" smtClean="0"/>
              <a:t>. </a:t>
            </a:r>
            <a:r>
              <a:rPr lang="de-DE" dirty="0" err="1" smtClean="0"/>
              <a:t>They</a:t>
            </a:r>
            <a:r>
              <a:rPr lang="de-DE" dirty="0" smtClean="0"/>
              <a:t> also </a:t>
            </a:r>
            <a:r>
              <a:rPr lang="de-DE" dirty="0" err="1" smtClean="0"/>
              <a:t>restore</a:t>
            </a:r>
            <a:r>
              <a:rPr lang="de-DE" dirty="0" smtClean="0"/>
              <a:t> </a:t>
            </a:r>
            <a:r>
              <a:rPr lang="de-DE" dirty="0" err="1" smtClean="0"/>
              <a:t>the</a:t>
            </a:r>
            <a:r>
              <a:rPr lang="de-DE" dirty="0" smtClean="0"/>
              <a:t> </a:t>
            </a:r>
            <a:r>
              <a:rPr lang="de-DE" dirty="0" err="1" smtClean="0"/>
              <a:t>skin‘s</a:t>
            </a:r>
            <a:r>
              <a:rPr lang="de-DE" dirty="0" smtClean="0"/>
              <a:t> </a:t>
            </a:r>
            <a:r>
              <a:rPr lang="de-DE" dirty="0" err="1" smtClean="0"/>
              <a:t>natural</a:t>
            </a:r>
            <a:r>
              <a:rPr lang="de-DE" dirty="0" smtClean="0"/>
              <a:t> </a:t>
            </a:r>
            <a:r>
              <a:rPr lang="de-DE" dirty="0" err="1" smtClean="0"/>
              <a:t>ability</a:t>
            </a:r>
            <a:r>
              <a:rPr lang="de-DE" dirty="0" smtClean="0"/>
              <a:t> </a:t>
            </a:r>
            <a:r>
              <a:rPr lang="de-DE" dirty="0" err="1" smtClean="0"/>
              <a:t>to</a:t>
            </a:r>
            <a:r>
              <a:rPr lang="de-DE" dirty="0" smtClean="0"/>
              <a:t> </a:t>
            </a:r>
            <a:r>
              <a:rPr lang="de-DE" dirty="0" err="1" smtClean="0"/>
              <a:t>heal</a:t>
            </a:r>
            <a:r>
              <a:rPr lang="de-DE" dirty="0" smtClean="0"/>
              <a:t> </a:t>
            </a:r>
            <a:r>
              <a:rPr lang="de-DE" dirty="0" err="1" smtClean="0"/>
              <a:t>itself</a:t>
            </a:r>
            <a:r>
              <a:rPr lang="de-DE" dirty="0" smtClean="0"/>
              <a:t> </a:t>
            </a:r>
            <a:r>
              <a:rPr lang="de-DE" dirty="0" err="1" smtClean="0"/>
              <a:t>and</a:t>
            </a:r>
            <a:r>
              <a:rPr lang="de-DE" dirty="0" smtClean="0"/>
              <a:t> </a:t>
            </a:r>
            <a:r>
              <a:rPr lang="de-DE" dirty="0" err="1" smtClean="0"/>
              <a:t>accelerate</a:t>
            </a:r>
            <a:r>
              <a:rPr lang="de-DE" dirty="0" smtClean="0"/>
              <a:t> </a:t>
            </a:r>
            <a:r>
              <a:rPr lang="de-DE" dirty="0" err="1" smtClean="0"/>
              <a:t>healing</a:t>
            </a:r>
            <a:r>
              <a:rPr lang="de-DE" dirty="0" smtClean="0"/>
              <a:t> </a:t>
            </a:r>
            <a:r>
              <a:rPr lang="de-DE" dirty="0" err="1" smtClean="0"/>
              <a:t>of</a:t>
            </a:r>
            <a:r>
              <a:rPr lang="de-DE" dirty="0" smtClean="0"/>
              <a:t> </a:t>
            </a:r>
            <a:r>
              <a:rPr lang="de-DE" dirty="0" err="1" smtClean="0"/>
              <a:t>existing</a:t>
            </a:r>
            <a:r>
              <a:rPr lang="de-DE" dirty="0" smtClean="0"/>
              <a:t> </a:t>
            </a:r>
            <a:r>
              <a:rPr lang="de-DE" dirty="0" err="1" smtClean="0"/>
              <a:t>pimples</a:t>
            </a:r>
            <a:r>
              <a:rPr lang="de-DE" dirty="0" smtClean="0"/>
              <a:t> </a:t>
            </a:r>
            <a:r>
              <a:rPr lang="de-DE" dirty="0" err="1" smtClean="0"/>
              <a:t>and</a:t>
            </a:r>
            <a:r>
              <a:rPr lang="de-DE" dirty="0" smtClean="0"/>
              <a:t> </a:t>
            </a:r>
            <a:r>
              <a:rPr lang="de-DE" dirty="0" err="1" smtClean="0"/>
              <a:t>pustules</a:t>
            </a:r>
            <a:r>
              <a:rPr lang="de-DE" dirty="0" smtClean="0"/>
              <a:t>. An </a:t>
            </a:r>
            <a:r>
              <a:rPr lang="de-DE" dirty="0" err="1" smtClean="0"/>
              <a:t>independent</a:t>
            </a:r>
            <a:r>
              <a:rPr lang="de-DE" dirty="0" smtClean="0"/>
              <a:t> </a:t>
            </a:r>
            <a:r>
              <a:rPr lang="de-DE" dirty="0" err="1" smtClean="0"/>
              <a:t>study</a:t>
            </a:r>
            <a:r>
              <a:rPr lang="de-DE" dirty="0" smtClean="0"/>
              <a:t> </a:t>
            </a:r>
            <a:r>
              <a:rPr lang="de-DE" dirty="0" err="1" smtClean="0"/>
              <a:t>produced</a:t>
            </a:r>
            <a:r>
              <a:rPr lang="de-DE" dirty="0" smtClean="0"/>
              <a:t> </a:t>
            </a:r>
            <a:r>
              <a:rPr lang="de-DE" dirty="0" err="1" smtClean="0"/>
              <a:t>impressive</a:t>
            </a:r>
            <a:r>
              <a:rPr lang="de-DE" dirty="0" smtClean="0"/>
              <a:t> </a:t>
            </a:r>
            <a:r>
              <a:rPr lang="de-DE" dirty="0" err="1" smtClean="0"/>
              <a:t>results</a:t>
            </a:r>
            <a:r>
              <a:rPr lang="de-DE" dirty="0"/>
              <a:t>:</a:t>
            </a:r>
            <a:endParaRPr lang="de-DE" dirty="0" smtClean="0"/>
          </a:p>
          <a:p>
            <a:r>
              <a:rPr lang="de-DE" dirty="0" smtClean="0"/>
              <a:t>55% </a:t>
            </a:r>
            <a:r>
              <a:rPr lang="de-DE" dirty="0" err="1" smtClean="0"/>
              <a:t>reduced</a:t>
            </a:r>
            <a:r>
              <a:rPr lang="de-DE" dirty="0" smtClean="0"/>
              <a:t> pimple </a:t>
            </a:r>
            <a:r>
              <a:rPr lang="de-DE" dirty="0" err="1" smtClean="0"/>
              <a:t>size</a:t>
            </a:r>
            <a:endParaRPr lang="de-DE" dirty="0" smtClean="0"/>
          </a:p>
          <a:p>
            <a:r>
              <a:rPr lang="de-DE" dirty="0" smtClean="0"/>
              <a:t>52</a:t>
            </a:r>
            <a:r>
              <a:rPr lang="de-DE" dirty="0"/>
              <a:t>% </a:t>
            </a:r>
            <a:r>
              <a:rPr lang="de-DE" dirty="0" err="1" smtClean="0"/>
              <a:t>fewer</a:t>
            </a:r>
            <a:r>
              <a:rPr lang="de-DE" dirty="0" smtClean="0"/>
              <a:t> </a:t>
            </a:r>
            <a:r>
              <a:rPr lang="de-DE" dirty="0" err="1" smtClean="0"/>
              <a:t>pustules</a:t>
            </a:r>
            <a:endParaRPr lang="de-DE" dirty="0"/>
          </a:p>
          <a:p>
            <a:r>
              <a:rPr lang="de-DE" dirty="0"/>
              <a:t>61% </a:t>
            </a:r>
            <a:r>
              <a:rPr lang="de-DE" dirty="0" err="1" smtClean="0"/>
              <a:t>less</a:t>
            </a:r>
            <a:r>
              <a:rPr lang="de-DE" dirty="0" smtClean="0"/>
              <a:t> </a:t>
            </a:r>
            <a:r>
              <a:rPr lang="de-DE" dirty="0" err="1" smtClean="0"/>
              <a:t>redness</a:t>
            </a:r>
            <a:endParaRPr lang="de-DE" dirty="0"/>
          </a:p>
          <a:p>
            <a:r>
              <a:rPr lang="de-DE" dirty="0"/>
              <a:t>42% </a:t>
            </a:r>
            <a:r>
              <a:rPr lang="de-DE" dirty="0" err="1" smtClean="0"/>
              <a:t>fewer</a:t>
            </a:r>
            <a:r>
              <a:rPr lang="de-DE" dirty="0" smtClean="0"/>
              <a:t> </a:t>
            </a:r>
            <a:r>
              <a:rPr lang="de-DE" dirty="0" err="1" smtClean="0"/>
              <a:t>pimples</a:t>
            </a:r>
            <a:endParaRPr lang="de-DE" dirty="0"/>
          </a:p>
          <a:p>
            <a:r>
              <a:rPr lang="de-DE" dirty="0"/>
              <a:t>61% </a:t>
            </a:r>
            <a:r>
              <a:rPr lang="de-DE" dirty="0" err="1" smtClean="0"/>
              <a:t>improved</a:t>
            </a:r>
            <a:r>
              <a:rPr lang="de-DE" dirty="0" smtClean="0"/>
              <a:t> </a:t>
            </a:r>
            <a:r>
              <a:rPr lang="de-DE" dirty="0" err="1" smtClean="0"/>
              <a:t>skin</a:t>
            </a:r>
            <a:r>
              <a:rPr lang="de-DE" dirty="0" smtClean="0"/>
              <a:t> </a:t>
            </a:r>
            <a:r>
              <a:rPr lang="de-DE" dirty="0" err="1" smtClean="0"/>
              <a:t>condition</a:t>
            </a:r>
            <a:endParaRPr lang="de-DE" dirty="0" smtClean="0"/>
          </a:p>
          <a:p>
            <a:pPr marL="0" indent="0">
              <a:buNone/>
            </a:pPr>
            <a:r>
              <a:rPr lang="de-DE" sz="700" dirty="0"/>
              <a:t>*</a:t>
            </a:r>
            <a:r>
              <a:rPr lang="de-DE" sz="700" dirty="0" smtClean="0"/>
              <a:t>Test design: 30 </a:t>
            </a:r>
            <a:r>
              <a:rPr lang="de-DE" sz="700" dirty="0" err="1" smtClean="0"/>
              <a:t>test</a:t>
            </a:r>
            <a:r>
              <a:rPr lang="de-DE" sz="700" dirty="0" smtClean="0"/>
              <a:t> </a:t>
            </a:r>
            <a:r>
              <a:rPr lang="de-DE" sz="700" dirty="0" err="1" smtClean="0"/>
              <a:t>persons</a:t>
            </a:r>
            <a:r>
              <a:rPr lang="de-DE" sz="700" dirty="0" smtClean="0"/>
              <a:t> </a:t>
            </a:r>
            <a:r>
              <a:rPr lang="de-DE" sz="700" dirty="0" err="1" smtClean="0"/>
              <a:t>with</a:t>
            </a:r>
            <a:r>
              <a:rPr lang="de-DE" sz="700" dirty="0" smtClean="0"/>
              <a:t> </a:t>
            </a:r>
            <a:r>
              <a:rPr lang="de-DE" sz="700" dirty="0" err="1" smtClean="0"/>
              <a:t>acne</a:t>
            </a:r>
            <a:r>
              <a:rPr lang="de-DE" sz="700" dirty="0" smtClean="0"/>
              <a:t> </a:t>
            </a:r>
            <a:r>
              <a:rPr lang="de-DE" sz="700" dirty="0" err="1" smtClean="0"/>
              <a:t>types</a:t>
            </a:r>
            <a:r>
              <a:rPr lang="de-DE" sz="700" dirty="0" smtClean="0"/>
              <a:t> 1 </a:t>
            </a:r>
            <a:r>
              <a:rPr lang="de-DE" sz="700" dirty="0" err="1" smtClean="0"/>
              <a:t>and</a:t>
            </a:r>
            <a:r>
              <a:rPr lang="de-DE" sz="700" dirty="0" smtClean="0"/>
              <a:t> 2, </a:t>
            </a:r>
            <a:r>
              <a:rPr lang="de-DE" sz="700" dirty="0" err="1" smtClean="0"/>
              <a:t>between</a:t>
            </a:r>
            <a:r>
              <a:rPr lang="de-DE" sz="700" dirty="0" smtClean="0"/>
              <a:t> 13 </a:t>
            </a:r>
            <a:r>
              <a:rPr lang="de-DE" sz="700" dirty="0" err="1" smtClean="0"/>
              <a:t>and</a:t>
            </a:r>
            <a:r>
              <a:rPr lang="de-DE" sz="700" dirty="0" smtClean="0"/>
              <a:t> 27 </a:t>
            </a:r>
            <a:r>
              <a:rPr lang="de-DE" sz="700" dirty="0" err="1" smtClean="0"/>
              <a:t>years</a:t>
            </a:r>
            <a:r>
              <a:rPr lang="de-DE" sz="700" dirty="0" smtClean="0"/>
              <a:t> </a:t>
            </a:r>
            <a:r>
              <a:rPr lang="de-DE" sz="700" dirty="0" err="1" smtClean="0"/>
              <a:t>of</a:t>
            </a:r>
            <a:r>
              <a:rPr lang="de-DE" sz="700" dirty="0" smtClean="0"/>
              <a:t> </a:t>
            </a:r>
            <a:r>
              <a:rPr lang="de-DE" sz="700" dirty="0" err="1" smtClean="0"/>
              <a:t>age</a:t>
            </a:r>
            <a:r>
              <a:rPr lang="de-DE" sz="700" dirty="0" smtClean="0"/>
              <a:t>. </a:t>
            </a:r>
            <a:r>
              <a:rPr lang="de-DE" sz="700" dirty="0" err="1" smtClean="0"/>
              <a:t>Application</a:t>
            </a:r>
            <a:r>
              <a:rPr lang="de-DE" sz="700" dirty="0" smtClean="0"/>
              <a:t> </a:t>
            </a:r>
            <a:r>
              <a:rPr lang="de-DE" sz="700" dirty="0" err="1" smtClean="0"/>
              <a:t>twice</a:t>
            </a:r>
            <a:r>
              <a:rPr lang="de-DE" sz="700" dirty="0" smtClean="0"/>
              <a:t> </a:t>
            </a:r>
            <a:r>
              <a:rPr lang="de-DE" sz="700" dirty="0" err="1" smtClean="0"/>
              <a:t>daily</a:t>
            </a:r>
            <a:r>
              <a:rPr lang="de-DE" sz="700" dirty="0" smtClean="0"/>
              <a:t> </a:t>
            </a:r>
            <a:r>
              <a:rPr lang="de-DE" sz="700" dirty="0" err="1" smtClean="0"/>
              <a:t>for</a:t>
            </a:r>
            <a:r>
              <a:rPr lang="de-DE" sz="700" dirty="0" smtClean="0"/>
              <a:t> 4 </a:t>
            </a:r>
            <a:r>
              <a:rPr lang="de-DE" sz="700" dirty="0" err="1" smtClean="0"/>
              <a:t>weeks</a:t>
            </a:r>
            <a:r>
              <a:rPr lang="de-DE" sz="700" dirty="0" smtClean="0"/>
              <a:t>. The </a:t>
            </a:r>
            <a:r>
              <a:rPr lang="de-DE" sz="700" dirty="0" err="1" smtClean="0"/>
              <a:t>study</a:t>
            </a:r>
            <a:r>
              <a:rPr lang="de-DE" sz="700" dirty="0" smtClean="0"/>
              <a:t> was </a:t>
            </a:r>
            <a:r>
              <a:rPr lang="de-DE" sz="700" dirty="0" err="1" smtClean="0"/>
              <a:t>done</a:t>
            </a:r>
            <a:r>
              <a:rPr lang="de-DE" sz="700" dirty="0" smtClean="0"/>
              <a:t> in vivo. </a:t>
            </a:r>
            <a:endParaRPr lang="de-DE" sz="700" dirty="0"/>
          </a:p>
          <a:p>
            <a:endParaRPr lang="de-DE" dirty="0"/>
          </a:p>
          <a:p>
            <a:pPr marL="0" indent="0">
              <a:buNone/>
            </a:pPr>
            <a:endParaRPr lang="de-DE" dirty="0">
              <a:solidFill>
                <a:srgbClr val="FF0000"/>
              </a:solidFill>
            </a:endParaRPr>
          </a:p>
        </p:txBody>
      </p:sp>
      <p:sp>
        <p:nvSpPr>
          <p:cNvPr id="8" name="Textplatzhalter 3"/>
          <p:cNvSpPr>
            <a:spLocks noGrp="1"/>
          </p:cNvSpPr>
          <p:nvPr>
            <p:ph type="body" sz="quarter" idx="11"/>
          </p:nvPr>
        </p:nvSpPr>
        <p:spPr>
          <a:xfrm>
            <a:off x="248400" y="5862592"/>
            <a:ext cx="3600000" cy="580737"/>
          </a:xfrm>
        </p:spPr>
        <p:txBody>
          <a:bodyPr anchor="ctr" anchorCtr="1">
            <a:noAutofit/>
          </a:bodyPr>
          <a:lstStyle/>
          <a:p>
            <a:pPr algn="ctr">
              <a:lnSpc>
                <a:spcPct val="100000"/>
              </a:lnSpc>
            </a:pPr>
            <a:r>
              <a:rPr lang="de-DE" b="1" dirty="0" smtClean="0"/>
              <a:t>Modern </a:t>
            </a:r>
            <a:r>
              <a:rPr lang="de-DE" b="1" dirty="0" err="1" smtClean="0"/>
              <a:t>skincare</a:t>
            </a:r>
            <a:r>
              <a:rPr lang="de-DE" b="1" dirty="0" smtClean="0"/>
              <a:t> </a:t>
            </a:r>
            <a:r>
              <a:rPr lang="de-DE" b="1" dirty="0" err="1" smtClean="0"/>
              <a:t>with</a:t>
            </a:r>
            <a:r>
              <a:rPr lang="de-DE" b="1" dirty="0" smtClean="0"/>
              <a:t> anti-</a:t>
            </a:r>
            <a:r>
              <a:rPr lang="de-DE" b="1" dirty="0" err="1" smtClean="0"/>
              <a:t>acne</a:t>
            </a:r>
            <a:r>
              <a:rPr lang="de-DE" b="1" dirty="0" smtClean="0"/>
              <a:t> </a:t>
            </a:r>
            <a:r>
              <a:rPr lang="de-DE" b="1" dirty="0" err="1" smtClean="0"/>
              <a:t>effect</a:t>
            </a:r>
            <a:r>
              <a:rPr lang="de-DE" b="1" dirty="0" smtClean="0"/>
              <a:t> – </a:t>
            </a:r>
            <a:r>
              <a:rPr lang="de-DE" b="1" dirty="0" err="1" smtClean="0"/>
              <a:t>For</a:t>
            </a:r>
            <a:r>
              <a:rPr lang="de-DE" b="1" dirty="0" smtClean="0"/>
              <a:t> all </a:t>
            </a:r>
            <a:r>
              <a:rPr lang="de-DE" b="1" dirty="0" err="1" smtClean="0"/>
              <a:t>ages</a:t>
            </a:r>
            <a:r>
              <a:rPr lang="de-DE" b="1" dirty="0" smtClean="0"/>
              <a:t> </a:t>
            </a:r>
            <a:r>
              <a:rPr lang="de-DE" b="1" dirty="0" err="1" smtClean="0"/>
              <a:t>and</a:t>
            </a:r>
            <a:r>
              <a:rPr lang="de-DE" b="1" dirty="0" smtClean="0"/>
              <a:t> all </a:t>
            </a:r>
            <a:r>
              <a:rPr lang="de-DE" b="1" dirty="0" err="1" smtClean="0"/>
              <a:t>skin</a:t>
            </a:r>
            <a:r>
              <a:rPr lang="de-DE" b="1" dirty="0" smtClean="0"/>
              <a:t> </a:t>
            </a:r>
            <a:r>
              <a:rPr lang="de-DE" b="1" dirty="0" err="1" smtClean="0"/>
              <a:t>types</a:t>
            </a:r>
            <a:r>
              <a:rPr lang="de-DE" b="1" dirty="0" smtClean="0"/>
              <a:t> </a:t>
            </a:r>
            <a:r>
              <a:rPr lang="de-DE" b="1" dirty="0" err="1" smtClean="0"/>
              <a:t>prone</a:t>
            </a:r>
            <a:r>
              <a:rPr lang="de-DE" b="1" dirty="0" smtClean="0"/>
              <a:t> </a:t>
            </a:r>
            <a:r>
              <a:rPr lang="de-DE" b="1" dirty="0" err="1" smtClean="0"/>
              <a:t>to</a:t>
            </a:r>
            <a:r>
              <a:rPr lang="de-DE" b="1" dirty="0" smtClean="0"/>
              <a:t> </a:t>
            </a:r>
            <a:r>
              <a:rPr lang="de-DE" b="1" dirty="0" err="1" smtClean="0"/>
              <a:t>breakouts</a:t>
            </a:r>
            <a:endParaRPr lang="de-DE" b="1" dirty="0" smtClean="0"/>
          </a:p>
        </p:txBody>
      </p:sp>
      <p:pic>
        <p:nvPicPr>
          <p:cNvPr id="6" name="Picture 2" descr="\\kcdomain02\daten\Marketing\Dalton\01 Bilder\Bilder für PPT\Derma Control\Derma Control Linienbi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38" y="801726"/>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el 1"/>
          <p:cNvSpPr>
            <a:spLocks noGrp="1"/>
          </p:cNvSpPr>
          <p:nvPr>
            <p:ph type="title"/>
          </p:nvPr>
        </p:nvSpPr>
        <p:spPr>
          <a:xfrm>
            <a:off x="0" y="785902"/>
            <a:ext cx="6795407" cy="692150"/>
          </a:xfrm>
        </p:spPr>
        <p:txBody>
          <a:bodyPr/>
          <a:lstStyle/>
          <a:p>
            <a:r>
              <a:rPr lang="de-DE" altLang="de-DE" dirty="0">
                <a:sym typeface="Webdings" panose="05030102010509060703" pitchFamily="18" charset="2"/>
              </a:rPr>
              <a:t>SOS Spot </a:t>
            </a:r>
            <a:r>
              <a:rPr lang="de-DE" altLang="de-DE" dirty="0" err="1" smtClean="0">
                <a:sym typeface="Webdings" panose="05030102010509060703" pitchFamily="18" charset="2"/>
              </a:rPr>
              <a:t>Concentrate</a:t>
            </a:r>
            <a:r>
              <a:rPr lang="de-DE" altLang="de-DE" dirty="0" smtClean="0">
                <a:sym typeface="Webdings" panose="05030102010509060703" pitchFamily="18" charset="2"/>
              </a:rPr>
              <a:t> </a:t>
            </a:r>
            <a:r>
              <a:rPr lang="en-US" altLang="de-DE" dirty="0" smtClean="0"/>
              <a:t>- </a:t>
            </a:r>
            <a:r>
              <a:rPr lang="en-US" altLang="de-DE" dirty="0"/>
              <a:t>INCI</a:t>
            </a:r>
            <a:endParaRPr lang="de-DE" altLang="de-DE" dirty="0"/>
          </a:p>
        </p:txBody>
      </p:sp>
      <p:sp>
        <p:nvSpPr>
          <p:cNvPr id="26627" name="Rechteck 2"/>
          <p:cNvSpPr>
            <a:spLocks noChangeArrowheads="1"/>
          </p:cNvSpPr>
          <p:nvPr/>
        </p:nvSpPr>
        <p:spPr bwMode="auto">
          <a:xfrm>
            <a:off x="2497393" y="1981920"/>
            <a:ext cx="7895304"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a:solidFill>
                  <a:srgbClr val="333F48"/>
                </a:solidFill>
                <a:latin typeface="+mn-lt"/>
              </a:rPr>
              <a:t>Ingredients</a:t>
            </a:r>
            <a:r>
              <a:rPr lang="de-DE" altLang="de-DE" sz="1400" dirty="0">
                <a:solidFill>
                  <a:srgbClr val="333F48"/>
                </a:solidFill>
                <a:latin typeface="+mn-lt"/>
              </a:rPr>
              <a:t>:</a:t>
            </a:r>
          </a:p>
          <a:p>
            <a:pPr>
              <a:lnSpc>
                <a:spcPct val="150000"/>
              </a:lnSpc>
              <a:buNone/>
            </a:pPr>
            <a:r>
              <a:rPr lang="en-US" altLang="de-DE" sz="1400" dirty="0" smtClean="0">
                <a:solidFill>
                  <a:srgbClr val="333F48"/>
                </a:solidFill>
                <a:latin typeface="+mn-lt"/>
              </a:rPr>
              <a:t>Alcohol </a:t>
            </a:r>
            <a:r>
              <a:rPr lang="en-US" altLang="de-DE" sz="1400" dirty="0" err="1">
                <a:solidFill>
                  <a:srgbClr val="333F48"/>
                </a:solidFill>
                <a:latin typeface="+mn-lt"/>
              </a:rPr>
              <a:t>Denat</a:t>
            </a:r>
            <a:r>
              <a:rPr lang="en-US" altLang="de-DE" sz="1400" dirty="0">
                <a:solidFill>
                  <a:srgbClr val="333F48"/>
                </a:solidFill>
                <a:latin typeface="+mn-lt"/>
              </a:rPr>
              <a:t>. (SD Alcohol 39-C)/Alcohol </a:t>
            </a:r>
            <a:r>
              <a:rPr lang="en-US" altLang="de-DE" sz="1400" dirty="0" err="1">
                <a:solidFill>
                  <a:srgbClr val="333F48"/>
                </a:solidFill>
                <a:latin typeface="+mn-lt"/>
              </a:rPr>
              <a:t>Denat</a:t>
            </a:r>
            <a:r>
              <a:rPr lang="en-US" altLang="de-DE" sz="1400" dirty="0">
                <a:solidFill>
                  <a:srgbClr val="333F48"/>
                </a:solidFill>
                <a:latin typeface="+mn-lt"/>
              </a:rPr>
              <a:t>., Aqua/Water, Glycerin, Polyglyceryl-10 </a:t>
            </a:r>
            <a:r>
              <a:rPr lang="en-US" altLang="de-DE" sz="1400" dirty="0" err="1">
                <a:solidFill>
                  <a:srgbClr val="333F48"/>
                </a:solidFill>
                <a:latin typeface="+mn-lt"/>
              </a:rPr>
              <a:t>Laurate</a:t>
            </a:r>
            <a:r>
              <a:rPr lang="en-US" altLang="de-DE" sz="1400" dirty="0">
                <a:solidFill>
                  <a:srgbClr val="333F48"/>
                </a:solidFill>
                <a:latin typeface="+mn-lt"/>
              </a:rPr>
              <a:t>, Maris Aqua /Sea Water, Micrococcus Lysate, </a:t>
            </a:r>
            <a:r>
              <a:rPr lang="en-US" altLang="de-DE" sz="1400" dirty="0" err="1">
                <a:solidFill>
                  <a:srgbClr val="333F48"/>
                </a:solidFill>
                <a:latin typeface="+mn-lt"/>
              </a:rPr>
              <a:t>Panthenol</a:t>
            </a:r>
            <a:r>
              <a:rPr lang="en-US" altLang="de-DE" sz="1400" dirty="0">
                <a:solidFill>
                  <a:srgbClr val="333F48"/>
                </a:solidFill>
                <a:latin typeface="+mn-lt"/>
              </a:rPr>
              <a:t>, Lactic Acid, Hydrolyzed Soy Protein, Camphor, Citric Acid, </a:t>
            </a:r>
            <a:r>
              <a:rPr lang="en-US" altLang="de-DE" sz="1400" dirty="0" err="1">
                <a:solidFill>
                  <a:srgbClr val="333F48"/>
                </a:solidFill>
                <a:latin typeface="+mn-lt"/>
              </a:rPr>
              <a:t>Phenoxyethanol</a:t>
            </a:r>
            <a:r>
              <a:rPr lang="en-US" altLang="de-DE" sz="1400" dirty="0">
                <a:solidFill>
                  <a:srgbClr val="333F48"/>
                </a:solidFill>
                <a:latin typeface="+mn-lt"/>
              </a:rPr>
              <a:t>, PVP, </a:t>
            </a:r>
            <a:r>
              <a:rPr lang="en-US" altLang="de-DE" sz="1400" dirty="0" err="1">
                <a:solidFill>
                  <a:srgbClr val="333F48"/>
                </a:solidFill>
                <a:latin typeface="+mn-lt"/>
              </a:rPr>
              <a:t>Parfum</a:t>
            </a:r>
            <a:r>
              <a:rPr lang="en-US" altLang="de-DE" sz="1400" dirty="0">
                <a:solidFill>
                  <a:srgbClr val="333F48"/>
                </a:solidFill>
                <a:latin typeface="+mn-lt"/>
              </a:rPr>
              <a:t>/Fragrance</a:t>
            </a:r>
            <a:endParaRPr lang="de-DE" altLang="de-DE" sz="1400" dirty="0">
              <a:solidFill>
                <a:srgbClr val="333F48"/>
              </a:solidFill>
              <a:latin typeface="+mn-lt"/>
            </a:endParaRPr>
          </a:p>
        </p:txBody>
      </p:sp>
    </p:spTree>
    <p:extLst>
      <p:ext uri="{BB962C8B-B14F-4D97-AF65-F5344CB8AC3E}">
        <p14:creationId xmlns:p14="http://schemas.microsoft.com/office/powerpoint/2010/main" val="274583712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954243416"/>
              </p:ext>
            </p:extLst>
          </p:nvPr>
        </p:nvGraphicFramePr>
        <p:xfrm>
          <a:off x="1" y="719667"/>
          <a:ext cx="12192000" cy="5783931"/>
        </p:xfrm>
        <a:graphic>
          <a:graphicData uri="http://schemas.openxmlformats.org/drawingml/2006/table">
            <a:tbl>
              <a:tblPr firstRow="1" bandRow="1">
                <a:tableStyleId>{21E4AEA4-8DFA-4A89-87EB-49C32662AFE0}</a:tableStyleId>
              </a:tblPr>
              <a:tblGrid>
                <a:gridCol w="2636873">
                  <a:extLst>
                    <a:ext uri="{9D8B030D-6E8A-4147-A177-3AD203B41FA5}">
                      <a16:colId xmlns:a16="http://schemas.microsoft.com/office/drawing/2014/main" val="20000"/>
                    </a:ext>
                  </a:extLst>
                </a:gridCol>
                <a:gridCol w="4125433">
                  <a:extLst>
                    <a:ext uri="{9D8B030D-6E8A-4147-A177-3AD203B41FA5}">
                      <a16:colId xmlns:a16="http://schemas.microsoft.com/office/drawing/2014/main" val="20001"/>
                    </a:ext>
                  </a:extLst>
                </a:gridCol>
                <a:gridCol w="5429694">
                  <a:extLst>
                    <a:ext uri="{9D8B030D-6E8A-4147-A177-3AD203B41FA5}">
                      <a16:colId xmlns:a16="http://schemas.microsoft.com/office/drawing/2014/main" val="20002"/>
                    </a:ext>
                  </a:extLst>
                </a:gridCol>
              </a:tblGrid>
              <a:tr h="301059">
                <a:tc gridSpan="3">
                  <a:txBody>
                    <a:bodyPr/>
                    <a:lstStyle/>
                    <a:p>
                      <a:r>
                        <a:rPr lang="de-DE" sz="1200" dirty="0" smtClean="0"/>
                        <a:t>DERMA CONTROL – CLEAR SKIN </a:t>
                      </a:r>
                      <a:r>
                        <a:rPr lang="de-DE" sz="1200" dirty="0" err="1" smtClean="0"/>
                        <a:t>for</a:t>
                      </a:r>
                      <a:r>
                        <a:rPr lang="de-DE" sz="1200" dirty="0" smtClean="0"/>
                        <a:t> a </a:t>
                      </a:r>
                      <a:r>
                        <a:rPr lang="de-DE" sz="1200" dirty="0" err="1" smtClean="0"/>
                        <a:t>clear</a:t>
                      </a:r>
                      <a:r>
                        <a:rPr lang="de-DE" sz="1200" dirty="0" smtClean="0"/>
                        <a:t>, </a:t>
                      </a:r>
                      <a:r>
                        <a:rPr lang="de-DE" sz="1200" dirty="0" err="1" smtClean="0"/>
                        <a:t>unblemished</a:t>
                      </a:r>
                      <a:r>
                        <a:rPr lang="de-DE" sz="1200" dirty="0" smtClean="0"/>
                        <a:t> </a:t>
                      </a:r>
                      <a:r>
                        <a:rPr lang="de-DE" sz="1200" dirty="0" err="1" smtClean="0"/>
                        <a:t>complexion</a:t>
                      </a:r>
                      <a:endParaRPr lang="de-DE" sz="1200"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17547">
                <a:tc>
                  <a:txBody>
                    <a:bodyPr/>
                    <a:lstStyle/>
                    <a:p>
                      <a:r>
                        <a:rPr lang="de-DE" sz="1200" dirty="0" smtClean="0"/>
                        <a:t>STEP-BY-STEP</a:t>
                      </a:r>
                      <a:r>
                        <a:rPr lang="de-DE" sz="1200" baseline="0" dirty="0" smtClean="0"/>
                        <a:t> GUIDE</a:t>
                      </a:r>
                      <a:endParaRPr lang="de-DE" sz="1200" dirty="0"/>
                    </a:p>
                  </a:txBody>
                  <a:tcPr/>
                </a:tc>
                <a:tc>
                  <a:txBody>
                    <a:bodyPr/>
                    <a:lstStyle/>
                    <a:p>
                      <a:r>
                        <a:rPr lang="de-DE" sz="1200" dirty="0" smtClean="0"/>
                        <a:t>PRODUCT</a:t>
                      </a:r>
                      <a:endParaRPr lang="de-DE" sz="1200" dirty="0"/>
                    </a:p>
                  </a:txBody>
                  <a:tcPr/>
                </a:tc>
                <a:tc>
                  <a:txBody>
                    <a:bodyPr/>
                    <a:lstStyle/>
                    <a:p>
                      <a:r>
                        <a:rPr lang="de-DE" sz="1200" dirty="0" smtClean="0"/>
                        <a:t>APPLICATION,</a:t>
                      </a:r>
                      <a:r>
                        <a:rPr lang="de-DE" sz="1200" baseline="0" dirty="0" smtClean="0"/>
                        <a:t> SPECIAL FEATURES &amp; TIPS</a:t>
                      </a:r>
                      <a:endParaRPr lang="de-DE" sz="1200" dirty="0"/>
                    </a:p>
                  </a:txBody>
                  <a:tcPr/>
                </a:tc>
                <a:extLst>
                  <a:ext uri="{0D108BD9-81ED-4DB2-BD59-A6C34878D82A}">
                    <a16:rowId xmlns:a16="http://schemas.microsoft.com/office/drawing/2014/main" val="10001"/>
                  </a:ext>
                </a:extLst>
              </a:tr>
              <a:tr h="398181">
                <a:tc>
                  <a:txBody>
                    <a:bodyPr/>
                    <a:lstStyle/>
                    <a:p>
                      <a:r>
                        <a:rPr lang="de-DE" sz="900" dirty="0" smtClean="0"/>
                        <a:t>Eye Make-up </a:t>
                      </a:r>
                      <a:r>
                        <a:rPr lang="de-DE" sz="900" dirty="0" err="1" smtClean="0"/>
                        <a:t>Removal</a:t>
                      </a:r>
                      <a:r>
                        <a:rPr lang="de-DE" sz="900" dirty="0" smtClean="0"/>
                        <a:t/>
                      </a:r>
                      <a:br>
                        <a:rPr lang="de-DE" sz="900" dirty="0" smtClean="0"/>
                      </a:br>
                      <a:r>
                        <a:rPr lang="de-DE" sz="900" dirty="0" smtClean="0"/>
                        <a:t>(</a:t>
                      </a:r>
                      <a:r>
                        <a:rPr lang="de-DE" sz="900" dirty="0" err="1" smtClean="0"/>
                        <a:t>if</a:t>
                      </a:r>
                      <a:r>
                        <a:rPr lang="de-DE" sz="900" baseline="0" dirty="0" smtClean="0"/>
                        <a:t> </a:t>
                      </a:r>
                      <a:r>
                        <a:rPr lang="de-DE" sz="900" baseline="0" dirty="0" err="1" smtClean="0"/>
                        <a:t>necessary</a:t>
                      </a:r>
                      <a:r>
                        <a:rPr lang="de-DE" sz="900" baseline="0" dirty="0" smtClean="0"/>
                        <a:t>)</a:t>
                      </a:r>
                      <a:endParaRPr lang="de-DE" sz="900" dirty="0"/>
                    </a:p>
                  </a:txBody>
                  <a:tcPr/>
                </a:tc>
                <a:tc>
                  <a:txBody>
                    <a:bodyPr/>
                    <a:lstStyle/>
                    <a:p>
                      <a:r>
                        <a:rPr lang="de-DE" sz="900" dirty="0" smtClean="0"/>
                        <a:t>CLASSIC CLEAN –</a:t>
                      </a:r>
                      <a:r>
                        <a:rPr lang="de-DE" sz="900" baseline="0" dirty="0" smtClean="0"/>
                        <a:t> ALL SKIN TYPES Eye Make-up </a:t>
                      </a:r>
                      <a:r>
                        <a:rPr lang="de-DE" sz="900" baseline="0" dirty="0" err="1" smtClean="0"/>
                        <a:t>Remover</a:t>
                      </a:r>
                      <a:endParaRPr lang="de-DE" sz="900" dirty="0"/>
                    </a:p>
                  </a:txBody>
                  <a:tcPr/>
                </a:tc>
                <a:tc>
                  <a:txBody>
                    <a:bodyPr/>
                    <a:lstStyle/>
                    <a:p>
                      <a:r>
                        <a:rPr lang="de-DE" sz="900" b="1" dirty="0" err="1" smtClean="0"/>
                        <a:t>Tip</a:t>
                      </a:r>
                      <a:r>
                        <a:rPr lang="de-DE" sz="900" dirty="0" smtClean="0"/>
                        <a:t>:  </a:t>
                      </a:r>
                      <a:r>
                        <a:rPr lang="de-DE" sz="900" dirty="0" err="1" smtClean="0"/>
                        <a:t>Ask</a:t>
                      </a:r>
                      <a:r>
                        <a:rPr lang="de-DE" sz="900" baseline="0" dirty="0" smtClean="0"/>
                        <a:t> </a:t>
                      </a:r>
                      <a:r>
                        <a:rPr lang="de-DE" sz="900" baseline="0" dirty="0" err="1" smtClean="0"/>
                        <a:t>your</a:t>
                      </a:r>
                      <a:r>
                        <a:rPr lang="de-DE" sz="900" baseline="0" dirty="0" smtClean="0"/>
                        <a:t> </a:t>
                      </a:r>
                      <a:r>
                        <a:rPr lang="de-DE" sz="900" baseline="0" dirty="0" err="1" smtClean="0"/>
                        <a:t>client</a:t>
                      </a:r>
                      <a:r>
                        <a:rPr lang="de-DE" sz="900" baseline="0" dirty="0" smtClean="0"/>
                        <a:t> </a:t>
                      </a:r>
                      <a:r>
                        <a:rPr lang="de-DE" sz="900" baseline="0" dirty="0" err="1" smtClean="0"/>
                        <a:t>to</a:t>
                      </a:r>
                      <a:r>
                        <a:rPr lang="de-DE" sz="900" baseline="0" dirty="0" smtClean="0"/>
                        <a:t> bring </a:t>
                      </a:r>
                      <a:r>
                        <a:rPr lang="de-DE" sz="900" baseline="0" dirty="0" err="1" smtClean="0"/>
                        <a:t>their</a:t>
                      </a:r>
                      <a:r>
                        <a:rPr lang="de-DE" sz="900" baseline="0" dirty="0" smtClean="0"/>
                        <a:t> </a:t>
                      </a:r>
                      <a:r>
                        <a:rPr lang="de-DE" sz="900" baseline="0" dirty="0" err="1" smtClean="0"/>
                        <a:t>favorite</a:t>
                      </a:r>
                      <a:r>
                        <a:rPr lang="de-DE" sz="900" baseline="0" dirty="0" smtClean="0"/>
                        <a:t> </a:t>
                      </a:r>
                      <a:r>
                        <a:rPr lang="de-DE" sz="900" baseline="0" dirty="0" err="1" smtClean="0"/>
                        <a:t>music</a:t>
                      </a:r>
                      <a:r>
                        <a:rPr lang="de-DE" sz="900" baseline="0" dirty="0" smtClean="0"/>
                        <a:t> </a:t>
                      </a:r>
                      <a:r>
                        <a:rPr lang="de-DE" sz="900" baseline="0" dirty="0" err="1" smtClean="0"/>
                        <a:t>with</a:t>
                      </a:r>
                      <a:r>
                        <a:rPr lang="de-DE" sz="900" baseline="0" dirty="0" smtClean="0"/>
                        <a:t> </a:t>
                      </a:r>
                      <a:r>
                        <a:rPr lang="de-DE" sz="900" baseline="0" dirty="0" err="1" smtClean="0"/>
                        <a:t>them</a:t>
                      </a:r>
                      <a:r>
                        <a:rPr lang="de-DE" sz="900" baseline="0" dirty="0" smtClean="0"/>
                        <a:t> on </a:t>
                      </a:r>
                      <a:r>
                        <a:rPr lang="de-DE" sz="900" baseline="0" dirty="0" err="1" smtClean="0"/>
                        <a:t>their</a:t>
                      </a:r>
                      <a:r>
                        <a:rPr lang="de-DE" sz="900" baseline="0" dirty="0" smtClean="0"/>
                        <a:t> </a:t>
                      </a:r>
                      <a:r>
                        <a:rPr lang="de-DE" sz="900" baseline="0" dirty="0" err="1" smtClean="0"/>
                        <a:t>smartphone</a:t>
                      </a:r>
                      <a:r>
                        <a:rPr lang="de-DE" sz="900" baseline="0" dirty="0" smtClean="0"/>
                        <a:t>.  The </a:t>
                      </a:r>
                      <a:r>
                        <a:rPr lang="de-DE" sz="900" baseline="0" dirty="0" err="1" smtClean="0"/>
                        <a:t>music</a:t>
                      </a:r>
                      <a:r>
                        <a:rPr lang="de-DE" sz="900" baseline="0" dirty="0" smtClean="0"/>
                        <a:t> </a:t>
                      </a:r>
                      <a:r>
                        <a:rPr lang="de-DE" sz="900" baseline="0" dirty="0" err="1" smtClean="0"/>
                        <a:t>can</a:t>
                      </a:r>
                      <a:r>
                        <a:rPr lang="de-DE" sz="900" baseline="0" dirty="0" smtClean="0"/>
                        <a:t> </a:t>
                      </a:r>
                      <a:r>
                        <a:rPr lang="de-DE" sz="900" baseline="0" dirty="0" err="1" smtClean="0"/>
                        <a:t>be</a:t>
                      </a:r>
                      <a:r>
                        <a:rPr lang="de-DE" sz="900" baseline="0" dirty="0" smtClean="0"/>
                        <a:t> </a:t>
                      </a:r>
                      <a:r>
                        <a:rPr lang="de-DE" sz="900" baseline="0" dirty="0" err="1" smtClean="0"/>
                        <a:t>played</a:t>
                      </a:r>
                      <a:r>
                        <a:rPr lang="de-DE" sz="900" baseline="0" dirty="0" smtClean="0"/>
                        <a:t> </a:t>
                      </a:r>
                      <a:r>
                        <a:rPr lang="de-DE" sz="900" baseline="0" dirty="0" err="1" smtClean="0"/>
                        <a:t>during</a:t>
                      </a:r>
                      <a:r>
                        <a:rPr lang="de-DE" sz="900" baseline="0" dirty="0" smtClean="0"/>
                        <a:t> </a:t>
                      </a:r>
                      <a:r>
                        <a:rPr lang="de-DE" sz="900" baseline="0" dirty="0" err="1" smtClean="0"/>
                        <a:t>the</a:t>
                      </a:r>
                      <a:r>
                        <a:rPr lang="de-DE" sz="900" baseline="0" dirty="0" smtClean="0"/>
                        <a:t> </a:t>
                      </a:r>
                      <a:r>
                        <a:rPr lang="de-DE" sz="900" baseline="0" dirty="0" err="1" smtClean="0"/>
                        <a:t>treatment</a:t>
                      </a:r>
                      <a:r>
                        <a:rPr lang="de-DE" sz="900" baseline="0" dirty="0" smtClean="0"/>
                        <a:t> </a:t>
                      </a:r>
                      <a:r>
                        <a:rPr lang="de-DE" sz="900" baseline="0" dirty="0" err="1" smtClean="0"/>
                        <a:t>for</a:t>
                      </a:r>
                      <a:r>
                        <a:rPr lang="de-DE" sz="900" baseline="0" dirty="0" smtClean="0"/>
                        <a:t> individual </a:t>
                      </a:r>
                      <a:r>
                        <a:rPr lang="de-DE" sz="900" baseline="0" dirty="0" err="1" smtClean="0"/>
                        <a:t>relaxation</a:t>
                      </a:r>
                      <a:r>
                        <a:rPr lang="de-DE" sz="900" baseline="0" dirty="0" smtClean="0"/>
                        <a:t>.</a:t>
                      </a:r>
                      <a:endParaRPr lang="de-DE" sz="900" dirty="0"/>
                    </a:p>
                  </a:txBody>
                  <a:tcPr/>
                </a:tc>
                <a:extLst>
                  <a:ext uri="{0D108BD9-81ED-4DB2-BD59-A6C34878D82A}">
                    <a16:rowId xmlns:a16="http://schemas.microsoft.com/office/drawing/2014/main" val="10002"/>
                  </a:ext>
                </a:extLst>
              </a:tr>
              <a:tr h="398181">
                <a:tc>
                  <a:txBody>
                    <a:bodyPr/>
                    <a:lstStyle/>
                    <a:p>
                      <a:r>
                        <a:rPr lang="de-DE" sz="900" dirty="0" err="1" smtClean="0"/>
                        <a:t>Cleansing</a:t>
                      </a:r>
                      <a:endParaRPr lang="de-DE" sz="900" dirty="0"/>
                    </a:p>
                  </a:txBody>
                  <a:tcPr/>
                </a:tc>
                <a:tc>
                  <a:txBody>
                    <a:bodyPr/>
                    <a:lstStyle/>
                    <a:p>
                      <a:r>
                        <a:rPr lang="de-DE" sz="900" dirty="0" smtClean="0"/>
                        <a:t>DERMA CONTROL </a:t>
                      </a:r>
                    </a:p>
                    <a:p>
                      <a:r>
                        <a:rPr lang="de-DE" altLang="de-DE" sz="900" dirty="0" err="1" smtClean="0">
                          <a:solidFill>
                            <a:srgbClr val="333F48"/>
                          </a:solidFill>
                          <a:latin typeface="+mn-lt"/>
                          <a:sym typeface="Webdings" panose="05030102010509060703" pitchFamily="18" charset="2"/>
                        </a:rPr>
                        <a:t>Purifying</a:t>
                      </a:r>
                      <a:r>
                        <a:rPr lang="de-DE" altLang="de-DE" sz="900" dirty="0" smtClean="0">
                          <a:solidFill>
                            <a:srgbClr val="333F48"/>
                          </a:solidFill>
                          <a:latin typeface="+mn-lt"/>
                          <a:sym typeface="Webdings" panose="05030102010509060703" pitchFamily="18" charset="2"/>
                        </a:rPr>
                        <a:t> </a:t>
                      </a:r>
                      <a:r>
                        <a:rPr lang="de-DE" altLang="de-DE" sz="900" dirty="0" err="1" smtClean="0">
                          <a:solidFill>
                            <a:srgbClr val="333F48"/>
                          </a:solidFill>
                          <a:latin typeface="+mn-lt"/>
                          <a:sym typeface="Webdings" panose="05030102010509060703" pitchFamily="18" charset="2"/>
                        </a:rPr>
                        <a:t>Cleansing</a:t>
                      </a:r>
                      <a:r>
                        <a:rPr lang="de-DE" altLang="de-DE" sz="900" dirty="0" smtClean="0">
                          <a:solidFill>
                            <a:srgbClr val="333F48"/>
                          </a:solidFill>
                          <a:latin typeface="+mn-lt"/>
                          <a:sym typeface="Webdings" panose="05030102010509060703" pitchFamily="18" charset="2"/>
                        </a:rPr>
                        <a:t> Milk  </a:t>
                      </a:r>
                      <a:br>
                        <a:rPr lang="de-DE" altLang="de-DE" sz="900" dirty="0" smtClean="0">
                          <a:solidFill>
                            <a:srgbClr val="333F48"/>
                          </a:solidFill>
                          <a:latin typeface="+mn-lt"/>
                          <a:sym typeface="Webdings" panose="05030102010509060703" pitchFamily="18" charset="2"/>
                        </a:rPr>
                      </a:br>
                      <a:r>
                        <a:rPr lang="de-DE" altLang="de-DE" sz="900" u="sng" dirty="0" err="1" smtClean="0">
                          <a:solidFill>
                            <a:schemeClr val="tx1"/>
                          </a:solidFill>
                          <a:latin typeface="+mn-lt"/>
                          <a:sym typeface="Webdings" panose="05030102010509060703" pitchFamily="18" charset="2"/>
                        </a:rPr>
                        <a:t>or</a:t>
                      </a:r>
                      <a:r>
                        <a:rPr lang="de-DE" altLang="de-DE" sz="900" dirty="0" smtClean="0">
                          <a:solidFill>
                            <a:srgbClr val="333F48"/>
                          </a:solidFill>
                          <a:latin typeface="+mn-lt"/>
                          <a:sym typeface="Webdings" panose="05030102010509060703" pitchFamily="18" charset="2"/>
                        </a:rPr>
                        <a:t/>
                      </a:r>
                      <a:br>
                        <a:rPr lang="de-DE" altLang="de-DE" sz="900" dirty="0" smtClean="0">
                          <a:solidFill>
                            <a:srgbClr val="333F48"/>
                          </a:solidFill>
                          <a:latin typeface="+mn-lt"/>
                          <a:sym typeface="Webdings" panose="05030102010509060703" pitchFamily="18" charset="2"/>
                        </a:rPr>
                      </a:br>
                      <a:r>
                        <a:rPr lang="de-DE" altLang="de-DE" sz="900" dirty="0" err="1" smtClean="0">
                          <a:solidFill>
                            <a:srgbClr val="333F48"/>
                          </a:solidFill>
                          <a:latin typeface="+mn-lt"/>
                          <a:sym typeface="Webdings" panose="05030102010509060703" pitchFamily="18" charset="2"/>
                        </a:rPr>
                        <a:t>Purifying</a:t>
                      </a:r>
                      <a:r>
                        <a:rPr lang="de-DE" altLang="de-DE" sz="900" dirty="0" smtClean="0">
                          <a:solidFill>
                            <a:srgbClr val="333F48"/>
                          </a:solidFill>
                          <a:latin typeface="+mn-lt"/>
                          <a:sym typeface="Webdings" panose="05030102010509060703" pitchFamily="18" charset="2"/>
                        </a:rPr>
                        <a:t> </a:t>
                      </a:r>
                      <a:r>
                        <a:rPr lang="de-DE" altLang="de-DE" sz="900" dirty="0" err="1" smtClean="0">
                          <a:solidFill>
                            <a:srgbClr val="333F48"/>
                          </a:solidFill>
                          <a:latin typeface="+mn-lt"/>
                          <a:sym typeface="Webdings" panose="05030102010509060703" pitchFamily="18" charset="2"/>
                        </a:rPr>
                        <a:t>Cleansing</a:t>
                      </a:r>
                      <a:r>
                        <a:rPr lang="de-DE" altLang="de-DE" sz="900" dirty="0" smtClean="0">
                          <a:solidFill>
                            <a:srgbClr val="333F48"/>
                          </a:solidFill>
                          <a:latin typeface="+mn-lt"/>
                          <a:sym typeface="Webdings" panose="05030102010509060703" pitchFamily="18" charset="2"/>
                        </a:rPr>
                        <a:t> Gel </a:t>
                      </a:r>
                      <a:endParaRPr lang="de-DE" sz="900" dirty="0"/>
                    </a:p>
                  </a:txBody>
                  <a:tcPr/>
                </a:tc>
                <a:tc>
                  <a:txBody>
                    <a:bodyPr/>
                    <a:lstStyle/>
                    <a:p>
                      <a:r>
                        <a:rPr lang="de-DE" sz="900" dirty="0" err="1" smtClean="0"/>
                        <a:t>Use</a:t>
                      </a:r>
                      <a:r>
                        <a:rPr lang="de-DE" sz="900" dirty="0" smtClean="0"/>
                        <a:t> a </a:t>
                      </a:r>
                      <a:r>
                        <a:rPr lang="de-DE" sz="900" dirty="0" err="1" smtClean="0"/>
                        <a:t>cleanser</a:t>
                      </a:r>
                      <a:r>
                        <a:rPr lang="de-DE" sz="900" dirty="0" smtClean="0"/>
                        <a:t> </a:t>
                      </a:r>
                      <a:r>
                        <a:rPr lang="de-DE" sz="900" dirty="0" err="1" smtClean="0"/>
                        <a:t>that</a:t>
                      </a:r>
                      <a:r>
                        <a:rPr lang="de-DE" sz="900" dirty="0" smtClean="0"/>
                        <a:t> </a:t>
                      </a:r>
                      <a:r>
                        <a:rPr lang="de-DE" sz="900" dirty="0" err="1" smtClean="0"/>
                        <a:t>suits</a:t>
                      </a:r>
                      <a:r>
                        <a:rPr lang="de-DE" sz="900" dirty="0" smtClean="0"/>
                        <a:t> </a:t>
                      </a:r>
                      <a:r>
                        <a:rPr lang="de-DE" sz="900" dirty="0" err="1" smtClean="0"/>
                        <a:t>the</a:t>
                      </a:r>
                      <a:r>
                        <a:rPr lang="de-DE" sz="900" dirty="0" smtClean="0"/>
                        <a:t> </a:t>
                      </a:r>
                      <a:r>
                        <a:rPr lang="de-DE" sz="900" dirty="0" err="1" smtClean="0"/>
                        <a:t>skin</a:t>
                      </a:r>
                      <a:r>
                        <a:rPr lang="de-DE" sz="900" dirty="0" smtClean="0"/>
                        <a:t> type</a:t>
                      </a:r>
                      <a:r>
                        <a:rPr lang="de-DE" sz="900" baseline="0" dirty="0" smtClean="0"/>
                        <a:t>:</a:t>
                      </a:r>
                      <a:br>
                        <a:rPr lang="de-DE" sz="900" baseline="0" dirty="0" smtClean="0"/>
                      </a:br>
                      <a:r>
                        <a:rPr lang="de-DE" sz="900" baseline="0" dirty="0" smtClean="0"/>
                        <a:t>Dry </a:t>
                      </a:r>
                      <a:r>
                        <a:rPr lang="de-DE" sz="900" baseline="0" dirty="0" err="1" smtClean="0"/>
                        <a:t>skin</a:t>
                      </a:r>
                      <a:r>
                        <a:rPr lang="de-DE" sz="900" baseline="0" dirty="0" smtClean="0"/>
                        <a:t> </a:t>
                      </a:r>
                      <a:r>
                        <a:rPr lang="de-DE" sz="900" baseline="0" dirty="0" err="1" smtClean="0"/>
                        <a:t>with</a:t>
                      </a:r>
                      <a:r>
                        <a:rPr lang="de-DE" sz="900" baseline="0" dirty="0" smtClean="0"/>
                        <a:t> </a:t>
                      </a:r>
                      <a:r>
                        <a:rPr lang="de-DE" sz="900" baseline="0" dirty="0" err="1" smtClean="0"/>
                        <a:t>blemishes</a:t>
                      </a:r>
                      <a:r>
                        <a:rPr lang="de-DE" sz="900" baseline="0" dirty="0" smtClean="0">
                          <a:sym typeface="Wingdings" panose="05000000000000000000" pitchFamily="2" charset="2"/>
                        </a:rPr>
                        <a:t> </a:t>
                      </a:r>
                      <a:r>
                        <a:rPr lang="de-DE" sz="900" baseline="0" dirty="0" err="1" smtClean="0">
                          <a:sym typeface="Wingdings" panose="05000000000000000000" pitchFamily="2" charset="2"/>
                        </a:rPr>
                        <a:t>Cleansing</a:t>
                      </a:r>
                      <a:r>
                        <a:rPr lang="de-DE" sz="900" baseline="0" dirty="0" smtClean="0">
                          <a:sym typeface="Wingdings" panose="05000000000000000000" pitchFamily="2" charset="2"/>
                        </a:rPr>
                        <a:t> Milk</a:t>
                      </a:r>
                      <a:br>
                        <a:rPr lang="de-DE" sz="900" baseline="0" dirty="0" smtClean="0">
                          <a:sym typeface="Wingdings" panose="05000000000000000000" pitchFamily="2" charset="2"/>
                        </a:rPr>
                      </a:br>
                      <a:r>
                        <a:rPr lang="de-DE" sz="900" baseline="0" dirty="0" err="1" smtClean="0"/>
                        <a:t>Oily</a:t>
                      </a:r>
                      <a:r>
                        <a:rPr lang="de-DE" sz="900" baseline="0" dirty="0" smtClean="0"/>
                        <a:t> </a:t>
                      </a:r>
                      <a:r>
                        <a:rPr lang="de-DE" sz="900" baseline="0" dirty="0" err="1" smtClean="0"/>
                        <a:t>skin</a:t>
                      </a:r>
                      <a:r>
                        <a:rPr lang="de-DE" sz="900" baseline="0" dirty="0" smtClean="0"/>
                        <a:t> </a:t>
                      </a:r>
                      <a:r>
                        <a:rPr lang="de-DE" sz="900" baseline="0" dirty="0" err="1" smtClean="0"/>
                        <a:t>with</a:t>
                      </a:r>
                      <a:r>
                        <a:rPr lang="de-DE" sz="900" baseline="0" dirty="0" smtClean="0"/>
                        <a:t> </a:t>
                      </a:r>
                      <a:r>
                        <a:rPr lang="de-DE" sz="900" baseline="0" dirty="0" err="1" smtClean="0"/>
                        <a:t>blemishes</a:t>
                      </a:r>
                      <a:r>
                        <a:rPr lang="de-DE" sz="900" baseline="0" dirty="0" err="1" smtClean="0">
                          <a:sym typeface="Wingdings" panose="05000000000000000000" pitchFamily="2" charset="2"/>
                        </a:rPr>
                        <a:t>Cleansing</a:t>
                      </a:r>
                      <a:r>
                        <a:rPr lang="de-DE" sz="900" baseline="0" dirty="0" smtClean="0">
                          <a:sym typeface="Wingdings" panose="05000000000000000000" pitchFamily="2" charset="2"/>
                        </a:rPr>
                        <a:t> Gel</a:t>
                      </a:r>
                      <a:br>
                        <a:rPr lang="de-DE" sz="900" baseline="0" dirty="0" smtClean="0">
                          <a:sym typeface="Wingdings" panose="05000000000000000000" pitchFamily="2" charset="2"/>
                        </a:rPr>
                      </a:br>
                      <a:r>
                        <a:rPr lang="de-DE" sz="900" baseline="0" dirty="0" err="1" smtClean="0">
                          <a:sym typeface="Wingdings" panose="05000000000000000000" pitchFamily="2" charset="2"/>
                        </a:rPr>
                        <a:t>Apply</a:t>
                      </a:r>
                      <a:r>
                        <a:rPr lang="de-DE" sz="900" baseline="0" dirty="0" smtClean="0">
                          <a:sym typeface="Wingdings" panose="05000000000000000000" pitchFamily="2" charset="2"/>
                        </a:rPr>
                        <a:t> </a:t>
                      </a:r>
                      <a:r>
                        <a:rPr lang="de-DE" sz="900" baseline="0" dirty="0" err="1" smtClean="0">
                          <a:sym typeface="Wingdings" panose="05000000000000000000" pitchFamily="2" charset="2"/>
                        </a:rPr>
                        <a:t>only</a:t>
                      </a:r>
                      <a:r>
                        <a:rPr lang="de-DE" sz="900" baseline="0" dirty="0" smtClean="0">
                          <a:sym typeface="Wingdings" panose="05000000000000000000" pitchFamily="2" charset="2"/>
                        </a:rPr>
                        <a:t> light </a:t>
                      </a:r>
                      <a:r>
                        <a:rPr lang="de-DE" sz="900" baseline="0" dirty="0" err="1" smtClean="0">
                          <a:sym typeface="Wingdings" panose="05000000000000000000" pitchFamily="2" charset="2"/>
                        </a:rPr>
                        <a:t>pressure</a:t>
                      </a:r>
                      <a:r>
                        <a:rPr lang="de-DE" sz="900" baseline="0" dirty="0" smtClean="0">
                          <a:sym typeface="Wingdings" panose="05000000000000000000" pitchFamily="2" charset="2"/>
                        </a:rPr>
                        <a:t> </a:t>
                      </a:r>
                      <a:r>
                        <a:rPr lang="de-DE" sz="900" baseline="0" dirty="0" err="1" smtClean="0">
                          <a:sym typeface="Wingdings" panose="05000000000000000000" pitchFamily="2" charset="2"/>
                        </a:rPr>
                        <a:t>during</a:t>
                      </a:r>
                      <a:r>
                        <a:rPr lang="de-DE" sz="900" baseline="0" dirty="0" smtClean="0">
                          <a:sym typeface="Wingdings" panose="05000000000000000000" pitchFamily="2" charset="2"/>
                        </a:rPr>
                        <a:t> </a:t>
                      </a:r>
                      <a:r>
                        <a:rPr lang="de-DE" sz="900" baseline="0" dirty="0" err="1" smtClean="0">
                          <a:sym typeface="Wingdings" panose="05000000000000000000" pitchFamily="2" charset="2"/>
                        </a:rPr>
                        <a:t>the</a:t>
                      </a:r>
                      <a:r>
                        <a:rPr lang="de-DE" sz="900" baseline="0" dirty="0" smtClean="0">
                          <a:sym typeface="Wingdings" panose="05000000000000000000" pitchFamily="2" charset="2"/>
                        </a:rPr>
                        <a:t> </a:t>
                      </a:r>
                      <a:r>
                        <a:rPr lang="de-DE" sz="900" baseline="0" dirty="0" err="1" smtClean="0">
                          <a:sym typeface="Wingdings" panose="05000000000000000000" pitchFamily="2" charset="2"/>
                        </a:rPr>
                        <a:t>cleansing</a:t>
                      </a:r>
                      <a:r>
                        <a:rPr lang="de-DE" sz="900" baseline="0" dirty="0" smtClean="0">
                          <a:sym typeface="Wingdings" panose="05000000000000000000" pitchFamily="2" charset="2"/>
                        </a:rPr>
                        <a:t> </a:t>
                      </a:r>
                      <a:r>
                        <a:rPr lang="de-DE" sz="900" baseline="0" dirty="0" err="1" smtClean="0">
                          <a:sym typeface="Wingdings" panose="05000000000000000000" pitchFamily="2" charset="2"/>
                        </a:rPr>
                        <a:t>massage</a:t>
                      </a:r>
                      <a:r>
                        <a:rPr lang="de-DE" sz="900" baseline="0" dirty="0" smtClean="0">
                          <a:sym typeface="Wingdings" panose="05000000000000000000" pitchFamily="2" charset="2"/>
                        </a:rPr>
                        <a:t>. </a:t>
                      </a:r>
                      <a:r>
                        <a:rPr lang="de-DE" sz="900" baseline="0" dirty="0" err="1" smtClean="0">
                          <a:sym typeface="Wingdings" panose="05000000000000000000" pitchFamily="2" charset="2"/>
                        </a:rPr>
                        <a:t>Use</a:t>
                      </a:r>
                      <a:r>
                        <a:rPr lang="de-DE" sz="900" baseline="0" dirty="0" smtClean="0">
                          <a:sym typeface="Wingdings" panose="05000000000000000000" pitchFamily="2" charset="2"/>
                        </a:rPr>
                        <a:t> </a:t>
                      </a:r>
                      <a:r>
                        <a:rPr lang="de-DE" sz="900" baseline="0" dirty="0" err="1" smtClean="0">
                          <a:sym typeface="Wingdings" panose="05000000000000000000" pitchFamily="2" charset="2"/>
                        </a:rPr>
                        <a:t>draining</a:t>
                      </a:r>
                      <a:r>
                        <a:rPr lang="de-DE" sz="900" baseline="0" dirty="0" smtClean="0">
                          <a:sym typeface="Wingdings" panose="05000000000000000000" pitchFamily="2" charset="2"/>
                        </a:rPr>
                        <a:t> </a:t>
                      </a:r>
                      <a:r>
                        <a:rPr lang="de-DE" sz="900" baseline="0" dirty="0" err="1" smtClean="0">
                          <a:sym typeface="Wingdings" panose="05000000000000000000" pitchFamily="2" charset="2"/>
                        </a:rPr>
                        <a:t>techniques</a:t>
                      </a:r>
                      <a:r>
                        <a:rPr lang="de-DE" sz="900" baseline="0" dirty="0" smtClean="0">
                          <a:sym typeface="Wingdings" panose="05000000000000000000" pitchFamily="2" charset="2"/>
                        </a:rPr>
                        <a:t> </a:t>
                      </a:r>
                      <a:r>
                        <a:rPr lang="de-DE" sz="900" baseline="0" dirty="0" err="1" smtClean="0">
                          <a:sym typeface="Wingdings" panose="05000000000000000000" pitchFamily="2" charset="2"/>
                        </a:rPr>
                        <a:t>if</a:t>
                      </a:r>
                      <a:r>
                        <a:rPr lang="de-DE" sz="900" baseline="0" dirty="0" smtClean="0">
                          <a:sym typeface="Wingdings" panose="05000000000000000000" pitchFamily="2" charset="2"/>
                        </a:rPr>
                        <a:t> </a:t>
                      </a:r>
                      <a:r>
                        <a:rPr lang="de-DE" sz="900" baseline="0" dirty="0" err="1" smtClean="0">
                          <a:sym typeface="Wingdings" panose="05000000000000000000" pitchFamily="2" charset="2"/>
                        </a:rPr>
                        <a:t>possible</a:t>
                      </a:r>
                      <a:r>
                        <a:rPr lang="de-DE" sz="900" baseline="0" dirty="0" smtClean="0">
                          <a:sym typeface="Wingdings" panose="05000000000000000000" pitchFamily="2" charset="2"/>
                        </a:rPr>
                        <a:t>. Remove </a:t>
                      </a:r>
                      <a:r>
                        <a:rPr lang="de-DE" sz="900" baseline="0" dirty="0" err="1" smtClean="0">
                          <a:sym typeface="Wingdings" panose="05000000000000000000" pitchFamily="2" charset="2"/>
                        </a:rPr>
                        <a:t>the</a:t>
                      </a:r>
                      <a:r>
                        <a:rPr lang="de-DE" sz="900" baseline="0" dirty="0" smtClean="0">
                          <a:sym typeface="Wingdings" panose="05000000000000000000" pitchFamily="2" charset="2"/>
                        </a:rPr>
                        <a:t> </a:t>
                      </a:r>
                      <a:r>
                        <a:rPr lang="de-DE" sz="900" baseline="0" dirty="0" err="1" smtClean="0">
                          <a:sym typeface="Wingdings" panose="05000000000000000000" pitchFamily="2" charset="2"/>
                        </a:rPr>
                        <a:t>cleanser</a:t>
                      </a:r>
                      <a:r>
                        <a:rPr lang="de-DE" sz="900" baseline="0" dirty="0" smtClean="0">
                          <a:sym typeface="Wingdings" panose="05000000000000000000" pitchFamily="2" charset="2"/>
                        </a:rPr>
                        <a:t> </a:t>
                      </a:r>
                      <a:r>
                        <a:rPr lang="de-DE" sz="900" baseline="0" dirty="0" err="1" smtClean="0">
                          <a:sym typeface="Wingdings" panose="05000000000000000000" pitchFamily="2" charset="2"/>
                        </a:rPr>
                        <a:t>thoroughly</a:t>
                      </a:r>
                      <a:r>
                        <a:rPr lang="de-DE" sz="900" baseline="0" dirty="0" smtClean="0">
                          <a:sym typeface="Wingdings" panose="05000000000000000000" pitchFamily="2" charset="2"/>
                        </a:rPr>
                        <a:t>  </a:t>
                      </a:r>
                      <a:r>
                        <a:rPr lang="de-DE" sz="900" baseline="0" dirty="0" err="1" smtClean="0">
                          <a:sym typeface="Wingdings" panose="05000000000000000000" pitchFamily="2" charset="2"/>
                        </a:rPr>
                        <a:t>afterwards</a:t>
                      </a:r>
                      <a:r>
                        <a:rPr lang="de-DE" sz="900" baseline="0" dirty="0" smtClean="0">
                          <a:sym typeface="Wingdings" panose="05000000000000000000" pitchFamily="2" charset="2"/>
                        </a:rPr>
                        <a:t>.</a:t>
                      </a:r>
                      <a:endParaRPr lang="de-DE" sz="900" dirty="0"/>
                    </a:p>
                  </a:txBody>
                  <a:tcPr/>
                </a:tc>
                <a:extLst>
                  <a:ext uri="{0D108BD9-81ED-4DB2-BD59-A6C34878D82A}">
                    <a16:rowId xmlns:a16="http://schemas.microsoft.com/office/drawing/2014/main" val="10003"/>
                  </a:ext>
                </a:extLst>
              </a:tr>
              <a:tr h="398181">
                <a:tc>
                  <a:txBody>
                    <a:bodyPr/>
                    <a:lstStyle/>
                    <a:p>
                      <a:r>
                        <a:rPr lang="de-DE" sz="900" dirty="0" smtClean="0"/>
                        <a:t>Tonic</a:t>
                      </a:r>
                      <a:endParaRPr lang="de-DE" sz="900" dirty="0"/>
                    </a:p>
                  </a:txBody>
                  <a:tcPr/>
                </a:tc>
                <a:tc>
                  <a:txBody>
                    <a:bodyPr/>
                    <a:lstStyle/>
                    <a:p>
                      <a:r>
                        <a:rPr lang="de-DE" sz="900" dirty="0" smtClean="0"/>
                        <a:t>DERMA CONTROL </a:t>
                      </a:r>
                    </a:p>
                    <a:p>
                      <a:pPr eaLnBrk="1" hangingPunct="1">
                        <a:lnSpc>
                          <a:spcPct val="105000"/>
                        </a:lnSpc>
                        <a:spcBef>
                          <a:spcPct val="55000"/>
                        </a:spcBef>
                        <a:buClrTx/>
                        <a:buFontTx/>
                        <a:buNone/>
                      </a:pPr>
                      <a:r>
                        <a:rPr lang="de-DE" altLang="de-DE" sz="900" dirty="0" err="1" smtClean="0">
                          <a:solidFill>
                            <a:srgbClr val="333F48"/>
                          </a:solidFill>
                          <a:latin typeface="+mn-lt"/>
                          <a:sym typeface="Webdings" panose="05030102010509060703" pitchFamily="18" charset="2"/>
                        </a:rPr>
                        <a:t>Purifying</a:t>
                      </a:r>
                      <a:r>
                        <a:rPr lang="de-DE" altLang="de-DE" sz="900" dirty="0" smtClean="0">
                          <a:solidFill>
                            <a:srgbClr val="333F48"/>
                          </a:solidFill>
                          <a:latin typeface="+mn-lt"/>
                          <a:sym typeface="Webdings" panose="05030102010509060703" pitchFamily="18" charset="2"/>
                        </a:rPr>
                        <a:t> Tonic</a:t>
                      </a:r>
                      <a:endParaRPr lang="de-DE" altLang="de-DE" sz="900" dirty="0">
                        <a:solidFill>
                          <a:srgbClr val="333F48"/>
                        </a:solidFill>
                        <a:latin typeface="+mn-lt"/>
                      </a:endParaRPr>
                    </a:p>
                  </a:txBody>
                  <a:tcPr/>
                </a:tc>
                <a:tc>
                  <a:txBody>
                    <a:bodyPr/>
                    <a:lstStyle/>
                    <a:p>
                      <a:endParaRPr lang="de-DE" sz="900" dirty="0"/>
                    </a:p>
                  </a:txBody>
                  <a:tcPr/>
                </a:tc>
                <a:extLst>
                  <a:ext uri="{0D108BD9-81ED-4DB2-BD59-A6C34878D82A}">
                    <a16:rowId xmlns:a16="http://schemas.microsoft.com/office/drawing/2014/main" val="10004"/>
                  </a:ext>
                </a:extLst>
              </a:tr>
              <a:tr h="398181">
                <a:tc>
                  <a:txBody>
                    <a:bodyPr/>
                    <a:lstStyle/>
                    <a:p>
                      <a:r>
                        <a:rPr lang="de-DE" sz="900" dirty="0" err="1" smtClean="0"/>
                        <a:t>Exfoliation</a:t>
                      </a:r>
                      <a:endParaRPr lang="de-DE" sz="900" dirty="0"/>
                    </a:p>
                  </a:txBody>
                  <a:tcPr/>
                </a:tc>
                <a:tc>
                  <a:txBody>
                    <a:bodyPr/>
                    <a:lstStyle/>
                    <a:p>
                      <a:r>
                        <a:rPr lang="de-DE" sz="900" dirty="0" smtClean="0">
                          <a:solidFill>
                            <a:srgbClr val="333F48"/>
                          </a:solidFill>
                        </a:rPr>
                        <a:t>COMFORT CLEAN – SOFT SKIN </a:t>
                      </a:r>
                      <a:r>
                        <a:rPr lang="de-DE" sz="900" dirty="0" smtClean="0">
                          <a:solidFill>
                            <a:srgbClr val="333F48"/>
                          </a:solidFill>
                        </a:rPr>
                        <a:t>EFFECT </a:t>
                      </a:r>
                      <a:r>
                        <a:rPr lang="de-DE" sz="900" baseline="0" dirty="0" smtClean="0">
                          <a:solidFill>
                            <a:srgbClr val="333F48"/>
                          </a:solidFill>
                        </a:rPr>
                        <a:t> </a:t>
                      </a:r>
                      <a:r>
                        <a:rPr lang="de-DE" sz="900" baseline="0" dirty="0" smtClean="0">
                          <a:solidFill>
                            <a:srgbClr val="333F48"/>
                          </a:solidFill>
                        </a:rPr>
                        <a:t>Enzyme Peeling</a:t>
                      </a:r>
                      <a:br>
                        <a:rPr lang="de-DE" sz="900" baseline="0" dirty="0" smtClean="0">
                          <a:solidFill>
                            <a:srgbClr val="333F48"/>
                          </a:solidFill>
                        </a:rPr>
                      </a:br>
                      <a:r>
                        <a:rPr lang="de-DE" sz="900" u="sng" baseline="0" dirty="0" err="1" smtClean="0">
                          <a:solidFill>
                            <a:schemeClr val="tx1"/>
                          </a:solidFill>
                        </a:rPr>
                        <a:t>or</a:t>
                      </a:r>
                      <a:r>
                        <a:rPr lang="de-DE" sz="900" baseline="0" dirty="0" smtClean="0">
                          <a:solidFill>
                            <a:srgbClr val="333F48"/>
                          </a:solidFill>
                        </a:rPr>
                        <a:t/>
                      </a:r>
                      <a:br>
                        <a:rPr lang="de-DE" sz="900" baseline="0" dirty="0" smtClean="0">
                          <a:solidFill>
                            <a:srgbClr val="333F48"/>
                          </a:solidFill>
                        </a:rPr>
                      </a:br>
                      <a:r>
                        <a:rPr lang="de-DE" sz="900" baseline="0" dirty="0" smtClean="0">
                          <a:solidFill>
                            <a:srgbClr val="333F48"/>
                          </a:solidFill>
                        </a:rPr>
                        <a:t>PROFESSIONAL CARE  </a:t>
                      </a:r>
                      <a:r>
                        <a:rPr lang="de-DE" sz="900" baseline="0" dirty="0" err="1" smtClean="0">
                          <a:solidFill>
                            <a:srgbClr val="333F48"/>
                          </a:solidFill>
                        </a:rPr>
                        <a:t>Intense</a:t>
                      </a:r>
                      <a:r>
                        <a:rPr lang="de-DE" sz="900" baseline="0" dirty="0" smtClean="0">
                          <a:solidFill>
                            <a:srgbClr val="333F48"/>
                          </a:solidFill>
                        </a:rPr>
                        <a:t> </a:t>
                      </a:r>
                      <a:r>
                        <a:rPr lang="de-DE" sz="900" baseline="0" dirty="0" err="1" smtClean="0">
                          <a:solidFill>
                            <a:srgbClr val="333F48"/>
                          </a:solidFill>
                        </a:rPr>
                        <a:t>Purifying</a:t>
                      </a:r>
                      <a:r>
                        <a:rPr lang="de-DE" sz="900" baseline="0" dirty="0" smtClean="0">
                          <a:solidFill>
                            <a:srgbClr val="333F48"/>
                          </a:solidFill>
                        </a:rPr>
                        <a:t> – AHA 60% pH 3,6</a:t>
                      </a:r>
                      <a:endParaRPr lang="de-DE" sz="900" dirty="0">
                        <a:solidFill>
                          <a:srgbClr val="333F48"/>
                        </a:solidFill>
                      </a:endParaRPr>
                    </a:p>
                  </a:txBody>
                  <a:tcPr/>
                </a:tc>
                <a:tc>
                  <a:txBody>
                    <a:bodyPr/>
                    <a:lstStyle/>
                    <a:p>
                      <a:r>
                        <a:rPr lang="de-DE" sz="900" baseline="0" dirty="0" err="1" smtClean="0"/>
                        <a:t>If</a:t>
                      </a:r>
                      <a:r>
                        <a:rPr lang="de-DE" sz="900" baseline="0" dirty="0" smtClean="0"/>
                        <a:t> </a:t>
                      </a:r>
                      <a:r>
                        <a:rPr lang="de-DE" sz="900" baseline="0" dirty="0" err="1" smtClean="0"/>
                        <a:t>the</a:t>
                      </a:r>
                      <a:r>
                        <a:rPr lang="de-DE" sz="900" baseline="0" dirty="0" smtClean="0"/>
                        <a:t> </a:t>
                      </a:r>
                      <a:r>
                        <a:rPr lang="de-DE" sz="900" baseline="0" dirty="0" err="1" smtClean="0"/>
                        <a:t>skin</a:t>
                      </a:r>
                      <a:r>
                        <a:rPr lang="de-DE" sz="900" baseline="0" dirty="0" smtClean="0"/>
                        <a:t> </a:t>
                      </a:r>
                      <a:r>
                        <a:rPr lang="de-DE" sz="900" baseline="0" dirty="0" err="1" smtClean="0"/>
                        <a:t>is</a:t>
                      </a:r>
                      <a:r>
                        <a:rPr lang="de-DE" sz="900" baseline="0" dirty="0" smtClean="0"/>
                        <a:t> </a:t>
                      </a:r>
                      <a:r>
                        <a:rPr lang="de-DE" sz="900" baseline="0" dirty="0" err="1" smtClean="0"/>
                        <a:t>very</a:t>
                      </a:r>
                      <a:r>
                        <a:rPr lang="de-DE" sz="900" baseline="0" dirty="0" smtClean="0"/>
                        <a:t> </a:t>
                      </a:r>
                      <a:r>
                        <a:rPr lang="de-DE" sz="900" baseline="0" dirty="0" err="1" smtClean="0"/>
                        <a:t>thin</a:t>
                      </a:r>
                      <a:r>
                        <a:rPr lang="de-DE" sz="900" baseline="0" dirty="0" smtClean="0"/>
                        <a:t> </a:t>
                      </a:r>
                      <a:r>
                        <a:rPr lang="de-DE" sz="900" baseline="0" dirty="0" err="1" smtClean="0"/>
                        <a:t>and</a:t>
                      </a:r>
                      <a:r>
                        <a:rPr lang="de-DE" sz="900" baseline="0" dirty="0" smtClean="0"/>
                        <a:t> dry, </a:t>
                      </a:r>
                      <a:r>
                        <a:rPr lang="de-DE" sz="900" baseline="0" dirty="0" err="1" smtClean="0"/>
                        <a:t>use</a:t>
                      </a:r>
                      <a:r>
                        <a:rPr lang="de-DE" sz="900" baseline="0" dirty="0" smtClean="0"/>
                        <a:t> </a:t>
                      </a:r>
                      <a:r>
                        <a:rPr lang="de-DE" sz="900" baseline="0" dirty="0" err="1" smtClean="0"/>
                        <a:t>the</a:t>
                      </a:r>
                      <a:r>
                        <a:rPr lang="de-DE" sz="900" baseline="0" dirty="0" smtClean="0"/>
                        <a:t> Enzyme Peeling. Do a quick </a:t>
                      </a:r>
                      <a:r>
                        <a:rPr lang="de-DE" sz="900" baseline="0" dirty="0" err="1" smtClean="0"/>
                        <a:t>exfoliating</a:t>
                      </a:r>
                      <a:r>
                        <a:rPr lang="de-DE" sz="900" baseline="0" dirty="0" smtClean="0"/>
                        <a:t> </a:t>
                      </a:r>
                      <a:r>
                        <a:rPr lang="de-DE" sz="900" baseline="0" dirty="0" err="1" smtClean="0"/>
                        <a:t>massage</a:t>
                      </a:r>
                      <a:r>
                        <a:rPr lang="de-DE" sz="900" baseline="0" dirty="0" smtClean="0"/>
                        <a:t> </a:t>
                      </a:r>
                      <a:r>
                        <a:rPr lang="de-DE" sz="900" baseline="0" dirty="0" err="1" smtClean="0"/>
                        <a:t>only</a:t>
                      </a:r>
                      <a:r>
                        <a:rPr lang="de-DE" sz="900" baseline="0" dirty="0" smtClean="0"/>
                        <a:t> </a:t>
                      </a:r>
                      <a:r>
                        <a:rPr lang="de-DE" sz="900" baseline="0" dirty="0" err="1" smtClean="0"/>
                        <a:t>if</a:t>
                      </a:r>
                      <a:r>
                        <a:rPr lang="de-DE" sz="900" baseline="0" dirty="0" smtClean="0"/>
                        <a:t> </a:t>
                      </a:r>
                      <a:r>
                        <a:rPr lang="de-DE" sz="900" baseline="0" dirty="0" err="1" smtClean="0"/>
                        <a:t>there</a:t>
                      </a:r>
                      <a:r>
                        <a:rPr lang="de-DE" sz="900" baseline="0" dirty="0" smtClean="0"/>
                        <a:t> </a:t>
                      </a:r>
                      <a:r>
                        <a:rPr lang="de-DE" sz="900" baseline="0" dirty="0" err="1" smtClean="0"/>
                        <a:t>are</a:t>
                      </a:r>
                      <a:r>
                        <a:rPr lang="de-DE" sz="900" baseline="0" dirty="0" smtClean="0"/>
                        <a:t> </a:t>
                      </a:r>
                      <a:r>
                        <a:rPr lang="de-DE" sz="900" baseline="0" dirty="0" err="1" smtClean="0"/>
                        <a:t>no</a:t>
                      </a:r>
                      <a:r>
                        <a:rPr lang="de-DE" sz="900" baseline="0" dirty="0" smtClean="0"/>
                        <a:t> open </a:t>
                      </a:r>
                      <a:r>
                        <a:rPr lang="de-DE" sz="900" baseline="0" dirty="0" err="1" smtClean="0"/>
                        <a:t>sores</a:t>
                      </a:r>
                      <a:r>
                        <a:rPr lang="de-DE" sz="900" baseline="0" dirty="0" smtClean="0"/>
                        <a:t> </a:t>
                      </a:r>
                      <a:r>
                        <a:rPr lang="de-DE" sz="900" baseline="0" dirty="0" err="1" smtClean="0"/>
                        <a:t>or</a:t>
                      </a:r>
                      <a:r>
                        <a:rPr lang="de-DE" sz="900" baseline="0" dirty="0" smtClean="0"/>
                        <a:t> </a:t>
                      </a:r>
                      <a:r>
                        <a:rPr lang="de-DE" sz="900" baseline="0" dirty="0" err="1" smtClean="0"/>
                        <a:t>pimples</a:t>
                      </a:r>
                      <a:r>
                        <a:rPr lang="de-DE" sz="900" baseline="0" dirty="0" smtClean="0"/>
                        <a:t/>
                      </a:r>
                      <a:br>
                        <a:rPr lang="de-DE" sz="900" baseline="0" dirty="0" smtClean="0"/>
                      </a:br>
                      <a:r>
                        <a:rPr lang="de-DE" sz="900" baseline="0" dirty="0" err="1" smtClean="0"/>
                        <a:t>If</a:t>
                      </a:r>
                      <a:r>
                        <a:rPr lang="de-DE" sz="900" baseline="0" dirty="0" smtClean="0"/>
                        <a:t> </a:t>
                      </a:r>
                      <a:r>
                        <a:rPr lang="de-DE" sz="900" baseline="0" dirty="0" err="1" smtClean="0"/>
                        <a:t>the</a:t>
                      </a:r>
                      <a:r>
                        <a:rPr lang="de-DE" sz="900" baseline="0" dirty="0" smtClean="0"/>
                        <a:t> </a:t>
                      </a:r>
                      <a:r>
                        <a:rPr lang="de-DE" sz="900" baseline="0" dirty="0" err="1" smtClean="0"/>
                        <a:t>skin</a:t>
                      </a:r>
                      <a:r>
                        <a:rPr lang="de-DE" sz="900" baseline="0" dirty="0" smtClean="0"/>
                        <a:t> </a:t>
                      </a:r>
                      <a:r>
                        <a:rPr lang="de-DE" sz="900" baseline="0" dirty="0" err="1" smtClean="0"/>
                        <a:t>is</a:t>
                      </a:r>
                      <a:r>
                        <a:rPr lang="de-DE" sz="900" baseline="0" dirty="0" smtClean="0"/>
                        <a:t> </a:t>
                      </a:r>
                      <a:r>
                        <a:rPr lang="de-DE" sz="900" baseline="0" dirty="0" err="1" smtClean="0"/>
                        <a:t>oily</a:t>
                      </a:r>
                      <a:r>
                        <a:rPr lang="de-DE" sz="900" baseline="0" dirty="0" smtClean="0"/>
                        <a:t> </a:t>
                      </a:r>
                      <a:r>
                        <a:rPr lang="de-DE" sz="900" baseline="0" dirty="0" err="1" smtClean="0"/>
                        <a:t>and</a:t>
                      </a:r>
                      <a:r>
                        <a:rPr lang="de-DE" sz="900" baseline="0" dirty="0" smtClean="0"/>
                        <a:t> </a:t>
                      </a:r>
                      <a:r>
                        <a:rPr lang="de-DE" sz="900" baseline="0" dirty="0" err="1" smtClean="0"/>
                        <a:t>more</a:t>
                      </a:r>
                      <a:r>
                        <a:rPr lang="de-DE" sz="900" baseline="0" dirty="0" smtClean="0"/>
                        <a:t> robust, </a:t>
                      </a:r>
                      <a:r>
                        <a:rPr lang="de-DE" sz="900" baseline="0" dirty="0" err="1" smtClean="0"/>
                        <a:t>use</a:t>
                      </a:r>
                      <a:r>
                        <a:rPr lang="de-DE" sz="900" baseline="0" dirty="0" smtClean="0"/>
                        <a:t> </a:t>
                      </a:r>
                      <a:r>
                        <a:rPr lang="de-DE" sz="900" baseline="0" dirty="0" err="1" smtClean="0"/>
                        <a:t>the</a:t>
                      </a:r>
                      <a:r>
                        <a:rPr lang="de-DE" sz="900" baseline="0" dirty="0" smtClean="0"/>
                        <a:t> AHA Peeling.</a:t>
                      </a:r>
                      <a:br>
                        <a:rPr lang="de-DE" sz="900" baseline="0" dirty="0" smtClean="0"/>
                      </a:br>
                      <a:endParaRPr lang="de-DE" sz="900" dirty="0"/>
                    </a:p>
                  </a:txBody>
                  <a:tcPr/>
                </a:tc>
                <a:extLst>
                  <a:ext uri="{0D108BD9-81ED-4DB2-BD59-A6C34878D82A}">
                    <a16:rowId xmlns:a16="http://schemas.microsoft.com/office/drawing/2014/main" val="10005"/>
                  </a:ext>
                </a:extLst>
              </a:tr>
              <a:tr h="398181">
                <a:tc>
                  <a:txBody>
                    <a:bodyPr/>
                    <a:lstStyle/>
                    <a:p>
                      <a:r>
                        <a:rPr lang="de-DE" sz="900" dirty="0" err="1" smtClean="0"/>
                        <a:t>Extraction</a:t>
                      </a:r>
                      <a:endParaRPr lang="de-DE" sz="900" dirty="0"/>
                    </a:p>
                  </a:txBody>
                  <a:tcPr/>
                </a:tc>
                <a:tc>
                  <a:txBody>
                    <a:bodyPr/>
                    <a:lstStyle/>
                    <a:p>
                      <a:r>
                        <a:rPr lang="de-DE" sz="900" dirty="0" smtClean="0"/>
                        <a:t>DERMA CONTROL </a:t>
                      </a:r>
                    </a:p>
                    <a:p>
                      <a:pPr eaLnBrk="1" hangingPunct="1">
                        <a:lnSpc>
                          <a:spcPct val="105000"/>
                        </a:lnSpc>
                        <a:spcBef>
                          <a:spcPct val="55000"/>
                        </a:spcBef>
                        <a:buClrTx/>
                        <a:buFontTx/>
                        <a:buNone/>
                      </a:pPr>
                      <a:r>
                        <a:rPr lang="de-DE" altLang="de-DE" sz="900" dirty="0" err="1" smtClean="0">
                          <a:solidFill>
                            <a:srgbClr val="333F48"/>
                          </a:solidFill>
                          <a:latin typeface="+mn-lt"/>
                          <a:sym typeface="Webdings" panose="05030102010509060703" pitchFamily="18" charset="2"/>
                        </a:rPr>
                        <a:t>Purifying</a:t>
                      </a:r>
                      <a:r>
                        <a:rPr lang="de-DE" altLang="de-DE" sz="900" dirty="0" smtClean="0">
                          <a:solidFill>
                            <a:srgbClr val="333F48"/>
                          </a:solidFill>
                          <a:latin typeface="+mn-lt"/>
                          <a:sym typeface="Webdings" panose="05030102010509060703" pitchFamily="18" charset="2"/>
                        </a:rPr>
                        <a:t> Tonic </a:t>
                      </a:r>
                      <a:r>
                        <a:rPr lang="de-DE" altLang="de-DE" sz="900" dirty="0" err="1" smtClean="0">
                          <a:solidFill>
                            <a:srgbClr val="333F48"/>
                          </a:solidFill>
                          <a:latin typeface="+mn-lt"/>
                          <a:sym typeface="Webdings" panose="05030102010509060703" pitchFamily="18" charset="2"/>
                        </a:rPr>
                        <a:t>and</a:t>
                      </a:r>
                      <a:r>
                        <a:rPr lang="de-DE" altLang="de-DE" sz="900" dirty="0" smtClean="0">
                          <a:solidFill>
                            <a:srgbClr val="333F48"/>
                          </a:solidFill>
                          <a:latin typeface="+mn-lt"/>
                          <a:sym typeface="Webdings" panose="05030102010509060703" pitchFamily="18" charset="2"/>
                        </a:rPr>
                        <a:t> </a:t>
                      </a:r>
                      <a:r>
                        <a:rPr lang="de-DE" altLang="de-DE" sz="900" dirty="0" smtClean="0">
                          <a:solidFill>
                            <a:srgbClr val="333F48"/>
                          </a:solidFill>
                          <a:sym typeface="Webdings" panose="05030102010509060703" pitchFamily="18" charset="2"/>
                        </a:rPr>
                        <a:t>SOS Spot </a:t>
                      </a:r>
                      <a:r>
                        <a:rPr lang="de-DE" altLang="de-DE" sz="900" dirty="0" err="1" smtClean="0">
                          <a:solidFill>
                            <a:srgbClr val="333F48"/>
                          </a:solidFill>
                          <a:sym typeface="Webdings" panose="05030102010509060703" pitchFamily="18" charset="2"/>
                        </a:rPr>
                        <a:t>Concentrate</a:t>
                      </a:r>
                      <a:endParaRPr lang="de-DE" altLang="de-DE" sz="900" dirty="0" smtClean="0">
                        <a:solidFill>
                          <a:srgbClr val="333F48"/>
                        </a:solidFill>
                        <a:latin typeface="+mn-lt"/>
                      </a:endParaRPr>
                    </a:p>
                    <a:p>
                      <a:endParaRPr lang="de-DE" sz="900" dirty="0"/>
                    </a:p>
                  </a:txBody>
                  <a:tcPr/>
                </a:tc>
                <a:tc>
                  <a:txBody>
                    <a:bodyPr/>
                    <a:lstStyle/>
                    <a:p>
                      <a:r>
                        <a:rPr lang="de-DE" sz="900" dirty="0" smtClean="0"/>
                        <a:t>After </a:t>
                      </a:r>
                      <a:r>
                        <a:rPr lang="de-DE" sz="900" dirty="0" err="1" smtClean="0"/>
                        <a:t>rinsing</a:t>
                      </a:r>
                      <a:r>
                        <a:rPr lang="de-DE" sz="900" dirty="0" smtClean="0"/>
                        <a:t> </a:t>
                      </a:r>
                      <a:r>
                        <a:rPr lang="de-DE" sz="900" dirty="0" err="1" smtClean="0"/>
                        <a:t>the</a:t>
                      </a:r>
                      <a:r>
                        <a:rPr lang="de-DE" sz="900" dirty="0" smtClean="0"/>
                        <a:t> Peeling, tone </a:t>
                      </a:r>
                      <a:r>
                        <a:rPr lang="de-DE" sz="900" dirty="0" err="1" smtClean="0"/>
                        <a:t>the</a:t>
                      </a:r>
                      <a:r>
                        <a:rPr lang="de-DE" sz="900" dirty="0" smtClean="0"/>
                        <a:t> </a:t>
                      </a:r>
                      <a:r>
                        <a:rPr lang="de-DE" sz="900" dirty="0" err="1" smtClean="0"/>
                        <a:t>skin</a:t>
                      </a:r>
                      <a:r>
                        <a:rPr lang="de-DE" sz="900" dirty="0" smtClean="0"/>
                        <a:t> </a:t>
                      </a:r>
                      <a:r>
                        <a:rPr lang="de-DE" sz="900" dirty="0" err="1" smtClean="0"/>
                        <a:t>once</a:t>
                      </a:r>
                      <a:r>
                        <a:rPr lang="de-DE" sz="900" dirty="0" smtClean="0"/>
                        <a:t> </a:t>
                      </a:r>
                      <a:r>
                        <a:rPr lang="de-DE" sz="900" dirty="0" err="1" smtClean="0"/>
                        <a:t>again</a:t>
                      </a:r>
                      <a:r>
                        <a:rPr lang="de-DE" sz="900" dirty="0" smtClean="0"/>
                        <a:t> </a:t>
                      </a:r>
                      <a:r>
                        <a:rPr lang="de-DE" sz="900" dirty="0" err="1" smtClean="0"/>
                        <a:t>and</a:t>
                      </a:r>
                      <a:r>
                        <a:rPr lang="de-DE" sz="900" dirty="0" smtClean="0"/>
                        <a:t>  - </a:t>
                      </a:r>
                      <a:r>
                        <a:rPr lang="de-DE" sz="900" dirty="0" err="1" smtClean="0"/>
                        <a:t>if</a:t>
                      </a:r>
                      <a:r>
                        <a:rPr lang="de-DE" sz="900" dirty="0" smtClean="0"/>
                        <a:t> </a:t>
                      </a:r>
                      <a:r>
                        <a:rPr lang="de-DE" sz="900" dirty="0" err="1" smtClean="0"/>
                        <a:t>the</a:t>
                      </a:r>
                      <a:r>
                        <a:rPr lang="de-DE" sz="900" dirty="0" smtClean="0"/>
                        <a:t> </a:t>
                      </a:r>
                      <a:r>
                        <a:rPr lang="de-DE" sz="900" dirty="0" err="1" smtClean="0"/>
                        <a:t>skin</a:t>
                      </a:r>
                      <a:r>
                        <a:rPr lang="de-DE" sz="900" dirty="0" smtClean="0"/>
                        <a:t> </a:t>
                      </a:r>
                      <a:r>
                        <a:rPr lang="de-DE" sz="900" dirty="0" err="1" smtClean="0"/>
                        <a:t>is</a:t>
                      </a:r>
                      <a:r>
                        <a:rPr lang="de-DE" sz="900" dirty="0" smtClean="0"/>
                        <a:t> </a:t>
                      </a:r>
                      <a:r>
                        <a:rPr lang="de-DE" sz="900" dirty="0" err="1" smtClean="0"/>
                        <a:t>very</a:t>
                      </a:r>
                      <a:r>
                        <a:rPr lang="de-DE" sz="900" dirty="0" smtClean="0"/>
                        <a:t> dry – </a:t>
                      </a:r>
                      <a:r>
                        <a:rPr lang="de-DE" sz="900" dirty="0" err="1" smtClean="0"/>
                        <a:t>you</a:t>
                      </a:r>
                      <a:r>
                        <a:rPr lang="de-DE" sz="900" dirty="0" smtClean="0"/>
                        <a:t> </a:t>
                      </a:r>
                      <a:r>
                        <a:rPr lang="de-DE" sz="900" dirty="0" err="1" smtClean="0"/>
                        <a:t>can</a:t>
                      </a:r>
                      <a:r>
                        <a:rPr lang="de-DE" sz="900" dirty="0" smtClean="0"/>
                        <a:t> </a:t>
                      </a:r>
                      <a:r>
                        <a:rPr lang="de-DE" sz="900" dirty="0" err="1" smtClean="0"/>
                        <a:t>keep</a:t>
                      </a:r>
                      <a:r>
                        <a:rPr lang="de-DE" sz="900" dirty="0" smtClean="0"/>
                        <a:t> </a:t>
                      </a:r>
                      <a:r>
                        <a:rPr lang="de-DE" sz="900" dirty="0" err="1" smtClean="0"/>
                        <a:t>applying</a:t>
                      </a:r>
                      <a:r>
                        <a:rPr lang="de-DE" sz="900" dirty="0" smtClean="0"/>
                        <a:t> </a:t>
                      </a:r>
                      <a:r>
                        <a:rPr lang="de-DE" sz="900" dirty="0" err="1" smtClean="0"/>
                        <a:t>the</a:t>
                      </a:r>
                      <a:r>
                        <a:rPr lang="de-DE" sz="900" dirty="0" smtClean="0"/>
                        <a:t> Tonic </a:t>
                      </a:r>
                      <a:r>
                        <a:rPr lang="de-DE" sz="900" dirty="0" err="1" smtClean="0"/>
                        <a:t>during</a:t>
                      </a:r>
                      <a:r>
                        <a:rPr lang="de-DE" sz="900" dirty="0" smtClean="0"/>
                        <a:t> </a:t>
                      </a:r>
                      <a:r>
                        <a:rPr lang="de-DE" sz="900" dirty="0" err="1" smtClean="0"/>
                        <a:t>the</a:t>
                      </a:r>
                      <a:r>
                        <a:rPr lang="de-DE" sz="900" dirty="0" smtClean="0"/>
                        <a:t> </a:t>
                      </a:r>
                      <a:r>
                        <a:rPr lang="de-DE" sz="900" dirty="0" err="1" smtClean="0"/>
                        <a:t>extraction</a:t>
                      </a:r>
                      <a:r>
                        <a:rPr lang="de-DE" sz="900" baseline="0" dirty="0" smtClean="0"/>
                        <a:t>. </a:t>
                      </a:r>
                      <a:r>
                        <a:rPr lang="de-DE" sz="900" baseline="0" dirty="0" err="1" smtClean="0"/>
                        <a:t>Afterwards</a:t>
                      </a:r>
                      <a:r>
                        <a:rPr lang="de-DE" sz="900" baseline="0" dirty="0" smtClean="0"/>
                        <a:t> </a:t>
                      </a:r>
                      <a:r>
                        <a:rPr lang="de-DE" sz="900" baseline="0" dirty="0" err="1" smtClean="0"/>
                        <a:t>apply</a:t>
                      </a:r>
                      <a:r>
                        <a:rPr lang="de-DE" sz="900" baseline="0" dirty="0" smtClean="0"/>
                        <a:t> </a:t>
                      </a:r>
                      <a:r>
                        <a:rPr lang="de-DE" sz="900" baseline="0" dirty="0" err="1" smtClean="0"/>
                        <a:t>the</a:t>
                      </a:r>
                      <a:r>
                        <a:rPr lang="de-DE" sz="900" baseline="0" dirty="0" smtClean="0"/>
                        <a:t> </a:t>
                      </a:r>
                      <a:r>
                        <a:rPr lang="de-DE" sz="900" baseline="0" dirty="0" err="1" smtClean="0"/>
                        <a:t>Concentrate</a:t>
                      </a:r>
                      <a:r>
                        <a:rPr lang="de-DE" sz="900" baseline="0" dirty="0" smtClean="0"/>
                        <a:t> </a:t>
                      </a:r>
                      <a:r>
                        <a:rPr lang="de-DE" sz="900" baseline="0" dirty="0" err="1" smtClean="0"/>
                        <a:t>topically</a:t>
                      </a:r>
                      <a:r>
                        <a:rPr lang="de-DE" sz="900" baseline="0" dirty="0" smtClean="0"/>
                        <a:t> </a:t>
                      </a:r>
                      <a:r>
                        <a:rPr lang="de-DE" sz="900" baseline="0" dirty="0" err="1" smtClean="0"/>
                        <a:t>to</a:t>
                      </a:r>
                      <a:r>
                        <a:rPr lang="de-DE" sz="900" baseline="0" dirty="0" smtClean="0"/>
                        <a:t> </a:t>
                      </a:r>
                      <a:r>
                        <a:rPr lang="de-DE" sz="900" baseline="0" dirty="0" err="1" smtClean="0"/>
                        <a:t>the</a:t>
                      </a:r>
                      <a:r>
                        <a:rPr lang="de-DE" sz="900" baseline="0" dirty="0" smtClean="0"/>
                        <a:t> </a:t>
                      </a:r>
                      <a:r>
                        <a:rPr lang="de-DE" sz="900" baseline="0" dirty="0" err="1" smtClean="0"/>
                        <a:t>affected</a:t>
                      </a:r>
                      <a:r>
                        <a:rPr lang="de-DE" sz="900" baseline="0" dirty="0" smtClean="0"/>
                        <a:t> </a:t>
                      </a:r>
                      <a:r>
                        <a:rPr lang="de-DE" sz="900" baseline="0" dirty="0" err="1" smtClean="0"/>
                        <a:t>areas</a:t>
                      </a:r>
                      <a:r>
                        <a:rPr lang="de-DE" sz="900" baseline="0" dirty="0" smtClean="0"/>
                        <a:t> </a:t>
                      </a:r>
                      <a:r>
                        <a:rPr lang="de-DE" sz="900" baseline="0" dirty="0" err="1" smtClean="0"/>
                        <a:t>or</a:t>
                      </a:r>
                      <a:r>
                        <a:rPr lang="de-DE" sz="900" baseline="0" dirty="0" smtClean="0"/>
                        <a:t> </a:t>
                      </a:r>
                      <a:r>
                        <a:rPr lang="de-DE" sz="900" baseline="0" dirty="0" err="1" smtClean="0"/>
                        <a:t>spots</a:t>
                      </a:r>
                      <a:r>
                        <a:rPr lang="de-DE" sz="900" baseline="0" dirty="0" smtClean="0"/>
                        <a:t>.</a:t>
                      </a:r>
                      <a:endParaRPr lang="de-DE" sz="900" dirty="0"/>
                    </a:p>
                  </a:txBody>
                  <a:tcPr/>
                </a:tc>
                <a:extLst>
                  <a:ext uri="{0D108BD9-81ED-4DB2-BD59-A6C34878D82A}">
                    <a16:rowId xmlns:a16="http://schemas.microsoft.com/office/drawing/2014/main" val="10006"/>
                  </a:ext>
                </a:extLst>
              </a:tr>
              <a:tr h="398181">
                <a:tc>
                  <a:txBody>
                    <a:bodyPr/>
                    <a:lstStyle/>
                    <a:p>
                      <a:r>
                        <a:rPr lang="de-DE" sz="900" dirty="0" err="1" smtClean="0"/>
                        <a:t>Mask</a:t>
                      </a:r>
                      <a:endParaRPr lang="de-DE" sz="900" dirty="0"/>
                    </a:p>
                  </a:txBody>
                  <a:tcPr/>
                </a:tc>
                <a:tc>
                  <a:txBody>
                    <a:bodyPr/>
                    <a:lstStyle/>
                    <a:p>
                      <a:r>
                        <a:rPr lang="de-DE" sz="900" dirty="0" smtClean="0"/>
                        <a:t>PROFESSIONAL</a:t>
                      </a:r>
                      <a:r>
                        <a:rPr lang="de-DE" sz="900" baseline="0" dirty="0" smtClean="0"/>
                        <a:t> CARE</a:t>
                      </a:r>
                      <a:br>
                        <a:rPr lang="de-DE" sz="900" baseline="0" dirty="0" smtClean="0"/>
                      </a:br>
                      <a:r>
                        <a:rPr lang="de-DE" sz="900" baseline="0" dirty="0" smtClean="0">
                          <a:solidFill>
                            <a:srgbClr val="333F48"/>
                          </a:solidFill>
                        </a:rPr>
                        <a:t>Derma Control  Clear Skin </a:t>
                      </a:r>
                      <a:r>
                        <a:rPr lang="de-DE" sz="900" baseline="0" dirty="0" smtClean="0">
                          <a:solidFill>
                            <a:srgbClr val="333F48"/>
                          </a:solidFill>
                        </a:rPr>
                        <a:t>Peel-off </a:t>
                      </a:r>
                      <a:r>
                        <a:rPr lang="de-DE" sz="900" baseline="0" dirty="0" err="1" smtClean="0">
                          <a:solidFill>
                            <a:srgbClr val="333F48"/>
                          </a:solidFill>
                        </a:rPr>
                        <a:t>Mask</a:t>
                      </a:r>
                      <a:endParaRPr lang="de-DE" sz="900" dirty="0">
                        <a:solidFill>
                          <a:srgbClr val="333F48"/>
                        </a:solidFill>
                      </a:endParaRPr>
                    </a:p>
                  </a:txBody>
                  <a:tcPr/>
                </a:tc>
                <a:tc>
                  <a:txBody>
                    <a:bodyPr/>
                    <a:lstStyle/>
                    <a:p>
                      <a:r>
                        <a:rPr lang="de-DE" sz="900" dirty="0" smtClean="0"/>
                        <a:t>The</a:t>
                      </a:r>
                      <a:r>
                        <a:rPr lang="de-DE" sz="900" baseline="0" dirty="0" smtClean="0"/>
                        <a:t> </a:t>
                      </a:r>
                      <a:r>
                        <a:rPr lang="de-DE" sz="900" baseline="0" dirty="0" err="1" smtClean="0"/>
                        <a:t>occlusive</a:t>
                      </a:r>
                      <a:r>
                        <a:rPr lang="de-DE" sz="900" baseline="0" dirty="0" smtClean="0"/>
                        <a:t> </a:t>
                      </a:r>
                      <a:r>
                        <a:rPr lang="de-DE" sz="900" baseline="0" dirty="0" err="1" smtClean="0"/>
                        <a:t>effect</a:t>
                      </a:r>
                      <a:r>
                        <a:rPr lang="de-DE" sz="900" baseline="0" dirty="0" smtClean="0"/>
                        <a:t> </a:t>
                      </a:r>
                      <a:r>
                        <a:rPr lang="de-DE" sz="900" baseline="0" dirty="0" err="1" smtClean="0"/>
                        <a:t>carries</a:t>
                      </a:r>
                      <a:r>
                        <a:rPr lang="de-DE" sz="900" baseline="0" dirty="0" smtClean="0"/>
                        <a:t> </a:t>
                      </a:r>
                      <a:r>
                        <a:rPr lang="de-DE" sz="900" baseline="0" dirty="0" err="1" smtClean="0"/>
                        <a:t>the</a:t>
                      </a:r>
                      <a:r>
                        <a:rPr lang="de-DE" sz="900" baseline="0" dirty="0" smtClean="0"/>
                        <a:t> </a:t>
                      </a:r>
                      <a:r>
                        <a:rPr lang="de-DE" sz="900" baseline="0" dirty="0" err="1" smtClean="0"/>
                        <a:t>active</a:t>
                      </a:r>
                      <a:r>
                        <a:rPr lang="de-DE" sz="900" baseline="0" dirty="0" smtClean="0"/>
                        <a:t> </a:t>
                      </a:r>
                      <a:r>
                        <a:rPr lang="de-DE" sz="900" baseline="0" dirty="0" err="1" smtClean="0"/>
                        <a:t>ingredients</a:t>
                      </a:r>
                      <a:r>
                        <a:rPr lang="de-DE" sz="900" baseline="0" dirty="0" smtClean="0"/>
                        <a:t> </a:t>
                      </a:r>
                      <a:r>
                        <a:rPr lang="de-DE" sz="900" baseline="0" dirty="0" err="1" smtClean="0"/>
                        <a:t>of</a:t>
                      </a:r>
                      <a:r>
                        <a:rPr lang="de-DE" sz="900" baseline="0" dirty="0" smtClean="0"/>
                        <a:t> </a:t>
                      </a:r>
                      <a:r>
                        <a:rPr lang="de-DE" sz="900" baseline="0" dirty="0" err="1" smtClean="0"/>
                        <a:t>the</a:t>
                      </a:r>
                      <a:r>
                        <a:rPr lang="de-DE" sz="900" baseline="0" dirty="0" smtClean="0"/>
                        <a:t> Spot </a:t>
                      </a:r>
                      <a:r>
                        <a:rPr lang="de-DE" sz="900" baseline="0" dirty="0" err="1" smtClean="0"/>
                        <a:t>Concentrate</a:t>
                      </a:r>
                      <a:r>
                        <a:rPr lang="de-DE" sz="900" baseline="0" dirty="0" smtClean="0"/>
                        <a:t> </a:t>
                      </a:r>
                      <a:r>
                        <a:rPr lang="de-DE" sz="900" baseline="0" dirty="0" err="1" smtClean="0"/>
                        <a:t>deeper</a:t>
                      </a:r>
                      <a:r>
                        <a:rPr lang="de-DE" sz="900" baseline="0" dirty="0" smtClean="0"/>
                        <a:t> </a:t>
                      </a:r>
                      <a:r>
                        <a:rPr lang="de-DE" sz="900" baseline="0" dirty="0" err="1" smtClean="0"/>
                        <a:t>into</a:t>
                      </a:r>
                      <a:r>
                        <a:rPr lang="de-DE" sz="900" baseline="0" dirty="0" smtClean="0"/>
                        <a:t> </a:t>
                      </a:r>
                      <a:r>
                        <a:rPr lang="de-DE" sz="900" baseline="0" dirty="0" err="1" smtClean="0"/>
                        <a:t>the</a:t>
                      </a:r>
                      <a:r>
                        <a:rPr lang="de-DE" sz="900" baseline="0" dirty="0" smtClean="0"/>
                        <a:t> </a:t>
                      </a:r>
                      <a:r>
                        <a:rPr lang="de-DE" sz="900" baseline="0" dirty="0" err="1" smtClean="0"/>
                        <a:t>skin</a:t>
                      </a:r>
                      <a:r>
                        <a:rPr lang="de-DE" sz="900" baseline="0" dirty="0" smtClean="0"/>
                        <a:t>. The </a:t>
                      </a:r>
                      <a:r>
                        <a:rPr lang="de-DE" sz="900" baseline="0" dirty="0" err="1" smtClean="0"/>
                        <a:t>pleasantly</a:t>
                      </a:r>
                      <a:r>
                        <a:rPr lang="de-DE" sz="900" baseline="0" dirty="0" smtClean="0"/>
                        <a:t> </a:t>
                      </a:r>
                      <a:r>
                        <a:rPr lang="de-DE" sz="900" baseline="0" dirty="0" err="1" smtClean="0"/>
                        <a:t>cooling</a:t>
                      </a:r>
                      <a:r>
                        <a:rPr lang="de-DE" sz="900" baseline="0" dirty="0" smtClean="0"/>
                        <a:t> </a:t>
                      </a:r>
                      <a:r>
                        <a:rPr lang="de-DE" sz="900" baseline="0" dirty="0" err="1" smtClean="0"/>
                        <a:t>effect</a:t>
                      </a:r>
                      <a:r>
                        <a:rPr lang="de-DE" sz="900" baseline="0" dirty="0" smtClean="0"/>
                        <a:t> </a:t>
                      </a:r>
                      <a:r>
                        <a:rPr lang="de-DE" sz="900" baseline="0" dirty="0" err="1" smtClean="0"/>
                        <a:t>of</a:t>
                      </a:r>
                      <a:r>
                        <a:rPr lang="de-DE" sz="900" baseline="0" dirty="0" smtClean="0"/>
                        <a:t> </a:t>
                      </a:r>
                      <a:r>
                        <a:rPr lang="de-DE" sz="900" baseline="0" dirty="0" err="1" smtClean="0"/>
                        <a:t>the</a:t>
                      </a:r>
                      <a:r>
                        <a:rPr lang="de-DE" sz="900" baseline="0" dirty="0" smtClean="0"/>
                        <a:t> </a:t>
                      </a:r>
                      <a:r>
                        <a:rPr lang="de-DE" sz="900" baseline="0" dirty="0" err="1" smtClean="0"/>
                        <a:t>mask</a:t>
                      </a:r>
                      <a:r>
                        <a:rPr lang="de-DE" sz="900" baseline="0" dirty="0" smtClean="0"/>
                        <a:t> </a:t>
                      </a:r>
                      <a:r>
                        <a:rPr lang="de-DE" sz="900" baseline="0" dirty="0" err="1" smtClean="0"/>
                        <a:t>benefits</a:t>
                      </a:r>
                      <a:r>
                        <a:rPr lang="de-DE" sz="900" baseline="0" dirty="0" smtClean="0"/>
                        <a:t> </a:t>
                      </a:r>
                      <a:r>
                        <a:rPr lang="de-DE" sz="900" baseline="0" dirty="0" err="1" smtClean="0"/>
                        <a:t>this</a:t>
                      </a:r>
                      <a:r>
                        <a:rPr lang="de-DE" sz="900" baseline="0" dirty="0" smtClean="0"/>
                        <a:t> type </a:t>
                      </a:r>
                      <a:r>
                        <a:rPr lang="de-DE" sz="900" baseline="0" dirty="0" err="1" smtClean="0"/>
                        <a:t>of</a:t>
                      </a:r>
                      <a:r>
                        <a:rPr lang="de-DE" sz="900" baseline="0" dirty="0" smtClean="0"/>
                        <a:t> </a:t>
                      </a:r>
                      <a:r>
                        <a:rPr lang="de-DE" sz="900" baseline="0" dirty="0" err="1" smtClean="0"/>
                        <a:t>skin</a:t>
                      </a:r>
                      <a:r>
                        <a:rPr lang="de-DE" sz="900" baseline="0" dirty="0" smtClean="0"/>
                        <a:t> in </a:t>
                      </a:r>
                      <a:r>
                        <a:rPr lang="de-DE" sz="900" baseline="0" dirty="0" err="1" smtClean="0"/>
                        <a:t>particular</a:t>
                      </a:r>
                      <a:r>
                        <a:rPr lang="de-DE" sz="900" baseline="0" dirty="0" smtClean="0"/>
                        <a:t>.</a:t>
                      </a:r>
                      <a:endParaRPr lang="de-DE" sz="900" dirty="0"/>
                    </a:p>
                  </a:txBody>
                  <a:tcPr/>
                </a:tc>
                <a:extLst>
                  <a:ext uri="{0D108BD9-81ED-4DB2-BD59-A6C34878D82A}">
                    <a16:rowId xmlns:a16="http://schemas.microsoft.com/office/drawing/2014/main" val="10007"/>
                  </a:ext>
                </a:extLst>
              </a:tr>
              <a:tr h="398181">
                <a:tc>
                  <a:txBody>
                    <a:bodyPr/>
                    <a:lstStyle/>
                    <a:p>
                      <a:r>
                        <a:rPr lang="de-DE" sz="900" dirty="0" smtClean="0"/>
                        <a:t>Hand Massage</a:t>
                      </a:r>
                      <a:endParaRPr lang="de-DE" sz="900" dirty="0"/>
                    </a:p>
                  </a:txBody>
                  <a:tcPr/>
                </a:tc>
                <a:tc>
                  <a:txBody>
                    <a:bodyPr/>
                    <a:lstStyle/>
                    <a:p>
                      <a:r>
                        <a:rPr lang="de-DE" sz="900" dirty="0" smtClean="0">
                          <a:solidFill>
                            <a:srgbClr val="333F48"/>
                          </a:solidFill>
                        </a:rPr>
                        <a:t>NATURAL CORRECTEUR The</a:t>
                      </a:r>
                      <a:r>
                        <a:rPr lang="de-DE" sz="900" baseline="0" dirty="0" smtClean="0">
                          <a:solidFill>
                            <a:srgbClr val="333F48"/>
                          </a:solidFill>
                        </a:rPr>
                        <a:t> </a:t>
                      </a:r>
                      <a:r>
                        <a:rPr lang="de-DE" sz="900" baseline="0" dirty="0" err="1" smtClean="0">
                          <a:solidFill>
                            <a:srgbClr val="333F48"/>
                          </a:solidFill>
                        </a:rPr>
                        <a:t>Oil</a:t>
                      </a:r>
                      <a:endParaRPr lang="de-DE" sz="900" dirty="0">
                        <a:solidFill>
                          <a:srgbClr val="333F48"/>
                        </a:solidFill>
                      </a:endParaRPr>
                    </a:p>
                  </a:txBody>
                  <a:tcPr/>
                </a:tc>
                <a:tc>
                  <a:txBody>
                    <a:bodyPr/>
                    <a:lstStyle/>
                    <a:p>
                      <a:r>
                        <a:rPr lang="de-DE" sz="900" baseline="0" dirty="0" err="1" smtClean="0"/>
                        <a:t>Severe</a:t>
                      </a:r>
                      <a:r>
                        <a:rPr lang="de-DE" sz="900" baseline="0" dirty="0" smtClean="0"/>
                        <a:t> </a:t>
                      </a:r>
                      <a:r>
                        <a:rPr lang="de-DE" sz="900" baseline="0" dirty="0" err="1" smtClean="0"/>
                        <a:t>breakouts</a:t>
                      </a:r>
                      <a:r>
                        <a:rPr lang="de-DE" sz="900" baseline="0" dirty="0" smtClean="0"/>
                        <a:t> </a:t>
                      </a:r>
                      <a:r>
                        <a:rPr lang="de-DE" sz="900" baseline="0" dirty="0" err="1" smtClean="0"/>
                        <a:t>are</a:t>
                      </a:r>
                      <a:r>
                        <a:rPr lang="de-DE" sz="900" baseline="0" dirty="0" smtClean="0"/>
                        <a:t> a </a:t>
                      </a:r>
                      <a:r>
                        <a:rPr lang="de-DE" sz="900" baseline="0" dirty="0" err="1" smtClean="0"/>
                        <a:t>contraindication</a:t>
                      </a:r>
                      <a:r>
                        <a:rPr lang="de-DE" sz="900" baseline="0" dirty="0" smtClean="0"/>
                        <a:t> </a:t>
                      </a:r>
                      <a:r>
                        <a:rPr lang="de-DE" sz="900" baseline="0" dirty="0" err="1" smtClean="0"/>
                        <a:t>for</a:t>
                      </a:r>
                      <a:r>
                        <a:rPr lang="de-DE" sz="900" baseline="0" dirty="0" smtClean="0"/>
                        <a:t> </a:t>
                      </a:r>
                      <a:r>
                        <a:rPr lang="de-DE" sz="900" baseline="0" dirty="0" err="1" smtClean="0"/>
                        <a:t>facial</a:t>
                      </a:r>
                      <a:r>
                        <a:rPr lang="de-DE" sz="900" baseline="0" dirty="0" smtClean="0"/>
                        <a:t> </a:t>
                      </a:r>
                      <a:r>
                        <a:rPr lang="de-DE" sz="900" baseline="0" dirty="0" err="1" smtClean="0"/>
                        <a:t>massage</a:t>
                      </a:r>
                      <a:r>
                        <a:rPr lang="de-DE" sz="900" baseline="0" dirty="0" smtClean="0"/>
                        <a:t> (</a:t>
                      </a:r>
                      <a:r>
                        <a:rPr lang="de-DE" sz="900" baseline="0" dirty="0" err="1" smtClean="0"/>
                        <a:t>smear</a:t>
                      </a:r>
                      <a:r>
                        <a:rPr lang="de-DE" sz="900" baseline="0" dirty="0" smtClean="0"/>
                        <a:t> </a:t>
                      </a:r>
                      <a:r>
                        <a:rPr lang="de-DE" sz="900" baseline="0" dirty="0" err="1" smtClean="0"/>
                        <a:t>infection</a:t>
                      </a:r>
                      <a:r>
                        <a:rPr lang="de-DE" sz="900" baseline="0" dirty="0" smtClean="0"/>
                        <a:t>!). </a:t>
                      </a:r>
                      <a:r>
                        <a:rPr lang="de-DE" sz="900" baseline="0" dirty="0" smtClean="0"/>
                        <a:t>A </a:t>
                      </a:r>
                      <a:r>
                        <a:rPr lang="de-DE" sz="900" baseline="0" dirty="0" err="1" smtClean="0"/>
                        <a:t>hand</a:t>
                      </a:r>
                      <a:r>
                        <a:rPr lang="de-DE" sz="900" baseline="0" dirty="0" smtClean="0"/>
                        <a:t> </a:t>
                      </a:r>
                      <a:r>
                        <a:rPr lang="de-DE" sz="900" baseline="0" dirty="0" err="1" smtClean="0"/>
                        <a:t>massage</a:t>
                      </a:r>
                      <a:r>
                        <a:rPr lang="de-DE" sz="900" baseline="0" dirty="0" smtClean="0"/>
                        <a:t> </a:t>
                      </a:r>
                      <a:r>
                        <a:rPr lang="de-DE" sz="900" baseline="0" dirty="0" err="1" smtClean="0"/>
                        <a:t>offers</a:t>
                      </a:r>
                      <a:r>
                        <a:rPr lang="de-DE" sz="900" baseline="0" dirty="0" smtClean="0"/>
                        <a:t> total </a:t>
                      </a:r>
                      <a:r>
                        <a:rPr lang="de-DE" sz="900" baseline="0" dirty="0" err="1" smtClean="0"/>
                        <a:t>relaxation</a:t>
                      </a:r>
                      <a:r>
                        <a:rPr lang="de-DE" sz="900" baseline="0" dirty="0" smtClean="0"/>
                        <a:t> </a:t>
                      </a:r>
                      <a:r>
                        <a:rPr lang="de-DE" sz="900" baseline="0" dirty="0" err="1" smtClean="0"/>
                        <a:t>and</a:t>
                      </a:r>
                      <a:r>
                        <a:rPr lang="de-DE" sz="900" baseline="0" dirty="0" smtClean="0"/>
                        <a:t> </a:t>
                      </a:r>
                      <a:r>
                        <a:rPr lang="de-DE" sz="900" baseline="0" dirty="0" err="1" smtClean="0"/>
                        <a:t>wellness</a:t>
                      </a:r>
                      <a:r>
                        <a:rPr lang="de-DE" sz="900" baseline="0" dirty="0" smtClean="0"/>
                        <a:t> </a:t>
                      </a:r>
                      <a:r>
                        <a:rPr lang="de-DE" sz="900" baseline="0" dirty="0" err="1" smtClean="0"/>
                        <a:t>while</a:t>
                      </a:r>
                      <a:r>
                        <a:rPr lang="de-DE" sz="900" baseline="0" dirty="0" smtClean="0"/>
                        <a:t> </a:t>
                      </a:r>
                      <a:r>
                        <a:rPr lang="de-DE" sz="900" baseline="0" dirty="0" err="1" smtClean="0"/>
                        <a:t>the</a:t>
                      </a:r>
                      <a:r>
                        <a:rPr lang="de-DE" sz="900" baseline="0" dirty="0" smtClean="0"/>
                        <a:t> </a:t>
                      </a:r>
                      <a:r>
                        <a:rPr lang="de-DE" sz="900" baseline="0" dirty="0" err="1" smtClean="0"/>
                        <a:t>mask</a:t>
                      </a:r>
                      <a:r>
                        <a:rPr lang="de-DE" sz="900" baseline="0" dirty="0" smtClean="0"/>
                        <a:t> </a:t>
                      </a:r>
                      <a:r>
                        <a:rPr lang="de-DE" sz="900" baseline="0" dirty="0" err="1" smtClean="0"/>
                        <a:t>is</a:t>
                      </a:r>
                      <a:r>
                        <a:rPr lang="de-DE" sz="900" baseline="0" dirty="0" smtClean="0"/>
                        <a:t> </a:t>
                      </a:r>
                      <a:r>
                        <a:rPr lang="de-DE" sz="900" baseline="0" dirty="0" err="1" smtClean="0"/>
                        <a:t>doing</a:t>
                      </a:r>
                      <a:r>
                        <a:rPr lang="de-DE" sz="900" baseline="0" dirty="0" smtClean="0"/>
                        <a:t> </a:t>
                      </a:r>
                      <a:r>
                        <a:rPr lang="de-DE" sz="900" baseline="0" dirty="0" err="1" smtClean="0"/>
                        <a:t>its</a:t>
                      </a:r>
                      <a:r>
                        <a:rPr lang="de-DE" sz="900" baseline="0" dirty="0" smtClean="0"/>
                        <a:t> </a:t>
                      </a:r>
                      <a:r>
                        <a:rPr lang="de-DE" sz="900" baseline="0" dirty="0" err="1" smtClean="0"/>
                        <a:t>work</a:t>
                      </a:r>
                      <a:r>
                        <a:rPr lang="de-DE" sz="900" baseline="0" dirty="0" smtClean="0"/>
                        <a:t>.</a:t>
                      </a:r>
                      <a:endParaRPr lang="de-DE" sz="900" dirty="0"/>
                    </a:p>
                  </a:txBody>
                  <a:tcPr/>
                </a:tc>
                <a:extLst>
                  <a:ext uri="{0D108BD9-81ED-4DB2-BD59-A6C34878D82A}">
                    <a16:rowId xmlns:a16="http://schemas.microsoft.com/office/drawing/2014/main" val="10008"/>
                  </a:ext>
                </a:extLst>
              </a:tr>
              <a:tr h="768806">
                <a:tc>
                  <a:txBody>
                    <a:bodyPr/>
                    <a:lstStyle/>
                    <a:p>
                      <a:r>
                        <a:rPr lang="de-DE" sz="900" dirty="0" smtClean="0"/>
                        <a:t>Final Care</a:t>
                      </a:r>
                      <a:endParaRPr lang="de-DE" sz="900" dirty="0"/>
                    </a:p>
                  </a:txBody>
                  <a:tcPr/>
                </a:tc>
                <a:tc>
                  <a:txBody>
                    <a:bodyPr/>
                    <a:lstStyle/>
                    <a:p>
                      <a:r>
                        <a:rPr lang="de-DE" sz="900" dirty="0" smtClean="0"/>
                        <a:t>DERMA CONTROL </a:t>
                      </a:r>
                    </a:p>
                    <a:p>
                      <a:pPr eaLnBrk="1" hangingPunct="1">
                        <a:lnSpc>
                          <a:spcPct val="105000"/>
                        </a:lnSpc>
                        <a:spcBef>
                          <a:spcPct val="55000"/>
                        </a:spcBef>
                        <a:buClrTx/>
                        <a:buFontTx/>
                        <a:buNone/>
                      </a:pPr>
                      <a:r>
                        <a:rPr lang="de-DE" altLang="de-DE" sz="900" dirty="0" err="1" smtClean="0">
                          <a:solidFill>
                            <a:srgbClr val="333F48"/>
                          </a:solidFill>
                          <a:latin typeface="+mn-lt"/>
                          <a:sym typeface="Webdings" panose="05030102010509060703" pitchFamily="18" charset="2"/>
                        </a:rPr>
                        <a:t>Sebum</a:t>
                      </a:r>
                      <a:r>
                        <a:rPr lang="de-DE" altLang="de-DE" sz="900" dirty="0" smtClean="0">
                          <a:solidFill>
                            <a:srgbClr val="333F48"/>
                          </a:solidFill>
                          <a:latin typeface="+mn-lt"/>
                          <a:sym typeface="Webdings" panose="05030102010509060703" pitchFamily="18" charset="2"/>
                        </a:rPr>
                        <a:t> Regulating Cream </a:t>
                      </a:r>
                      <a:br>
                        <a:rPr lang="de-DE" altLang="de-DE" sz="900" dirty="0" smtClean="0">
                          <a:solidFill>
                            <a:srgbClr val="333F48"/>
                          </a:solidFill>
                          <a:latin typeface="+mn-lt"/>
                          <a:sym typeface="Webdings" panose="05030102010509060703" pitchFamily="18" charset="2"/>
                        </a:rPr>
                      </a:br>
                      <a:r>
                        <a:rPr lang="de-DE" altLang="de-DE" sz="900" b="0" u="sng" dirty="0" err="1" smtClean="0">
                          <a:solidFill>
                            <a:schemeClr val="tx1"/>
                          </a:solidFill>
                          <a:latin typeface="+mn-lt"/>
                          <a:sym typeface="Webdings" panose="05030102010509060703" pitchFamily="18" charset="2"/>
                        </a:rPr>
                        <a:t>or</a:t>
                      </a:r>
                      <a:r>
                        <a:rPr lang="de-DE" altLang="de-DE" sz="900" dirty="0" smtClean="0">
                          <a:solidFill>
                            <a:srgbClr val="333F48"/>
                          </a:solidFill>
                          <a:latin typeface="+mn-lt"/>
                          <a:sym typeface="Webdings" panose="05030102010509060703" pitchFamily="18" charset="2"/>
                        </a:rPr>
                        <a:t/>
                      </a:r>
                      <a:br>
                        <a:rPr lang="de-DE" altLang="de-DE" sz="900" dirty="0" smtClean="0">
                          <a:solidFill>
                            <a:srgbClr val="333F48"/>
                          </a:solidFill>
                          <a:latin typeface="+mn-lt"/>
                          <a:sym typeface="Webdings" panose="05030102010509060703" pitchFamily="18" charset="2"/>
                        </a:rPr>
                      </a:br>
                      <a:r>
                        <a:rPr lang="de-DE" altLang="de-DE" sz="900" dirty="0" smtClean="0">
                          <a:solidFill>
                            <a:srgbClr val="333F48"/>
                          </a:solidFill>
                          <a:latin typeface="+mn-lt"/>
                          <a:sym typeface="Webdings" panose="05030102010509060703" pitchFamily="18" charset="2"/>
                        </a:rPr>
                        <a:t>Mattifying Gel </a:t>
                      </a:r>
                      <a:br>
                        <a:rPr lang="de-DE" altLang="de-DE" sz="900" dirty="0" smtClean="0">
                          <a:solidFill>
                            <a:srgbClr val="333F48"/>
                          </a:solidFill>
                          <a:latin typeface="+mn-lt"/>
                          <a:sym typeface="Webdings" panose="05030102010509060703" pitchFamily="18" charset="2"/>
                        </a:rPr>
                      </a:br>
                      <a:endParaRPr lang="de-DE" sz="900" dirty="0">
                        <a:solidFill>
                          <a:srgbClr val="333F48"/>
                        </a:solidFill>
                      </a:endParaRPr>
                    </a:p>
                  </a:txBody>
                  <a:tcPr/>
                </a:tc>
                <a:tc>
                  <a:txBody>
                    <a:bodyPr/>
                    <a:lstStyle/>
                    <a:p>
                      <a:r>
                        <a:rPr lang="de-DE" sz="900" baseline="0" dirty="0" smtClean="0"/>
                        <a:t>Finish </a:t>
                      </a:r>
                      <a:r>
                        <a:rPr lang="de-DE" sz="900" baseline="0" dirty="0" err="1" smtClean="0"/>
                        <a:t>with</a:t>
                      </a:r>
                      <a:r>
                        <a:rPr lang="de-DE" sz="900" baseline="0" dirty="0" smtClean="0"/>
                        <a:t> a </a:t>
                      </a:r>
                      <a:r>
                        <a:rPr lang="de-DE" sz="900" baseline="0" dirty="0" err="1" smtClean="0"/>
                        <a:t>suitable</a:t>
                      </a:r>
                      <a:r>
                        <a:rPr lang="de-DE" sz="900" baseline="0" dirty="0" smtClean="0"/>
                        <a:t> </a:t>
                      </a:r>
                      <a:r>
                        <a:rPr lang="de-DE" sz="900" baseline="0" dirty="0" err="1" smtClean="0"/>
                        <a:t>moisturizer</a:t>
                      </a:r>
                      <a:r>
                        <a:rPr lang="de-DE" sz="900" baseline="0" dirty="0" smtClean="0"/>
                        <a:t>. </a:t>
                      </a:r>
                      <a:r>
                        <a:rPr lang="de-DE" sz="900" baseline="0" dirty="0" err="1" smtClean="0"/>
                        <a:t>Apply</a:t>
                      </a:r>
                      <a:r>
                        <a:rPr lang="de-DE" sz="900" baseline="0" dirty="0" smtClean="0"/>
                        <a:t> </a:t>
                      </a:r>
                      <a:r>
                        <a:rPr lang="de-DE" sz="900" baseline="0" dirty="0" err="1" smtClean="0"/>
                        <a:t>sparingly</a:t>
                      </a:r>
                      <a:r>
                        <a:rPr lang="de-DE" sz="900" baseline="0" dirty="0" smtClean="0"/>
                        <a:t>:</a:t>
                      </a:r>
                      <a:br>
                        <a:rPr lang="de-DE" sz="900" baseline="0" dirty="0" smtClean="0"/>
                      </a:br>
                      <a:r>
                        <a:rPr lang="de-DE" sz="900" baseline="0" dirty="0" smtClean="0"/>
                        <a:t>Dry </a:t>
                      </a:r>
                      <a:r>
                        <a:rPr lang="de-DE" sz="900" baseline="0" dirty="0" err="1" smtClean="0"/>
                        <a:t>skin</a:t>
                      </a:r>
                      <a:r>
                        <a:rPr lang="de-DE" sz="900" baseline="0" dirty="0" smtClean="0"/>
                        <a:t> </a:t>
                      </a:r>
                      <a:r>
                        <a:rPr lang="de-DE" sz="900" baseline="0" dirty="0" err="1" smtClean="0"/>
                        <a:t>with</a:t>
                      </a:r>
                      <a:r>
                        <a:rPr lang="de-DE" sz="900" baseline="0" dirty="0" smtClean="0"/>
                        <a:t> </a:t>
                      </a:r>
                      <a:r>
                        <a:rPr lang="de-DE" sz="900" baseline="0" dirty="0" err="1" smtClean="0"/>
                        <a:t>blemishes</a:t>
                      </a:r>
                      <a:r>
                        <a:rPr lang="de-DE" sz="900" baseline="0" dirty="0" smtClean="0"/>
                        <a:t> </a:t>
                      </a:r>
                      <a:r>
                        <a:rPr lang="de-DE" sz="900" baseline="0" dirty="0" smtClean="0">
                          <a:sym typeface="Wingdings" panose="05000000000000000000" pitchFamily="2" charset="2"/>
                        </a:rPr>
                        <a:t> </a:t>
                      </a:r>
                      <a:r>
                        <a:rPr lang="de-DE" sz="900" baseline="0" dirty="0" err="1" smtClean="0">
                          <a:sym typeface="Wingdings" panose="05000000000000000000" pitchFamily="2" charset="2"/>
                        </a:rPr>
                        <a:t>Regulating</a:t>
                      </a:r>
                      <a:r>
                        <a:rPr lang="de-DE" sz="900" baseline="0" dirty="0" smtClean="0">
                          <a:sym typeface="Wingdings" panose="05000000000000000000" pitchFamily="2" charset="2"/>
                        </a:rPr>
                        <a:t> Cream</a:t>
                      </a:r>
                      <a:br>
                        <a:rPr lang="de-DE" sz="900" baseline="0" dirty="0" smtClean="0">
                          <a:sym typeface="Wingdings" panose="05000000000000000000" pitchFamily="2" charset="2"/>
                        </a:rPr>
                      </a:br>
                      <a:r>
                        <a:rPr lang="de-DE" sz="900" baseline="0" dirty="0" err="1" smtClean="0"/>
                        <a:t>Oily</a:t>
                      </a:r>
                      <a:r>
                        <a:rPr lang="de-DE" sz="900" baseline="0" dirty="0" smtClean="0"/>
                        <a:t> </a:t>
                      </a:r>
                      <a:r>
                        <a:rPr lang="de-DE" sz="900" baseline="0" dirty="0" err="1" smtClean="0"/>
                        <a:t>skin</a:t>
                      </a:r>
                      <a:r>
                        <a:rPr lang="de-DE" sz="900" baseline="0" dirty="0" smtClean="0"/>
                        <a:t> </a:t>
                      </a:r>
                      <a:r>
                        <a:rPr lang="de-DE" sz="900" baseline="0" dirty="0" err="1" smtClean="0"/>
                        <a:t>with</a:t>
                      </a:r>
                      <a:r>
                        <a:rPr lang="de-DE" sz="900" baseline="0" dirty="0" smtClean="0"/>
                        <a:t> </a:t>
                      </a:r>
                      <a:r>
                        <a:rPr lang="de-DE" sz="900" baseline="0" dirty="0" err="1" smtClean="0"/>
                        <a:t>blemishes</a:t>
                      </a:r>
                      <a:r>
                        <a:rPr lang="de-DE" sz="900" baseline="0" dirty="0" smtClean="0"/>
                        <a:t> </a:t>
                      </a:r>
                      <a:r>
                        <a:rPr lang="de-DE" sz="900" baseline="0" dirty="0" smtClean="0">
                          <a:sym typeface="Wingdings" panose="05000000000000000000" pitchFamily="2" charset="2"/>
                        </a:rPr>
                        <a:t> </a:t>
                      </a:r>
                      <a:r>
                        <a:rPr lang="de-DE" sz="900" baseline="0" dirty="0" err="1" smtClean="0">
                          <a:sym typeface="Wingdings" panose="05000000000000000000" pitchFamily="2" charset="2"/>
                        </a:rPr>
                        <a:t>Mattifying</a:t>
                      </a:r>
                      <a:r>
                        <a:rPr lang="de-DE" sz="900" baseline="0" dirty="0" smtClean="0">
                          <a:sym typeface="Wingdings" panose="05000000000000000000" pitchFamily="2" charset="2"/>
                        </a:rPr>
                        <a:t> Gel</a:t>
                      </a:r>
                      <a:endParaRPr lang="de-DE" sz="900" dirty="0"/>
                    </a:p>
                  </a:txBody>
                  <a:tcPr/>
                </a:tc>
                <a:extLst>
                  <a:ext uri="{0D108BD9-81ED-4DB2-BD59-A6C34878D82A}">
                    <a16:rowId xmlns:a16="http://schemas.microsoft.com/office/drawing/2014/main" val="10009"/>
                  </a:ext>
                </a:extLst>
              </a:tr>
              <a:tr h="398181">
                <a:tc>
                  <a:txBody>
                    <a:bodyPr/>
                    <a:lstStyle/>
                    <a:p>
                      <a:r>
                        <a:rPr lang="de-DE" sz="900" dirty="0" smtClean="0"/>
                        <a:t>Total Time </a:t>
                      </a:r>
                      <a:r>
                        <a:rPr lang="de-DE" sz="900" dirty="0" err="1" smtClean="0"/>
                        <a:t>Required</a:t>
                      </a:r>
                      <a:r>
                        <a:rPr lang="de-DE" sz="900" dirty="0" smtClean="0"/>
                        <a:t> </a:t>
                      </a:r>
                      <a:r>
                        <a:rPr lang="de-DE" sz="900" baseline="0" dirty="0" smtClean="0"/>
                        <a:t>(</a:t>
                      </a:r>
                      <a:r>
                        <a:rPr lang="de-DE" sz="900" baseline="0" dirty="0" err="1" smtClean="0"/>
                        <a:t>including</a:t>
                      </a:r>
                      <a:r>
                        <a:rPr lang="de-DE" sz="900" baseline="0" dirty="0" smtClean="0"/>
                        <a:t> 15 </a:t>
                      </a:r>
                      <a:r>
                        <a:rPr lang="de-DE" sz="900" baseline="0" dirty="0" err="1" smtClean="0"/>
                        <a:t>minutes</a:t>
                      </a:r>
                      <a:r>
                        <a:rPr lang="de-DE" sz="900" baseline="0" dirty="0" smtClean="0"/>
                        <a:t> </a:t>
                      </a:r>
                      <a:r>
                        <a:rPr lang="de-DE" sz="900" baseline="0" dirty="0" err="1" smtClean="0"/>
                        <a:t>of</a:t>
                      </a:r>
                      <a:r>
                        <a:rPr lang="de-DE" sz="900" baseline="0" dirty="0" smtClean="0"/>
                        <a:t> </a:t>
                      </a:r>
                      <a:r>
                        <a:rPr lang="de-DE" sz="900" baseline="0" dirty="0" err="1" smtClean="0"/>
                        <a:t>extraction</a:t>
                      </a:r>
                      <a:r>
                        <a:rPr lang="de-DE" sz="900" baseline="0" dirty="0" smtClean="0"/>
                        <a:t>)</a:t>
                      </a:r>
                      <a:br>
                        <a:rPr lang="de-DE" sz="900" baseline="0" dirty="0" smtClean="0"/>
                      </a:br>
                      <a:r>
                        <a:rPr lang="de-DE" sz="900" baseline="0" dirty="0" smtClean="0"/>
                        <a:t>Recommended Price</a:t>
                      </a:r>
                    </a:p>
                    <a:p>
                      <a:r>
                        <a:rPr lang="de-DE" sz="900" baseline="0" dirty="0" smtClean="0"/>
                        <a:t>(</a:t>
                      </a:r>
                      <a:r>
                        <a:rPr lang="de-DE" sz="900" baseline="0" dirty="0" err="1" smtClean="0"/>
                        <a:t>based</a:t>
                      </a:r>
                      <a:r>
                        <a:rPr lang="de-DE" sz="900" baseline="0" dirty="0" smtClean="0"/>
                        <a:t> on German </a:t>
                      </a:r>
                      <a:r>
                        <a:rPr lang="de-DE" sz="900" baseline="0" dirty="0" err="1" smtClean="0"/>
                        <a:t>retail</a:t>
                      </a:r>
                      <a:r>
                        <a:rPr lang="de-DE" sz="900" baseline="0" dirty="0" smtClean="0"/>
                        <a:t> </a:t>
                      </a:r>
                      <a:r>
                        <a:rPr lang="de-DE" sz="900" baseline="0" dirty="0" err="1" smtClean="0"/>
                        <a:t>prices</a:t>
                      </a:r>
                      <a:r>
                        <a:rPr lang="de-DE" sz="900" baseline="0" dirty="0" smtClean="0"/>
                        <a:t>)</a:t>
                      </a:r>
                      <a:endParaRPr lang="de-DE" sz="900" dirty="0"/>
                    </a:p>
                  </a:txBody>
                  <a:tcPr/>
                </a:tc>
                <a:tc>
                  <a:txBody>
                    <a:bodyPr/>
                    <a:lstStyle/>
                    <a:p>
                      <a:pPr eaLnBrk="1" hangingPunct="1">
                        <a:lnSpc>
                          <a:spcPct val="105000"/>
                        </a:lnSpc>
                        <a:spcBef>
                          <a:spcPct val="55000"/>
                        </a:spcBef>
                        <a:buClrTx/>
                        <a:buFontTx/>
                        <a:buNone/>
                      </a:pPr>
                      <a:r>
                        <a:rPr lang="de-DE" sz="900" kern="1200" dirty="0" smtClean="0">
                          <a:solidFill>
                            <a:srgbClr val="333F48"/>
                          </a:solidFill>
                          <a:latin typeface="+mn-lt"/>
                          <a:ea typeface="+mn-ea"/>
                          <a:cs typeface="+mn-cs"/>
                        </a:rPr>
                        <a:t>~ </a:t>
                      </a:r>
                      <a:r>
                        <a:rPr lang="de-DE" sz="900" dirty="0" smtClean="0">
                          <a:solidFill>
                            <a:srgbClr val="333F48"/>
                          </a:solidFill>
                        </a:rPr>
                        <a:t>60 </a:t>
                      </a:r>
                      <a:r>
                        <a:rPr lang="de-DE" sz="900" dirty="0" err="1" smtClean="0">
                          <a:solidFill>
                            <a:srgbClr val="333F48"/>
                          </a:solidFill>
                        </a:rPr>
                        <a:t>minutes</a:t>
                      </a:r>
                      <a:r>
                        <a:rPr lang="de-DE" sz="900" dirty="0" smtClean="0">
                          <a:solidFill>
                            <a:srgbClr val="333F48"/>
                          </a:solidFill>
                        </a:rPr>
                        <a:t/>
                      </a:r>
                      <a:br>
                        <a:rPr lang="de-DE" sz="900" dirty="0" smtClean="0">
                          <a:solidFill>
                            <a:srgbClr val="333F48"/>
                          </a:solidFill>
                        </a:rPr>
                      </a:br>
                      <a:r>
                        <a:rPr lang="de-DE" sz="900" dirty="0" smtClean="0">
                          <a:solidFill>
                            <a:srgbClr val="333F48"/>
                          </a:solidFill>
                        </a:rPr>
                        <a:t/>
                      </a:r>
                      <a:br>
                        <a:rPr lang="de-DE" sz="900" dirty="0" smtClean="0">
                          <a:solidFill>
                            <a:srgbClr val="333F48"/>
                          </a:solidFill>
                        </a:rPr>
                      </a:br>
                      <a:r>
                        <a:rPr lang="de-DE" sz="900" kern="1200" dirty="0" smtClean="0">
                          <a:solidFill>
                            <a:srgbClr val="333F48"/>
                          </a:solidFill>
                          <a:latin typeface="+mn-lt"/>
                          <a:ea typeface="+mn-ea"/>
                          <a:cs typeface="+mn-cs"/>
                        </a:rPr>
                        <a:t>~ </a:t>
                      </a:r>
                      <a:r>
                        <a:rPr lang="de-DE" sz="900" dirty="0" smtClean="0">
                          <a:solidFill>
                            <a:srgbClr val="333F48"/>
                          </a:solidFill>
                        </a:rPr>
                        <a:t>54,90</a:t>
                      </a:r>
                      <a:r>
                        <a:rPr lang="de-DE" sz="900" baseline="0" dirty="0" smtClean="0">
                          <a:solidFill>
                            <a:srgbClr val="333F48"/>
                          </a:solidFill>
                        </a:rPr>
                        <a:t> – 60,00</a:t>
                      </a:r>
                      <a:r>
                        <a:rPr lang="de-DE" sz="900" dirty="0" smtClean="0">
                          <a:solidFill>
                            <a:srgbClr val="333F48"/>
                          </a:solidFill>
                        </a:rPr>
                        <a:t>€</a:t>
                      </a:r>
                      <a:endParaRPr lang="de-DE" sz="900" dirty="0">
                        <a:solidFill>
                          <a:srgbClr val="333F48"/>
                        </a:solidFill>
                      </a:endParaRPr>
                    </a:p>
                  </a:txBody>
                  <a:tcPr/>
                </a:tc>
                <a:tc>
                  <a:txBody>
                    <a:bodyPr/>
                    <a:lstStyle/>
                    <a:p>
                      <a:endParaRPr lang="de-DE" sz="9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59338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97244"/>
            <a:ext cx="10946143" cy="692150"/>
          </a:xfrm>
        </p:spPr>
        <p:txBody>
          <a:bodyPr/>
          <a:lstStyle/>
          <a:p>
            <a:pPr eaLnBrk="1" hangingPunct="1"/>
            <a:r>
              <a:rPr lang="de-DE" altLang="de-DE" dirty="0" smtClean="0"/>
              <a:t>Marine Minerals</a:t>
            </a:r>
            <a:endParaRPr lang="de-DE" altLang="de-DE" dirty="0"/>
          </a:p>
        </p:txBody>
      </p:sp>
      <p:sp>
        <p:nvSpPr>
          <p:cNvPr id="12" name="Rectangle 10"/>
          <p:cNvSpPr>
            <a:spLocks noGrp="1" noChangeArrowheads="1"/>
          </p:cNvSpPr>
          <p:nvPr>
            <p:ph type="body" sz="half" idx="1"/>
          </p:nvPr>
        </p:nvSpPr>
        <p:spPr>
          <a:xfrm>
            <a:off x="4656139" y="1984749"/>
            <a:ext cx="6448466" cy="4310062"/>
          </a:xfrm>
        </p:spPr>
        <p:txBody>
          <a:bodyPr/>
          <a:lstStyle/>
          <a:p>
            <a:pPr marL="0" indent="0" eaLnBrk="1" hangingPunct="1">
              <a:buNone/>
              <a:defRPr/>
            </a:pPr>
            <a:r>
              <a:rPr lang="de-DE" dirty="0" smtClean="0"/>
              <a:t>The </a:t>
            </a:r>
            <a:r>
              <a:rPr lang="de-DE" dirty="0" err="1" smtClean="0"/>
              <a:t>composition</a:t>
            </a:r>
            <a:r>
              <a:rPr lang="de-DE" dirty="0" smtClean="0"/>
              <a:t> </a:t>
            </a:r>
            <a:r>
              <a:rPr lang="de-DE" dirty="0" err="1" smtClean="0"/>
              <a:t>of</a:t>
            </a:r>
            <a:r>
              <a:rPr lang="de-DE" dirty="0" smtClean="0"/>
              <a:t> </a:t>
            </a:r>
            <a:r>
              <a:rPr lang="de-DE" dirty="0" err="1" smtClean="0"/>
              <a:t>the</a:t>
            </a:r>
            <a:r>
              <a:rPr lang="de-DE" dirty="0"/>
              <a:t> </a:t>
            </a:r>
            <a:r>
              <a:rPr lang="de-DE" dirty="0" err="1" smtClean="0"/>
              <a:t>Celumer</a:t>
            </a:r>
            <a:r>
              <a:rPr lang="de-DE" dirty="0" smtClean="0"/>
              <a:t> Marine Minerals </a:t>
            </a:r>
            <a:r>
              <a:rPr lang="de-DE" dirty="0" err="1" smtClean="0"/>
              <a:t>is</a:t>
            </a:r>
            <a:r>
              <a:rPr lang="de-DE" dirty="0" smtClean="0"/>
              <a:t> </a:t>
            </a:r>
            <a:r>
              <a:rPr lang="de-DE" dirty="0" err="1" smtClean="0"/>
              <a:t>similar</a:t>
            </a:r>
            <a:r>
              <a:rPr lang="de-DE" dirty="0" smtClean="0"/>
              <a:t> </a:t>
            </a:r>
            <a:r>
              <a:rPr lang="de-DE" dirty="0" err="1" smtClean="0"/>
              <a:t>to</a:t>
            </a:r>
            <a:r>
              <a:rPr lang="de-DE" dirty="0" smtClean="0"/>
              <a:t> </a:t>
            </a:r>
            <a:r>
              <a:rPr lang="de-DE" dirty="0" err="1" smtClean="0"/>
              <a:t>blood</a:t>
            </a:r>
            <a:r>
              <a:rPr lang="de-DE" dirty="0" smtClean="0"/>
              <a:t> </a:t>
            </a:r>
            <a:r>
              <a:rPr lang="de-DE" dirty="0" err="1" smtClean="0"/>
              <a:t>plasma</a:t>
            </a:r>
            <a:r>
              <a:rPr lang="de-DE" dirty="0" smtClean="0"/>
              <a:t>, </a:t>
            </a:r>
            <a:r>
              <a:rPr lang="de-DE" dirty="0" err="1" smtClean="0"/>
              <a:t>which</a:t>
            </a:r>
            <a:r>
              <a:rPr lang="de-DE" dirty="0" smtClean="0"/>
              <a:t> </a:t>
            </a:r>
            <a:r>
              <a:rPr lang="de-DE" dirty="0" err="1" smtClean="0"/>
              <a:t>allows</a:t>
            </a:r>
            <a:r>
              <a:rPr lang="de-DE" dirty="0" smtClean="0"/>
              <a:t> </a:t>
            </a:r>
            <a:r>
              <a:rPr lang="de-DE" dirty="0" err="1" smtClean="0"/>
              <a:t>for</a:t>
            </a:r>
            <a:r>
              <a:rPr lang="de-DE" dirty="0" smtClean="0"/>
              <a:t> quicker </a:t>
            </a:r>
            <a:r>
              <a:rPr lang="de-DE" dirty="0" err="1" smtClean="0"/>
              <a:t>absorption</a:t>
            </a:r>
            <a:r>
              <a:rPr lang="de-DE" dirty="0" smtClean="0"/>
              <a:t> </a:t>
            </a:r>
            <a:r>
              <a:rPr lang="de-DE" dirty="0" err="1" smtClean="0"/>
              <a:t>of</a:t>
            </a:r>
            <a:r>
              <a:rPr lang="de-DE" dirty="0" smtClean="0"/>
              <a:t> </a:t>
            </a:r>
            <a:r>
              <a:rPr lang="de-DE" dirty="0" err="1" smtClean="0"/>
              <a:t>active</a:t>
            </a:r>
            <a:r>
              <a:rPr lang="de-DE" dirty="0" smtClean="0"/>
              <a:t> </a:t>
            </a:r>
            <a:r>
              <a:rPr lang="de-DE" dirty="0" err="1" smtClean="0"/>
              <a:t>ingredients</a:t>
            </a:r>
            <a:r>
              <a:rPr lang="de-DE" dirty="0" smtClean="0"/>
              <a:t> </a:t>
            </a:r>
            <a:r>
              <a:rPr lang="de-DE" dirty="0" err="1" smtClean="0"/>
              <a:t>into</a:t>
            </a:r>
            <a:r>
              <a:rPr lang="de-DE" dirty="0" smtClean="0"/>
              <a:t> </a:t>
            </a:r>
            <a:r>
              <a:rPr lang="de-DE" dirty="0" err="1" smtClean="0"/>
              <a:t>deeper</a:t>
            </a:r>
            <a:r>
              <a:rPr lang="de-DE" dirty="0" smtClean="0"/>
              <a:t> </a:t>
            </a:r>
            <a:r>
              <a:rPr lang="de-DE" dirty="0" err="1" smtClean="0"/>
              <a:t>layers</a:t>
            </a:r>
            <a:r>
              <a:rPr lang="de-DE" dirty="0" smtClean="0"/>
              <a:t> </a:t>
            </a:r>
            <a:r>
              <a:rPr lang="de-DE" dirty="0" err="1" smtClean="0"/>
              <a:t>of</a:t>
            </a:r>
            <a:r>
              <a:rPr lang="de-DE" dirty="0" smtClean="0"/>
              <a:t> </a:t>
            </a:r>
            <a:r>
              <a:rPr lang="de-DE" dirty="0" err="1" smtClean="0"/>
              <a:t>the</a:t>
            </a:r>
            <a:r>
              <a:rPr lang="de-DE" dirty="0" smtClean="0"/>
              <a:t> </a:t>
            </a:r>
            <a:r>
              <a:rPr lang="de-DE" dirty="0" err="1" smtClean="0"/>
              <a:t>skin</a:t>
            </a:r>
            <a:r>
              <a:rPr lang="de-DE" dirty="0" smtClean="0"/>
              <a:t>. As </a:t>
            </a:r>
            <a:r>
              <a:rPr lang="de-DE" dirty="0" err="1" smtClean="0"/>
              <a:t>the</a:t>
            </a:r>
            <a:r>
              <a:rPr lang="de-DE" dirty="0" smtClean="0"/>
              <a:t> </a:t>
            </a:r>
            <a:r>
              <a:rPr lang="de-DE" dirty="0" err="1" smtClean="0"/>
              <a:t>combination</a:t>
            </a:r>
            <a:r>
              <a:rPr lang="de-DE" dirty="0" smtClean="0"/>
              <a:t> </a:t>
            </a:r>
            <a:r>
              <a:rPr lang="de-DE" dirty="0" err="1" smtClean="0"/>
              <a:t>is</a:t>
            </a:r>
            <a:r>
              <a:rPr lang="de-DE" dirty="0" smtClean="0"/>
              <a:t> </a:t>
            </a:r>
            <a:r>
              <a:rPr lang="de-DE" dirty="0" err="1" smtClean="0"/>
              <a:t>known</a:t>
            </a:r>
            <a:r>
              <a:rPr lang="de-DE" dirty="0" smtClean="0"/>
              <a:t> </a:t>
            </a:r>
            <a:r>
              <a:rPr lang="de-DE" dirty="0" err="1" smtClean="0"/>
              <a:t>to</a:t>
            </a:r>
            <a:r>
              <a:rPr lang="de-DE" dirty="0" smtClean="0"/>
              <a:t> </a:t>
            </a:r>
            <a:r>
              <a:rPr lang="de-DE" dirty="0" err="1" smtClean="0"/>
              <a:t>the</a:t>
            </a:r>
            <a:r>
              <a:rPr lang="de-DE" dirty="0" smtClean="0"/>
              <a:t> </a:t>
            </a:r>
            <a:r>
              <a:rPr lang="de-DE" dirty="0" err="1" smtClean="0"/>
              <a:t>body</a:t>
            </a:r>
            <a:r>
              <a:rPr lang="de-DE" dirty="0" smtClean="0"/>
              <a:t>, </a:t>
            </a:r>
            <a:r>
              <a:rPr lang="de-DE" dirty="0" err="1" smtClean="0"/>
              <a:t>they</a:t>
            </a:r>
            <a:r>
              <a:rPr lang="de-DE" dirty="0" smtClean="0"/>
              <a:t> </a:t>
            </a:r>
            <a:r>
              <a:rPr lang="de-DE" dirty="0" err="1" smtClean="0"/>
              <a:t>serve</a:t>
            </a:r>
            <a:r>
              <a:rPr lang="de-DE" dirty="0" smtClean="0"/>
              <a:t> </a:t>
            </a:r>
            <a:r>
              <a:rPr lang="de-DE" dirty="0" err="1" smtClean="0"/>
              <a:t>as</a:t>
            </a:r>
            <a:r>
              <a:rPr lang="de-DE" dirty="0" smtClean="0"/>
              <a:t> a „</a:t>
            </a:r>
            <a:r>
              <a:rPr lang="de-DE" dirty="0" err="1" smtClean="0"/>
              <a:t>means</a:t>
            </a:r>
            <a:r>
              <a:rPr lang="de-DE" dirty="0" smtClean="0"/>
              <a:t> </a:t>
            </a:r>
            <a:r>
              <a:rPr lang="de-DE" dirty="0" err="1" smtClean="0"/>
              <a:t>of</a:t>
            </a:r>
            <a:r>
              <a:rPr lang="de-DE" dirty="0" smtClean="0"/>
              <a:t> </a:t>
            </a:r>
            <a:r>
              <a:rPr lang="de-DE" dirty="0" err="1" smtClean="0"/>
              <a:t>transport</a:t>
            </a:r>
            <a:r>
              <a:rPr lang="de-DE" dirty="0" smtClean="0"/>
              <a:t>“ </a:t>
            </a:r>
            <a:r>
              <a:rPr lang="de-DE" dirty="0" err="1" smtClean="0"/>
              <a:t>for</a:t>
            </a:r>
            <a:r>
              <a:rPr lang="de-DE" dirty="0" smtClean="0"/>
              <a:t> </a:t>
            </a:r>
            <a:r>
              <a:rPr lang="de-DE" dirty="0" err="1" smtClean="0"/>
              <a:t>further</a:t>
            </a:r>
            <a:r>
              <a:rPr lang="de-DE" dirty="0" smtClean="0"/>
              <a:t> </a:t>
            </a:r>
            <a:r>
              <a:rPr lang="de-DE" dirty="0" err="1" smtClean="0"/>
              <a:t>active</a:t>
            </a:r>
            <a:r>
              <a:rPr lang="de-DE" dirty="0" smtClean="0"/>
              <a:t> </a:t>
            </a:r>
            <a:r>
              <a:rPr lang="de-DE" dirty="0" err="1" smtClean="0"/>
              <a:t>ingredients</a:t>
            </a:r>
            <a:r>
              <a:rPr lang="de-DE" dirty="0" smtClean="0"/>
              <a:t> </a:t>
            </a:r>
            <a:r>
              <a:rPr lang="de-DE" dirty="0" err="1" smtClean="0"/>
              <a:t>into</a:t>
            </a:r>
            <a:r>
              <a:rPr lang="de-DE" dirty="0" smtClean="0"/>
              <a:t> </a:t>
            </a:r>
            <a:r>
              <a:rPr lang="de-DE" dirty="0" err="1" smtClean="0"/>
              <a:t>the</a:t>
            </a:r>
            <a:r>
              <a:rPr lang="de-DE" dirty="0" smtClean="0"/>
              <a:t> </a:t>
            </a:r>
            <a:r>
              <a:rPr lang="de-DE" dirty="0" err="1" smtClean="0"/>
              <a:t>skin</a:t>
            </a:r>
            <a:r>
              <a:rPr lang="de-DE" dirty="0" smtClean="0"/>
              <a:t>.</a:t>
            </a:r>
          </a:p>
          <a:p>
            <a:pPr eaLnBrk="1" hangingPunct="1">
              <a:buClr>
                <a:srgbClr val="333F48"/>
              </a:buClr>
              <a:defRPr/>
            </a:pPr>
            <a:r>
              <a:rPr lang="de-DE" dirty="0" err="1" smtClean="0"/>
              <a:t>Cell</a:t>
            </a:r>
            <a:r>
              <a:rPr lang="de-DE" dirty="0" smtClean="0"/>
              <a:t> </a:t>
            </a:r>
            <a:r>
              <a:rPr lang="de-DE" dirty="0" err="1"/>
              <a:t>supply</a:t>
            </a:r>
            <a:endParaRPr lang="de-DE" dirty="0"/>
          </a:p>
          <a:p>
            <a:pPr eaLnBrk="1" hangingPunct="1">
              <a:buClr>
                <a:srgbClr val="333F48"/>
              </a:buClr>
              <a:defRPr/>
            </a:pPr>
            <a:r>
              <a:rPr lang="de-DE" dirty="0" err="1"/>
              <a:t>Better</a:t>
            </a:r>
            <a:r>
              <a:rPr lang="de-DE" dirty="0"/>
              <a:t> </a:t>
            </a:r>
            <a:r>
              <a:rPr lang="de-DE" dirty="0" err="1"/>
              <a:t>absorption</a:t>
            </a:r>
            <a:r>
              <a:rPr lang="de-DE" dirty="0"/>
              <a:t> </a:t>
            </a:r>
            <a:r>
              <a:rPr lang="de-DE" dirty="0" err="1"/>
              <a:t>of</a:t>
            </a:r>
            <a:r>
              <a:rPr lang="de-DE" dirty="0"/>
              <a:t> </a:t>
            </a:r>
            <a:r>
              <a:rPr lang="de-DE" dirty="0" err="1"/>
              <a:t>active</a:t>
            </a:r>
            <a:r>
              <a:rPr lang="de-DE" dirty="0"/>
              <a:t> </a:t>
            </a:r>
            <a:r>
              <a:rPr lang="de-DE" dirty="0" err="1"/>
              <a:t>ingredients</a:t>
            </a:r>
            <a:endParaRPr lang="de-DE" dirty="0"/>
          </a:p>
          <a:p>
            <a:pPr eaLnBrk="1" hangingPunct="1">
              <a:buClr>
                <a:srgbClr val="333F48"/>
              </a:buClr>
              <a:defRPr/>
            </a:pPr>
            <a:r>
              <a:rPr lang="de-DE" dirty="0" err="1"/>
              <a:t>Very</a:t>
            </a:r>
            <a:r>
              <a:rPr lang="de-DE" dirty="0"/>
              <a:t> </a:t>
            </a:r>
            <a:r>
              <a:rPr lang="de-DE" dirty="0" err="1"/>
              <a:t>well</a:t>
            </a:r>
            <a:r>
              <a:rPr lang="de-DE" dirty="0"/>
              <a:t> </a:t>
            </a:r>
            <a:r>
              <a:rPr lang="de-DE" dirty="0" err="1"/>
              <a:t>tolerated</a:t>
            </a:r>
            <a:r>
              <a:rPr lang="de-DE" dirty="0"/>
              <a:t> </a:t>
            </a:r>
            <a:r>
              <a:rPr lang="de-DE" dirty="0" err="1" smtClean="0"/>
              <a:t>by</a:t>
            </a:r>
            <a:r>
              <a:rPr lang="de-DE" dirty="0" smtClean="0"/>
              <a:t> </a:t>
            </a:r>
            <a:r>
              <a:rPr lang="de-DE" dirty="0" err="1" smtClean="0"/>
              <a:t>the</a:t>
            </a:r>
            <a:r>
              <a:rPr lang="de-DE" dirty="0" smtClean="0"/>
              <a:t> </a:t>
            </a:r>
            <a:r>
              <a:rPr lang="de-DE" dirty="0" err="1" smtClean="0"/>
              <a:t>skin</a:t>
            </a:r>
            <a:r>
              <a:rPr lang="de-DE" dirty="0"/>
              <a:t/>
            </a:r>
            <a:br>
              <a:rPr lang="de-DE" dirty="0"/>
            </a:br>
            <a:r>
              <a:rPr lang="de-DE" dirty="0"/>
              <a:t> </a:t>
            </a:r>
            <a:endParaRPr lang="de-DE" altLang="de-DE" dirty="0" smtClean="0"/>
          </a:p>
        </p:txBody>
      </p:sp>
      <p:pic>
        <p:nvPicPr>
          <p:cNvPr id="6" name="Picture 2" descr="K:\Marketing\Dalton\01 Bilder\Bilder für PPT\Wirkstoffe\Wirkstoff Celumer Meeresmineralien - Marine Minerals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91" y="1477897"/>
            <a:ext cx="3598756" cy="481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801040"/>
            <a:ext cx="11857038" cy="692150"/>
          </a:xfrm>
        </p:spPr>
        <p:txBody>
          <a:bodyPr/>
          <a:lstStyle/>
          <a:p>
            <a:pPr eaLnBrk="1" hangingPunct="1"/>
            <a:r>
              <a:rPr lang="de-DE" altLang="de-DE" dirty="0" smtClean="0"/>
              <a:t>Aloe Vera</a:t>
            </a:r>
          </a:p>
        </p:txBody>
      </p:sp>
      <p:sp>
        <p:nvSpPr>
          <p:cNvPr id="38915" name="Rectangle 10"/>
          <p:cNvSpPr>
            <a:spLocks noGrp="1" noChangeArrowheads="1"/>
          </p:cNvSpPr>
          <p:nvPr>
            <p:ph type="body" sz="half" idx="1"/>
          </p:nvPr>
        </p:nvSpPr>
        <p:spPr>
          <a:xfrm>
            <a:off x="4656138" y="1989138"/>
            <a:ext cx="6473978" cy="4310062"/>
          </a:xfrm>
        </p:spPr>
        <p:txBody>
          <a:bodyPr/>
          <a:lstStyle/>
          <a:p>
            <a:pPr marL="0" indent="0" eaLnBrk="1" hangingPunct="1">
              <a:buNone/>
            </a:pPr>
            <a:r>
              <a:rPr lang="de-DE" dirty="0" smtClean="0"/>
              <a:t>An </a:t>
            </a:r>
            <a:r>
              <a:rPr lang="de-DE" dirty="0" err="1" smtClean="0"/>
              <a:t>extract</a:t>
            </a:r>
            <a:r>
              <a:rPr lang="de-DE" dirty="0" smtClean="0"/>
              <a:t> </a:t>
            </a:r>
            <a:r>
              <a:rPr lang="de-DE" dirty="0" err="1" smtClean="0"/>
              <a:t>obtained</a:t>
            </a:r>
            <a:r>
              <a:rPr lang="de-DE" dirty="0" smtClean="0"/>
              <a:t> </a:t>
            </a:r>
            <a:r>
              <a:rPr lang="de-DE" dirty="0" err="1" smtClean="0"/>
              <a:t>from</a:t>
            </a:r>
            <a:r>
              <a:rPr lang="de-DE" dirty="0" smtClean="0"/>
              <a:t> </a:t>
            </a:r>
            <a:r>
              <a:rPr lang="de-DE" dirty="0" err="1" smtClean="0"/>
              <a:t>the</a:t>
            </a:r>
            <a:r>
              <a:rPr lang="de-DE" dirty="0" smtClean="0"/>
              <a:t> </a:t>
            </a:r>
            <a:r>
              <a:rPr lang="de-DE" dirty="0" err="1" smtClean="0"/>
              <a:t>leaves</a:t>
            </a:r>
            <a:r>
              <a:rPr lang="de-DE" dirty="0" smtClean="0"/>
              <a:t> </a:t>
            </a:r>
            <a:r>
              <a:rPr lang="de-DE" dirty="0" err="1"/>
              <a:t>of</a:t>
            </a:r>
            <a:r>
              <a:rPr lang="de-DE" dirty="0"/>
              <a:t> </a:t>
            </a:r>
            <a:r>
              <a:rPr lang="de-DE" dirty="0" err="1"/>
              <a:t>the</a:t>
            </a:r>
            <a:r>
              <a:rPr lang="de-DE" dirty="0"/>
              <a:t> Aloe </a:t>
            </a:r>
            <a:r>
              <a:rPr lang="de-DE" dirty="0" err="1"/>
              <a:t>barbadensis</a:t>
            </a:r>
            <a:r>
              <a:rPr lang="de-DE" dirty="0"/>
              <a:t>, </a:t>
            </a:r>
            <a:r>
              <a:rPr lang="de-DE" dirty="0" err="1"/>
              <a:t>Liliaceae</a:t>
            </a:r>
            <a:r>
              <a:rPr lang="de-DE" dirty="0"/>
              <a:t>  </a:t>
            </a:r>
            <a:r>
              <a:rPr lang="de-DE" dirty="0" err="1"/>
              <a:t>which</a:t>
            </a:r>
            <a:r>
              <a:rPr lang="de-DE" dirty="0"/>
              <a:t> </a:t>
            </a:r>
            <a:r>
              <a:rPr lang="de-DE" dirty="0" err="1"/>
              <a:t>contains</a:t>
            </a:r>
            <a:r>
              <a:rPr lang="de-DE" dirty="0"/>
              <a:t> </a:t>
            </a:r>
            <a:r>
              <a:rPr lang="de-DE" dirty="0" err="1"/>
              <a:t>vitamins</a:t>
            </a:r>
            <a:r>
              <a:rPr lang="de-DE" dirty="0"/>
              <a:t>, </a:t>
            </a:r>
            <a:r>
              <a:rPr lang="de-DE" dirty="0" err="1"/>
              <a:t>enzymes</a:t>
            </a:r>
            <a:r>
              <a:rPr lang="de-DE" dirty="0"/>
              <a:t>, </a:t>
            </a:r>
            <a:r>
              <a:rPr lang="de-DE" dirty="0" err="1"/>
              <a:t>mineral</a:t>
            </a:r>
            <a:r>
              <a:rPr lang="de-DE" dirty="0"/>
              <a:t> </a:t>
            </a:r>
            <a:r>
              <a:rPr lang="de-DE" dirty="0" err="1"/>
              <a:t>nutrients</a:t>
            </a:r>
            <a:r>
              <a:rPr lang="de-DE" dirty="0"/>
              <a:t> </a:t>
            </a:r>
            <a:r>
              <a:rPr lang="de-DE" dirty="0" err="1"/>
              <a:t>and</a:t>
            </a:r>
            <a:r>
              <a:rPr lang="de-DE" dirty="0"/>
              <a:t> </a:t>
            </a:r>
            <a:r>
              <a:rPr lang="de-DE" dirty="0" err="1"/>
              <a:t>amino</a:t>
            </a:r>
            <a:r>
              <a:rPr lang="de-DE" dirty="0"/>
              <a:t> </a:t>
            </a:r>
            <a:r>
              <a:rPr lang="de-DE" dirty="0" err="1"/>
              <a:t>acids</a:t>
            </a:r>
            <a:r>
              <a:rPr lang="de-DE" dirty="0"/>
              <a:t>. The </a:t>
            </a:r>
            <a:r>
              <a:rPr lang="de-DE" dirty="0" err="1"/>
              <a:t>cosmetic</a:t>
            </a:r>
            <a:r>
              <a:rPr lang="de-DE" dirty="0"/>
              <a:t> </a:t>
            </a:r>
            <a:r>
              <a:rPr lang="de-DE" dirty="0" err="1"/>
              <a:t>effect</a:t>
            </a:r>
            <a:r>
              <a:rPr lang="de-DE" dirty="0"/>
              <a:t> </a:t>
            </a:r>
            <a:r>
              <a:rPr lang="de-DE" dirty="0" err="1"/>
              <a:t>of</a:t>
            </a:r>
            <a:r>
              <a:rPr lang="de-DE" dirty="0"/>
              <a:t> </a:t>
            </a:r>
            <a:r>
              <a:rPr lang="de-DE" dirty="0" err="1"/>
              <a:t>this</a:t>
            </a:r>
            <a:r>
              <a:rPr lang="de-DE" dirty="0"/>
              <a:t> </a:t>
            </a:r>
            <a:r>
              <a:rPr lang="de-DE" dirty="0" err="1"/>
              <a:t>natural</a:t>
            </a:r>
            <a:r>
              <a:rPr lang="de-DE" dirty="0"/>
              <a:t> </a:t>
            </a:r>
            <a:r>
              <a:rPr lang="de-DE" dirty="0" err="1"/>
              <a:t>gel</a:t>
            </a:r>
            <a:r>
              <a:rPr lang="de-DE" dirty="0"/>
              <a:t> </a:t>
            </a:r>
            <a:r>
              <a:rPr lang="de-DE" dirty="0" err="1"/>
              <a:t>is</a:t>
            </a:r>
            <a:r>
              <a:rPr lang="de-DE" dirty="0"/>
              <a:t> </a:t>
            </a:r>
            <a:r>
              <a:rPr lang="de-DE" dirty="0" err="1"/>
              <a:t>as</a:t>
            </a:r>
            <a:r>
              <a:rPr lang="de-DE" dirty="0"/>
              <a:t> </a:t>
            </a:r>
            <a:r>
              <a:rPr lang="de-DE" dirty="0" err="1"/>
              <a:t>follows</a:t>
            </a:r>
            <a:r>
              <a:rPr lang="de-DE" dirty="0" smtClean="0"/>
              <a:t>: </a:t>
            </a:r>
          </a:p>
          <a:p>
            <a:pPr eaLnBrk="1" hangingPunct="1">
              <a:buClr>
                <a:srgbClr val="333F48"/>
              </a:buClr>
            </a:pPr>
            <a:r>
              <a:rPr lang="de-DE" dirty="0" err="1"/>
              <a:t>Leaves</a:t>
            </a:r>
            <a:r>
              <a:rPr lang="de-DE" dirty="0"/>
              <a:t> </a:t>
            </a:r>
            <a:r>
              <a:rPr lang="de-DE" dirty="0" err="1"/>
              <a:t>the</a:t>
            </a:r>
            <a:r>
              <a:rPr lang="de-DE" dirty="0"/>
              <a:t> </a:t>
            </a:r>
            <a:r>
              <a:rPr lang="de-DE" dirty="0" err="1"/>
              <a:t>skin</a:t>
            </a:r>
            <a:r>
              <a:rPr lang="de-DE" dirty="0"/>
              <a:t> </a:t>
            </a:r>
            <a:r>
              <a:rPr lang="de-DE" dirty="0" err="1"/>
              <a:t>feeling</a:t>
            </a:r>
            <a:r>
              <a:rPr lang="de-DE" dirty="0"/>
              <a:t> smooth </a:t>
            </a:r>
            <a:r>
              <a:rPr lang="de-DE" dirty="0" err="1"/>
              <a:t>and</a:t>
            </a:r>
            <a:r>
              <a:rPr lang="de-DE" dirty="0"/>
              <a:t> </a:t>
            </a:r>
            <a:r>
              <a:rPr lang="de-DE" dirty="0" err="1"/>
              <a:t>supple</a:t>
            </a:r>
            <a:endParaRPr lang="de-DE" dirty="0"/>
          </a:p>
          <a:p>
            <a:pPr eaLnBrk="1" hangingPunct="1">
              <a:buClr>
                <a:srgbClr val="333F48"/>
              </a:buClr>
            </a:pPr>
            <a:r>
              <a:rPr lang="de-DE" dirty="0" err="1"/>
              <a:t>Delivers</a:t>
            </a:r>
            <a:r>
              <a:rPr lang="de-DE" dirty="0"/>
              <a:t> </a:t>
            </a:r>
            <a:r>
              <a:rPr lang="de-DE" dirty="0" err="1"/>
              <a:t>hydration</a:t>
            </a:r>
            <a:endParaRPr lang="de-DE" dirty="0"/>
          </a:p>
          <a:p>
            <a:pPr eaLnBrk="1" hangingPunct="1">
              <a:buClr>
                <a:srgbClr val="333F48"/>
              </a:buClr>
            </a:pPr>
            <a:r>
              <a:rPr lang="de-DE" dirty="0" err="1"/>
              <a:t>Offers</a:t>
            </a:r>
            <a:r>
              <a:rPr lang="de-DE" dirty="0"/>
              <a:t> </a:t>
            </a:r>
            <a:r>
              <a:rPr lang="de-DE" dirty="0" err="1"/>
              <a:t>wound-healing</a:t>
            </a:r>
            <a:r>
              <a:rPr lang="de-DE" dirty="0"/>
              <a:t> </a:t>
            </a:r>
            <a:r>
              <a:rPr lang="de-DE" dirty="0" err="1"/>
              <a:t>and</a:t>
            </a:r>
            <a:r>
              <a:rPr lang="de-DE" dirty="0"/>
              <a:t> anti-</a:t>
            </a:r>
            <a:r>
              <a:rPr lang="de-DE" dirty="0" err="1"/>
              <a:t>inflammatory</a:t>
            </a:r>
            <a:r>
              <a:rPr lang="de-DE" dirty="0"/>
              <a:t> </a:t>
            </a:r>
            <a:r>
              <a:rPr lang="de-DE" dirty="0" err="1"/>
              <a:t>properties</a:t>
            </a:r>
            <a:endParaRPr lang="de-DE" dirty="0"/>
          </a:p>
          <a:p>
            <a:pPr eaLnBrk="1" hangingPunct="1">
              <a:buClr>
                <a:srgbClr val="333F48"/>
              </a:buClr>
            </a:pPr>
            <a:r>
              <a:rPr lang="de-DE" dirty="0" err="1"/>
              <a:t>Has</a:t>
            </a:r>
            <a:r>
              <a:rPr lang="de-DE" dirty="0"/>
              <a:t> a </a:t>
            </a:r>
            <a:r>
              <a:rPr lang="de-DE" dirty="0" err="1"/>
              <a:t>natural</a:t>
            </a:r>
            <a:r>
              <a:rPr lang="de-DE" dirty="0"/>
              <a:t> </a:t>
            </a:r>
            <a:r>
              <a:rPr lang="de-DE" dirty="0" err="1"/>
              <a:t>cooling</a:t>
            </a:r>
            <a:r>
              <a:rPr lang="de-DE" dirty="0"/>
              <a:t> </a:t>
            </a:r>
            <a:r>
              <a:rPr lang="de-DE" dirty="0" err="1"/>
              <a:t>effect</a:t>
            </a:r>
            <a:endParaRPr lang="de-DE" dirty="0"/>
          </a:p>
          <a:p>
            <a:pPr eaLnBrk="1" hangingPunct="1">
              <a:buClr>
                <a:srgbClr val="333F48"/>
              </a:buClr>
            </a:pPr>
            <a:r>
              <a:rPr lang="de-DE" dirty="0" err="1"/>
              <a:t>Promotes</a:t>
            </a:r>
            <a:r>
              <a:rPr lang="de-DE" dirty="0"/>
              <a:t> </a:t>
            </a:r>
            <a:r>
              <a:rPr lang="de-DE" dirty="0" err="1" smtClean="0"/>
              <a:t>the</a:t>
            </a:r>
            <a:r>
              <a:rPr lang="de-DE" dirty="0" smtClean="0"/>
              <a:t> </a:t>
            </a:r>
            <a:r>
              <a:rPr lang="de-DE" dirty="0" err="1" smtClean="0"/>
              <a:t>skin‘s</a:t>
            </a:r>
            <a:r>
              <a:rPr lang="de-DE" dirty="0" smtClean="0"/>
              <a:t> </a:t>
            </a:r>
            <a:r>
              <a:rPr lang="de-DE" dirty="0" err="1"/>
              <a:t>self-healing</a:t>
            </a:r>
            <a:r>
              <a:rPr lang="de-DE" dirty="0"/>
              <a:t> </a:t>
            </a:r>
            <a:r>
              <a:rPr lang="de-DE" dirty="0" err="1" smtClean="0"/>
              <a:t>powers</a:t>
            </a:r>
            <a:endParaRPr lang="de-DE" dirty="0"/>
          </a:p>
          <a:p>
            <a:pPr marL="0" indent="0" eaLnBrk="1" hangingPunct="1">
              <a:buFont typeface="Wingdings" pitchFamily="2" charset="2"/>
              <a:buNone/>
            </a:pPr>
            <a:endParaRPr lang="de-DE" altLang="de-DE" dirty="0" smtClean="0"/>
          </a:p>
        </p:txBody>
      </p:sp>
      <p:pic>
        <p:nvPicPr>
          <p:cNvPr id="6146" name="Picture 2" descr="K:\Marketing\Dalton\01 Bilder\Wirkstoffe\Wirkstoffe PPT\Wirkstoff Aloe Vera 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9" y="1488724"/>
            <a:ext cx="3601316" cy="481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7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94671"/>
            <a:ext cx="11857038" cy="692150"/>
          </a:xfrm>
        </p:spPr>
        <p:txBody>
          <a:bodyPr/>
          <a:lstStyle/>
          <a:p>
            <a:pPr eaLnBrk="1" hangingPunct="1"/>
            <a:r>
              <a:rPr lang="de-DE" altLang="de-DE" dirty="0" smtClean="0"/>
              <a:t>Allantoin</a:t>
            </a:r>
          </a:p>
        </p:txBody>
      </p:sp>
      <p:sp>
        <p:nvSpPr>
          <p:cNvPr id="38915" name="Rectangle 10"/>
          <p:cNvSpPr>
            <a:spLocks noGrp="1" noChangeArrowheads="1"/>
          </p:cNvSpPr>
          <p:nvPr>
            <p:ph type="body" sz="half" idx="1"/>
          </p:nvPr>
        </p:nvSpPr>
        <p:spPr>
          <a:xfrm>
            <a:off x="4664419" y="1991830"/>
            <a:ext cx="6446032" cy="4310062"/>
          </a:xfrm>
        </p:spPr>
        <p:txBody>
          <a:bodyPr/>
          <a:lstStyle/>
          <a:p>
            <a:pPr marL="0" indent="0" algn="just" eaLnBrk="1" hangingPunct="1">
              <a:buFont typeface="Wingdings" panose="05000000000000000000" pitchFamily="2" charset="2"/>
              <a:buNone/>
            </a:pPr>
            <a:r>
              <a:rPr lang="de-DE" altLang="de-DE" dirty="0" smtClean="0"/>
              <a:t>Allantoin </a:t>
            </a:r>
            <a:r>
              <a:rPr lang="de-DE" altLang="de-DE" dirty="0" err="1" smtClean="0"/>
              <a:t>is</a:t>
            </a:r>
            <a:r>
              <a:rPr lang="de-DE" altLang="de-DE" dirty="0" smtClean="0"/>
              <a:t> a natural-</a:t>
            </a:r>
            <a:r>
              <a:rPr lang="de-DE" altLang="de-DE" dirty="0" err="1" smtClean="0"/>
              <a:t>source</a:t>
            </a:r>
            <a:r>
              <a:rPr lang="de-DE" altLang="de-DE" dirty="0" smtClean="0"/>
              <a:t> </a:t>
            </a:r>
            <a:r>
              <a:rPr lang="de-DE" altLang="de-DE" dirty="0" err="1" smtClean="0"/>
              <a:t>substance</a:t>
            </a:r>
            <a:r>
              <a:rPr lang="de-DE" altLang="de-DE" dirty="0" smtClean="0"/>
              <a:t> </a:t>
            </a:r>
            <a:r>
              <a:rPr lang="de-DE" altLang="de-DE" dirty="0" err="1" smtClean="0"/>
              <a:t>found</a:t>
            </a:r>
            <a:r>
              <a:rPr lang="de-DE" altLang="de-DE" dirty="0" smtClean="0"/>
              <a:t> in </a:t>
            </a:r>
            <a:r>
              <a:rPr lang="de-DE" altLang="de-DE" dirty="0" err="1" smtClean="0"/>
              <a:t>plants</a:t>
            </a:r>
            <a:r>
              <a:rPr lang="de-DE" altLang="de-DE" dirty="0" smtClean="0"/>
              <a:t> such </a:t>
            </a:r>
            <a:r>
              <a:rPr lang="de-DE" altLang="de-DE" dirty="0" err="1" smtClean="0"/>
              <a:t>as</a:t>
            </a:r>
            <a:r>
              <a:rPr lang="de-DE" altLang="de-DE" dirty="0" smtClean="0"/>
              <a:t> </a:t>
            </a:r>
            <a:r>
              <a:rPr lang="de-DE" altLang="de-DE" dirty="0" err="1" smtClean="0"/>
              <a:t>comfrey</a:t>
            </a:r>
            <a:r>
              <a:rPr lang="de-DE" altLang="de-DE" dirty="0" smtClean="0"/>
              <a:t> </a:t>
            </a:r>
            <a:r>
              <a:rPr lang="de-DE" altLang="de-DE" dirty="0"/>
              <a:t>(</a:t>
            </a:r>
            <a:r>
              <a:rPr lang="de-DE" altLang="de-DE" dirty="0" err="1"/>
              <a:t>Symphytum</a:t>
            </a:r>
            <a:r>
              <a:rPr lang="de-DE" altLang="de-DE" dirty="0"/>
              <a:t> </a:t>
            </a:r>
            <a:r>
              <a:rPr lang="de-DE" altLang="de-DE" dirty="0" err="1"/>
              <a:t>officinale</a:t>
            </a:r>
            <a:r>
              <a:rPr lang="de-DE" altLang="de-DE" dirty="0"/>
              <a:t>), </a:t>
            </a:r>
            <a:r>
              <a:rPr lang="de-DE" altLang="de-DE" dirty="0" err="1"/>
              <a:t>maple</a:t>
            </a:r>
            <a:r>
              <a:rPr lang="de-DE" altLang="de-DE" dirty="0"/>
              <a:t>, </a:t>
            </a:r>
            <a:r>
              <a:rPr lang="de-DE" altLang="de-DE" dirty="0" err="1"/>
              <a:t>wheat</a:t>
            </a:r>
            <a:r>
              <a:rPr lang="de-DE" altLang="de-DE" dirty="0"/>
              <a:t> </a:t>
            </a:r>
            <a:r>
              <a:rPr lang="de-DE" altLang="de-DE" dirty="0" err="1"/>
              <a:t>germ</a:t>
            </a:r>
            <a:r>
              <a:rPr lang="de-DE" altLang="de-DE" dirty="0"/>
              <a:t> </a:t>
            </a:r>
            <a:r>
              <a:rPr lang="de-DE" altLang="de-DE" dirty="0" err="1"/>
              <a:t>and</a:t>
            </a:r>
            <a:r>
              <a:rPr lang="de-DE" altLang="de-DE" dirty="0"/>
              <a:t> </a:t>
            </a:r>
            <a:r>
              <a:rPr lang="de-DE" altLang="de-DE" dirty="0" err="1"/>
              <a:t>black</a:t>
            </a:r>
            <a:r>
              <a:rPr lang="de-DE" altLang="de-DE" dirty="0"/>
              <a:t> </a:t>
            </a:r>
            <a:r>
              <a:rPr lang="de-DE" altLang="de-DE" dirty="0" err="1" smtClean="0"/>
              <a:t>salsify</a:t>
            </a:r>
            <a:r>
              <a:rPr lang="de-DE" altLang="de-DE" dirty="0" smtClean="0"/>
              <a:t>. </a:t>
            </a:r>
            <a:r>
              <a:rPr lang="de-DE" altLang="de-DE" dirty="0" err="1" smtClean="0"/>
              <a:t>It</a:t>
            </a:r>
            <a:r>
              <a:rPr lang="de-DE" altLang="de-DE" dirty="0" smtClean="0"/>
              <a:t> was </a:t>
            </a:r>
            <a:r>
              <a:rPr lang="de-DE" altLang="de-DE" dirty="0" err="1" smtClean="0"/>
              <a:t>already</a:t>
            </a:r>
            <a:r>
              <a:rPr lang="de-DE" altLang="de-DE" dirty="0" smtClean="0"/>
              <a:t> </a:t>
            </a:r>
            <a:r>
              <a:rPr lang="de-DE" altLang="de-DE" dirty="0" err="1" smtClean="0"/>
              <a:t>used</a:t>
            </a:r>
            <a:r>
              <a:rPr lang="de-DE" altLang="de-DE" dirty="0" smtClean="0"/>
              <a:t> </a:t>
            </a:r>
            <a:r>
              <a:rPr lang="de-DE" altLang="de-DE" dirty="0" err="1" smtClean="0"/>
              <a:t>by</a:t>
            </a:r>
            <a:r>
              <a:rPr lang="de-DE" altLang="de-DE" dirty="0" smtClean="0"/>
              <a:t> Hildegard von Bingen </a:t>
            </a:r>
            <a:r>
              <a:rPr lang="de-DE" altLang="de-DE" dirty="0" err="1" smtClean="0"/>
              <a:t>to</a:t>
            </a:r>
            <a:r>
              <a:rPr lang="de-DE" altLang="de-DE" dirty="0" smtClean="0"/>
              <a:t> </a:t>
            </a:r>
            <a:r>
              <a:rPr lang="de-DE" altLang="de-DE" dirty="0" err="1" smtClean="0"/>
              <a:t>help</a:t>
            </a:r>
            <a:r>
              <a:rPr lang="de-DE" altLang="de-DE" dirty="0" smtClean="0"/>
              <a:t> </a:t>
            </a:r>
            <a:r>
              <a:rPr lang="de-DE" altLang="de-DE" dirty="0" err="1" smtClean="0"/>
              <a:t>heal</a:t>
            </a:r>
            <a:r>
              <a:rPr lang="de-DE" altLang="de-DE" dirty="0" smtClean="0"/>
              <a:t> </a:t>
            </a:r>
            <a:r>
              <a:rPr lang="de-DE" altLang="de-DE" dirty="0" err="1" smtClean="0"/>
              <a:t>wounds</a:t>
            </a:r>
            <a:r>
              <a:rPr lang="de-DE" altLang="de-DE" dirty="0" smtClean="0"/>
              <a:t> </a:t>
            </a:r>
            <a:r>
              <a:rPr lang="de-DE" altLang="de-DE" dirty="0" err="1" smtClean="0"/>
              <a:t>and</a:t>
            </a:r>
            <a:r>
              <a:rPr lang="de-DE" altLang="de-DE" dirty="0" smtClean="0"/>
              <a:t> </a:t>
            </a:r>
            <a:r>
              <a:rPr lang="de-DE" altLang="de-DE" dirty="0" err="1" smtClean="0"/>
              <a:t>bone</a:t>
            </a:r>
            <a:r>
              <a:rPr lang="de-DE" altLang="de-DE" dirty="0" smtClean="0"/>
              <a:t> </a:t>
            </a:r>
            <a:r>
              <a:rPr lang="de-DE" altLang="de-DE" dirty="0" err="1" smtClean="0"/>
              <a:t>fractures</a:t>
            </a:r>
            <a:r>
              <a:rPr lang="de-DE" altLang="de-DE" dirty="0" smtClean="0"/>
              <a:t>.</a:t>
            </a:r>
          </a:p>
          <a:p>
            <a:pPr>
              <a:buClr>
                <a:srgbClr val="333F48"/>
              </a:buClr>
            </a:pPr>
            <a:r>
              <a:rPr lang="de-DE" altLang="de-DE" dirty="0" err="1"/>
              <a:t>Promotes</a:t>
            </a:r>
            <a:r>
              <a:rPr lang="de-DE" altLang="de-DE" dirty="0"/>
              <a:t> </a:t>
            </a:r>
            <a:r>
              <a:rPr lang="de-DE" altLang="de-DE" dirty="0" err="1"/>
              <a:t>healing</a:t>
            </a:r>
            <a:endParaRPr lang="de-DE" altLang="de-DE" dirty="0"/>
          </a:p>
          <a:p>
            <a:pPr>
              <a:buClr>
                <a:srgbClr val="333F48"/>
              </a:buClr>
            </a:pPr>
            <a:r>
              <a:rPr lang="de-DE" altLang="de-DE" dirty="0" err="1"/>
              <a:t>Calms</a:t>
            </a:r>
            <a:r>
              <a:rPr lang="de-DE" altLang="de-DE" dirty="0"/>
              <a:t> </a:t>
            </a:r>
            <a:r>
              <a:rPr lang="de-DE" altLang="de-DE" dirty="0" err="1"/>
              <a:t>and</a:t>
            </a:r>
            <a:r>
              <a:rPr lang="de-DE" altLang="de-DE" dirty="0"/>
              <a:t> </a:t>
            </a:r>
            <a:r>
              <a:rPr lang="de-DE" altLang="de-DE" dirty="0" err="1"/>
              <a:t>soothes</a:t>
            </a:r>
            <a:endParaRPr lang="de-DE" altLang="de-DE" dirty="0"/>
          </a:p>
          <a:p>
            <a:pPr>
              <a:buClr>
                <a:srgbClr val="333F48"/>
              </a:buClr>
            </a:pPr>
            <a:r>
              <a:rPr lang="de-DE" altLang="de-DE" dirty="0" err="1"/>
              <a:t>Stimulates</a:t>
            </a:r>
            <a:r>
              <a:rPr lang="de-DE" altLang="de-DE" dirty="0"/>
              <a:t> </a:t>
            </a:r>
            <a:r>
              <a:rPr lang="de-DE" altLang="de-DE" dirty="0" err="1"/>
              <a:t>cell</a:t>
            </a:r>
            <a:r>
              <a:rPr lang="de-DE" altLang="de-DE" dirty="0"/>
              <a:t> </a:t>
            </a:r>
            <a:r>
              <a:rPr lang="de-DE" altLang="de-DE" dirty="0" err="1"/>
              <a:t>division</a:t>
            </a:r>
            <a:endParaRPr lang="de-DE" altLang="de-DE" dirty="0"/>
          </a:p>
          <a:p>
            <a:pPr>
              <a:buClr>
                <a:srgbClr val="333F48"/>
              </a:buClr>
            </a:pPr>
            <a:r>
              <a:rPr lang="de-DE" altLang="de-DE" dirty="0"/>
              <a:t>Softens </a:t>
            </a:r>
            <a:r>
              <a:rPr lang="de-DE" altLang="de-DE" dirty="0" err="1" smtClean="0"/>
              <a:t>and</a:t>
            </a:r>
            <a:r>
              <a:rPr lang="de-DE" altLang="de-DE" dirty="0" smtClean="0"/>
              <a:t> smoothes </a:t>
            </a:r>
            <a:r>
              <a:rPr lang="de-DE" altLang="de-DE" dirty="0" err="1" smtClean="0"/>
              <a:t>skin</a:t>
            </a:r>
            <a:r>
              <a:rPr lang="de-DE" altLang="de-DE" dirty="0" smtClean="0"/>
              <a:t> (= </a:t>
            </a:r>
            <a:r>
              <a:rPr lang="de-DE" altLang="de-DE" dirty="0" err="1" smtClean="0"/>
              <a:t>keratoplastic</a:t>
            </a:r>
            <a:r>
              <a:rPr lang="de-DE" altLang="de-DE" dirty="0" smtClean="0"/>
              <a:t>)</a:t>
            </a:r>
          </a:p>
          <a:p>
            <a:pPr marL="0" indent="0" eaLnBrk="1" hangingPunct="1">
              <a:buFont typeface="Wingdings" panose="05000000000000000000" pitchFamily="2" charset="2"/>
              <a:buNone/>
            </a:pPr>
            <a:endParaRPr lang="de-DE" altLang="de-DE" dirty="0" smtClean="0"/>
          </a:p>
        </p:txBody>
      </p:sp>
      <p:pic>
        <p:nvPicPr>
          <p:cNvPr id="4098" name="Picture 2" descr="K:\Marketing\Dalton\01 Bilder\Wirkstoffe\Wirkstoffe PPT\Wirkstoff Allantoin 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5" y="1488737"/>
            <a:ext cx="3601309" cy="481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80115"/>
            <a:ext cx="7839276" cy="692150"/>
          </a:xfrm>
        </p:spPr>
        <p:txBody>
          <a:bodyPr/>
          <a:lstStyle/>
          <a:p>
            <a:pPr eaLnBrk="1" hangingPunct="1"/>
            <a:r>
              <a:rPr lang="de-DE" altLang="de-DE" dirty="0" smtClean="0"/>
              <a:t>Bisabolol</a:t>
            </a:r>
            <a:endParaRPr lang="de-DE" altLang="de-DE" dirty="0"/>
          </a:p>
        </p:txBody>
      </p:sp>
      <p:sp>
        <p:nvSpPr>
          <p:cNvPr id="38915" name="Rectangle 10"/>
          <p:cNvSpPr>
            <a:spLocks noGrp="1" noChangeArrowheads="1"/>
          </p:cNvSpPr>
          <p:nvPr>
            <p:ph type="body" sz="half" idx="1"/>
          </p:nvPr>
        </p:nvSpPr>
        <p:spPr>
          <a:xfrm>
            <a:off x="4656139" y="1989138"/>
            <a:ext cx="6469061" cy="4310062"/>
          </a:xfrm>
        </p:spPr>
        <p:txBody>
          <a:bodyPr/>
          <a:lstStyle/>
          <a:p>
            <a:pPr marL="0" indent="0">
              <a:buNone/>
            </a:pPr>
            <a:r>
              <a:rPr lang="en-US" dirty="0" err="1" smtClean="0"/>
              <a:t>Bisabolol</a:t>
            </a:r>
            <a:r>
              <a:rPr lang="en-US" dirty="0" smtClean="0"/>
              <a:t> </a:t>
            </a:r>
            <a:r>
              <a:rPr lang="en-US" dirty="0"/>
              <a:t>is the </a:t>
            </a:r>
            <a:r>
              <a:rPr lang="en-US" dirty="0" smtClean="0"/>
              <a:t>primary constituent of </a:t>
            </a:r>
            <a:r>
              <a:rPr lang="en-US" dirty="0"/>
              <a:t>chamomile oil. The colorless substance serves as an anti-inflammatory and has a slightly sweetish </a:t>
            </a:r>
            <a:r>
              <a:rPr lang="en-US" dirty="0" err="1"/>
              <a:t>flavour</a:t>
            </a:r>
            <a:r>
              <a:rPr lang="en-US" dirty="0" smtClean="0"/>
              <a:t>. </a:t>
            </a:r>
            <a:r>
              <a:rPr lang="en-US" dirty="0"/>
              <a:t>For thousands of years the chamomile has been known as a traditional home remedy. It </a:t>
            </a:r>
            <a:r>
              <a:rPr lang="en-US" dirty="0" smtClean="0"/>
              <a:t>has antibacterial properties  and </a:t>
            </a:r>
            <a:r>
              <a:rPr lang="en-US" dirty="0"/>
              <a:t>also provides </a:t>
            </a:r>
            <a:r>
              <a:rPr lang="en-US" dirty="0" smtClean="0"/>
              <a:t>multiple skin care benefits. </a:t>
            </a:r>
            <a:r>
              <a:rPr lang="en-US" dirty="0" err="1"/>
              <a:t>Bisabolol</a:t>
            </a:r>
            <a:r>
              <a:rPr lang="en-US" dirty="0"/>
              <a:t> </a:t>
            </a:r>
            <a:r>
              <a:rPr lang="en-US" dirty="0" smtClean="0"/>
              <a:t>is just as effective as </a:t>
            </a:r>
            <a:r>
              <a:rPr lang="en-US" dirty="0"/>
              <a:t>the chamomile but has a significantly lower allergy rate</a:t>
            </a:r>
            <a:r>
              <a:rPr lang="en-US" dirty="0" smtClean="0"/>
              <a:t>.</a:t>
            </a:r>
          </a:p>
          <a:p>
            <a:pPr>
              <a:buClr>
                <a:srgbClr val="333F48"/>
              </a:buClr>
            </a:pPr>
            <a:r>
              <a:rPr lang="de-DE" dirty="0"/>
              <a:t>Anti-</a:t>
            </a:r>
            <a:r>
              <a:rPr lang="de-DE" dirty="0" err="1"/>
              <a:t>inflammatory</a:t>
            </a:r>
            <a:endParaRPr lang="de-DE" dirty="0"/>
          </a:p>
          <a:p>
            <a:pPr>
              <a:buClr>
                <a:srgbClr val="333F48"/>
              </a:buClr>
            </a:pPr>
            <a:r>
              <a:rPr lang="de-DE" dirty="0" err="1"/>
              <a:t>Calming</a:t>
            </a:r>
            <a:r>
              <a:rPr lang="de-DE" dirty="0"/>
              <a:t> </a:t>
            </a:r>
            <a:r>
              <a:rPr lang="de-DE" dirty="0" err="1"/>
              <a:t>and</a:t>
            </a:r>
            <a:r>
              <a:rPr lang="de-DE" dirty="0"/>
              <a:t> </a:t>
            </a:r>
            <a:r>
              <a:rPr lang="de-DE" dirty="0" err="1"/>
              <a:t>soothing</a:t>
            </a:r>
            <a:endParaRPr lang="de-DE" dirty="0"/>
          </a:p>
          <a:p>
            <a:pPr marL="0" indent="0" eaLnBrk="1" hangingPunct="1">
              <a:buNone/>
              <a:defRPr/>
            </a:pPr>
            <a:endParaRPr lang="de-DE" altLang="de-DE" dirty="0"/>
          </a:p>
        </p:txBody>
      </p:sp>
      <p:pic>
        <p:nvPicPr>
          <p:cNvPr id="3074" name="Picture 2" descr="K:\Marketing\Dalton\01 Bilder\Wirkstoffe\Wirkstoffe PPT\Wirkstoff Bisabol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56" y="1500840"/>
            <a:ext cx="3589744" cy="479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056" y="787792"/>
            <a:ext cx="6795407" cy="692150"/>
          </a:xfrm>
        </p:spPr>
        <p:txBody>
          <a:bodyPr/>
          <a:lstStyle/>
          <a:p>
            <a:pPr eaLnBrk="1" hangingPunct="1"/>
            <a:r>
              <a:rPr lang="de-DE" altLang="de-DE" dirty="0" err="1" smtClean="0"/>
              <a:t>Camphor</a:t>
            </a:r>
            <a:endParaRPr lang="de-DE" altLang="de-DE" dirty="0"/>
          </a:p>
        </p:txBody>
      </p:sp>
      <p:sp>
        <p:nvSpPr>
          <p:cNvPr id="38915" name="Rectangle 10"/>
          <p:cNvSpPr>
            <a:spLocks noGrp="1" noChangeArrowheads="1"/>
          </p:cNvSpPr>
          <p:nvPr>
            <p:ph type="body" sz="half" idx="1"/>
          </p:nvPr>
        </p:nvSpPr>
        <p:spPr>
          <a:xfrm>
            <a:off x="4662333" y="1989138"/>
            <a:ext cx="7363090" cy="4310062"/>
          </a:xfrm>
        </p:spPr>
        <p:txBody>
          <a:bodyPr/>
          <a:lstStyle/>
          <a:p>
            <a:pPr marL="0" indent="0">
              <a:buNone/>
            </a:pPr>
            <a:r>
              <a:rPr lang="en-US" dirty="0"/>
              <a:t>Camphor is a lipophilic ingredient found in the essential oils of the camphor tree. The camphor tree is native to the Himalayas, where it thrives even at an altitude of more than 1000 meters</a:t>
            </a:r>
            <a:r>
              <a:rPr lang="en-US" dirty="0" smtClean="0"/>
              <a:t>.</a:t>
            </a:r>
            <a:r>
              <a:rPr lang="en-US" dirty="0"/>
              <a:t> Camphor was used as a healing plant by Hildegard von </a:t>
            </a:r>
            <a:r>
              <a:rPr lang="en-US" dirty="0" err="1"/>
              <a:t>Bingen</a:t>
            </a:r>
            <a:r>
              <a:rPr lang="en-US" dirty="0"/>
              <a:t>, who used it to treat febrile diseases, rheumatism and colds. To this day, camphor is widely used for medicinal purposes, mainly in Asia</a:t>
            </a:r>
            <a:r>
              <a:rPr lang="en-US" dirty="0" smtClean="0"/>
              <a:t>.</a:t>
            </a:r>
          </a:p>
          <a:p>
            <a:pPr>
              <a:buClr>
                <a:srgbClr val="333F48"/>
              </a:buClr>
            </a:pPr>
            <a:r>
              <a:rPr lang="de-DE" dirty="0" err="1" smtClean="0"/>
              <a:t>Antiseptic</a:t>
            </a:r>
            <a:endParaRPr lang="de-DE" dirty="0" smtClean="0"/>
          </a:p>
          <a:p>
            <a:pPr>
              <a:buClr>
                <a:srgbClr val="333F48"/>
              </a:buClr>
            </a:pPr>
            <a:r>
              <a:rPr lang="de-DE" dirty="0" smtClean="0"/>
              <a:t>Anti-</a:t>
            </a:r>
            <a:r>
              <a:rPr lang="de-DE" dirty="0" err="1" smtClean="0"/>
              <a:t>inflammatory</a:t>
            </a:r>
            <a:endParaRPr lang="de-DE" dirty="0" smtClean="0"/>
          </a:p>
          <a:p>
            <a:pPr>
              <a:buClr>
                <a:srgbClr val="333F48"/>
              </a:buClr>
            </a:pPr>
            <a:r>
              <a:rPr lang="de-DE" dirty="0" err="1" smtClean="0"/>
              <a:t>Bactericidal</a:t>
            </a:r>
            <a:r>
              <a:rPr lang="de-DE" dirty="0" smtClean="0"/>
              <a:t> </a:t>
            </a:r>
            <a:r>
              <a:rPr lang="de-DE" dirty="0" err="1" smtClean="0"/>
              <a:t>and</a:t>
            </a:r>
            <a:r>
              <a:rPr lang="de-DE" dirty="0" smtClean="0"/>
              <a:t> </a:t>
            </a:r>
            <a:r>
              <a:rPr lang="de-DE" dirty="0" err="1" smtClean="0"/>
              <a:t>antimicrobial</a:t>
            </a:r>
            <a:endParaRPr lang="de-DE" dirty="0"/>
          </a:p>
        </p:txBody>
      </p:sp>
      <p:pic>
        <p:nvPicPr>
          <p:cNvPr id="4098" name="Picture 2" descr="K:\Marketing\Dalton\01 Bilder\Wirkstoffe\Wirkstoffe PPT\Wirkstoff Campher - Camphor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00" y="1508519"/>
            <a:ext cx="3584569" cy="479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794671"/>
            <a:ext cx="11857038" cy="692150"/>
          </a:xfrm>
        </p:spPr>
        <p:txBody>
          <a:bodyPr/>
          <a:lstStyle/>
          <a:p>
            <a:pPr eaLnBrk="1" hangingPunct="1"/>
            <a:r>
              <a:rPr lang="de-DE" altLang="de-DE" dirty="0" smtClean="0"/>
              <a:t>Hamamelis</a:t>
            </a:r>
          </a:p>
        </p:txBody>
      </p:sp>
      <p:sp>
        <p:nvSpPr>
          <p:cNvPr id="38915" name="Rectangle 10"/>
          <p:cNvSpPr>
            <a:spLocks noGrp="1" noChangeArrowheads="1"/>
          </p:cNvSpPr>
          <p:nvPr>
            <p:ph type="body" sz="half" idx="1"/>
          </p:nvPr>
        </p:nvSpPr>
        <p:spPr>
          <a:xfrm>
            <a:off x="4654439" y="1989138"/>
            <a:ext cx="6475677" cy="4310062"/>
          </a:xfrm>
        </p:spPr>
        <p:txBody>
          <a:bodyPr/>
          <a:lstStyle/>
          <a:p>
            <a:pPr marL="0" indent="0" algn="just" eaLnBrk="1" hangingPunct="1">
              <a:buFont typeface="Wingdings" pitchFamily="2" charset="2"/>
              <a:buNone/>
            </a:pPr>
            <a:r>
              <a:rPr lang="de-DE" dirty="0" smtClean="0"/>
              <a:t>An </a:t>
            </a:r>
            <a:r>
              <a:rPr lang="de-DE" dirty="0" err="1" smtClean="0"/>
              <a:t>extract</a:t>
            </a:r>
            <a:r>
              <a:rPr lang="de-DE" dirty="0" smtClean="0"/>
              <a:t> </a:t>
            </a:r>
            <a:r>
              <a:rPr lang="de-DE" dirty="0" err="1" smtClean="0"/>
              <a:t>derived</a:t>
            </a:r>
            <a:r>
              <a:rPr lang="de-DE" dirty="0" smtClean="0"/>
              <a:t> </a:t>
            </a:r>
            <a:r>
              <a:rPr lang="de-DE" dirty="0" err="1" smtClean="0"/>
              <a:t>from</a:t>
            </a:r>
            <a:r>
              <a:rPr lang="de-DE" dirty="0" smtClean="0"/>
              <a:t> </a:t>
            </a:r>
            <a:r>
              <a:rPr lang="de-DE" dirty="0" err="1" smtClean="0"/>
              <a:t>the</a:t>
            </a:r>
            <a:r>
              <a:rPr lang="de-DE" dirty="0" smtClean="0"/>
              <a:t> </a:t>
            </a:r>
            <a:r>
              <a:rPr lang="de-DE" dirty="0" err="1" smtClean="0"/>
              <a:t>bark</a:t>
            </a:r>
            <a:r>
              <a:rPr lang="de-DE" dirty="0" smtClean="0"/>
              <a:t>, </a:t>
            </a:r>
            <a:r>
              <a:rPr lang="de-DE" dirty="0" err="1" smtClean="0"/>
              <a:t>leaves</a:t>
            </a:r>
            <a:r>
              <a:rPr lang="de-DE" dirty="0" smtClean="0"/>
              <a:t> </a:t>
            </a:r>
            <a:r>
              <a:rPr lang="de-DE" dirty="0" err="1" smtClean="0"/>
              <a:t>and</a:t>
            </a:r>
            <a:r>
              <a:rPr lang="de-DE" dirty="0" smtClean="0"/>
              <a:t> </a:t>
            </a:r>
            <a:r>
              <a:rPr lang="de-DE" dirty="0" err="1" smtClean="0"/>
              <a:t>twigs</a:t>
            </a:r>
            <a:r>
              <a:rPr lang="de-DE" dirty="0" smtClean="0"/>
              <a:t> </a:t>
            </a:r>
            <a:r>
              <a:rPr lang="de-DE" dirty="0" err="1" smtClean="0"/>
              <a:t>of</a:t>
            </a:r>
            <a:r>
              <a:rPr lang="de-DE" dirty="0" smtClean="0"/>
              <a:t> </a:t>
            </a:r>
            <a:r>
              <a:rPr lang="de-DE" dirty="0" err="1" smtClean="0"/>
              <a:t>the</a:t>
            </a:r>
            <a:r>
              <a:rPr lang="de-DE" dirty="0" smtClean="0"/>
              <a:t> </a:t>
            </a:r>
            <a:r>
              <a:rPr lang="de-DE" dirty="0" err="1" smtClean="0"/>
              <a:t>common</a:t>
            </a:r>
            <a:r>
              <a:rPr lang="de-DE" dirty="0" smtClean="0"/>
              <a:t> </a:t>
            </a:r>
            <a:r>
              <a:rPr lang="de-DE" dirty="0" err="1" smtClean="0"/>
              <a:t>witch</a:t>
            </a:r>
            <a:r>
              <a:rPr lang="de-DE" dirty="0" smtClean="0"/>
              <a:t> </a:t>
            </a:r>
            <a:r>
              <a:rPr lang="de-DE" dirty="0" err="1"/>
              <a:t>hazel</a:t>
            </a:r>
            <a:r>
              <a:rPr lang="de-DE" dirty="0"/>
              <a:t> (Hamamelis </a:t>
            </a:r>
            <a:r>
              <a:rPr lang="de-DE" dirty="0" err="1"/>
              <a:t>virginiana</a:t>
            </a:r>
            <a:r>
              <a:rPr lang="de-DE" dirty="0"/>
              <a:t>). </a:t>
            </a:r>
            <a:r>
              <a:rPr lang="de-DE" dirty="0" smtClean="0"/>
              <a:t>In </a:t>
            </a:r>
            <a:r>
              <a:rPr lang="de-DE" dirty="0" err="1" smtClean="0"/>
              <a:t>addition</a:t>
            </a:r>
            <a:r>
              <a:rPr lang="de-DE" dirty="0" smtClean="0"/>
              <a:t> </a:t>
            </a:r>
            <a:r>
              <a:rPr lang="de-DE" dirty="0" err="1" smtClean="0"/>
              <a:t>to</a:t>
            </a:r>
            <a:r>
              <a:rPr lang="de-DE" dirty="0" smtClean="0"/>
              <a:t> </a:t>
            </a:r>
            <a:r>
              <a:rPr lang="de-DE" dirty="0" err="1" smtClean="0"/>
              <a:t>its</a:t>
            </a:r>
            <a:r>
              <a:rPr lang="de-DE" dirty="0" smtClean="0"/>
              <a:t> traditional </a:t>
            </a:r>
            <a:r>
              <a:rPr lang="de-DE" dirty="0" err="1" smtClean="0"/>
              <a:t>medicinal</a:t>
            </a:r>
            <a:r>
              <a:rPr lang="de-DE" dirty="0" smtClean="0"/>
              <a:t> </a:t>
            </a:r>
            <a:r>
              <a:rPr lang="de-DE" dirty="0" err="1" smtClean="0"/>
              <a:t>employment</a:t>
            </a:r>
            <a:r>
              <a:rPr lang="de-DE" dirty="0" smtClean="0"/>
              <a:t>, </a:t>
            </a:r>
            <a:r>
              <a:rPr lang="de-DE" dirty="0" err="1" smtClean="0"/>
              <a:t>the</a:t>
            </a:r>
            <a:r>
              <a:rPr lang="de-DE" dirty="0" smtClean="0"/>
              <a:t> plant </a:t>
            </a:r>
            <a:r>
              <a:rPr lang="de-DE" dirty="0" err="1" smtClean="0"/>
              <a:t>is</a:t>
            </a:r>
            <a:r>
              <a:rPr lang="de-DE" dirty="0" smtClean="0"/>
              <a:t> </a:t>
            </a:r>
            <a:r>
              <a:rPr lang="de-DE" dirty="0" err="1" smtClean="0"/>
              <a:t>cosmetically</a:t>
            </a:r>
            <a:r>
              <a:rPr lang="de-DE" dirty="0" smtClean="0"/>
              <a:t> </a:t>
            </a:r>
            <a:r>
              <a:rPr lang="de-DE" dirty="0" err="1" smtClean="0"/>
              <a:t>used</a:t>
            </a:r>
            <a:r>
              <a:rPr lang="de-DE" dirty="0" smtClean="0"/>
              <a:t> </a:t>
            </a:r>
            <a:r>
              <a:rPr lang="de-DE" dirty="0" err="1" smtClean="0"/>
              <a:t>because</a:t>
            </a:r>
            <a:r>
              <a:rPr lang="de-DE" dirty="0" smtClean="0"/>
              <a:t> </a:t>
            </a:r>
            <a:r>
              <a:rPr lang="de-DE" dirty="0" err="1" smtClean="0"/>
              <a:t>of</a:t>
            </a:r>
            <a:r>
              <a:rPr lang="de-DE" dirty="0" smtClean="0"/>
              <a:t> </a:t>
            </a:r>
            <a:r>
              <a:rPr lang="de-DE" dirty="0" err="1" smtClean="0"/>
              <a:t>its</a:t>
            </a:r>
            <a:endParaRPr lang="de-DE" dirty="0" smtClean="0"/>
          </a:p>
          <a:p>
            <a:pPr eaLnBrk="1" hangingPunct="1">
              <a:buClr>
                <a:srgbClr val="333F48"/>
              </a:buClr>
              <a:defRPr/>
            </a:pPr>
            <a:r>
              <a:rPr lang="de-DE" dirty="0" err="1"/>
              <a:t>skin</a:t>
            </a:r>
            <a:r>
              <a:rPr lang="de-DE" dirty="0"/>
              <a:t> </a:t>
            </a:r>
            <a:r>
              <a:rPr lang="de-DE" dirty="0" err="1"/>
              <a:t>conditioning</a:t>
            </a:r>
            <a:endParaRPr lang="de-DE" dirty="0"/>
          </a:p>
          <a:p>
            <a:pPr eaLnBrk="1" hangingPunct="1">
              <a:buClr>
                <a:srgbClr val="333F48"/>
              </a:buClr>
              <a:defRPr/>
            </a:pPr>
            <a:r>
              <a:rPr lang="de-DE" dirty="0" err="1"/>
              <a:t>wound-healing</a:t>
            </a:r>
            <a:r>
              <a:rPr lang="de-DE" dirty="0"/>
              <a:t> </a:t>
            </a:r>
          </a:p>
          <a:p>
            <a:pPr eaLnBrk="1" hangingPunct="1">
              <a:buClr>
                <a:srgbClr val="333F48"/>
              </a:buClr>
              <a:defRPr/>
            </a:pPr>
            <a:r>
              <a:rPr lang="de-DE" dirty="0" err="1"/>
              <a:t>astringent</a:t>
            </a:r>
            <a:r>
              <a:rPr lang="de-DE" dirty="0"/>
              <a:t> </a:t>
            </a:r>
          </a:p>
          <a:p>
            <a:pPr eaLnBrk="1" hangingPunct="1">
              <a:buClr>
                <a:srgbClr val="333F48"/>
              </a:buClr>
              <a:defRPr/>
            </a:pPr>
            <a:r>
              <a:rPr lang="de-DE" dirty="0" err="1"/>
              <a:t>s</a:t>
            </a:r>
            <a:r>
              <a:rPr lang="de-DE" dirty="0" err="1" smtClean="0"/>
              <a:t>oothing</a:t>
            </a:r>
            <a:r>
              <a:rPr lang="de-DE" dirty="0" smtClean="0"/>
              <a:t> </a:t>
            </a:r>
          </a:p>
          <a:p>
            <a:pPr marL="0" indent="0" eaLnBrk="1" hangingPunct="1">
              <a:buNone/>
              <a:defRPr/>
            </a:pPr>
            <a:r>
              <a:rPr lang="de-DE" dirty="0" err="1" smtClean="0"/>
              <a:t>properties</a:t>
            </a:r>
            <a:r>
              <a:rPr lang="de-DE" dirty="0" smtClean="0"/>
              <a:t>.</a:t>
            </a:r>
          </a:p>
          <a:p>
            <a:pPr marL="0" indent="0" eaLnBrk="1" hangingPunct="1">
              <a:buFont typeface="Wingdings" pitchFamily="2" charset="2"/>
              <a:buNone/>
            </a:pPr>
            <a:endParaRPr lang="de-DE" altLang="de-DE" dirty="0" smtClean="0"/>
          </a:p>
        </p:txBody>
      </p:sp>
      <p:pic>
        <p:nvPicPr>
          <p:cNvPr id="31746" name="Picture 2" descr="K:\Marketing\Dalton\01 Bilder\Wirkstoffe\Wirkstoffe PPT\Wirkstoff Hamamelis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3" y="1488717"/>
            <a:ext cx="3601321" cy="481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3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94671"/>
            <a:ext cx="11857038" cy="692150"/>
          </a:xfrm>
        </p:spPr>
        <p:txBody>
          <a:bodyPr/>
          <a:lstStyle/>
          <a:p>
            <a:pPr eaLnBrk="1" hangingPunct="1"/>
            <a:r>
              <a:rPr lang="de-DE" altLang="de-DE" dirty="0" smtClean="0"/>
              <a:t>Kaolin</a:t>
            </a:r>
          </a:p>
        </p:txBody>
      </p:sp>
      <p:sp>
        <p:nvSpPr>
          <p:cNvPr id="32771" name="Rectangle 10"/>
          <p:cNvSpPr>
            <a:spLocks noGrp="1" noChangeArrowheads="1"/>
          </p:cNvSpPr>
          <p:nvPr>
            <p:ph type="body" sz="half" idx="1"/>
          </p:nvPr>
        </p:nvSpPr>
        <p:spPr>
          <a:xfrm>
            <a:off x="4647941" y="1992928"/>
            <a:ext cx="6499225" cy="4310063"/>
          </a:xfrm>
        </p:spPr>
        <p:txBody>
          <a:bodyPr/>
          <a:lstStyle/>
          <a:p>
            <a:pPr marL="0" indent="0" algn="just" eaLnBrk="1" hangingPunct="1">
              <a:buFont typeface="Wingdings" pitchFamily="2" charset="2"/>
              <a:buNone/>
            </a:pPr>
            <a:r>
              <a:rPr lang="de-DE" dirty="0" smtClean="0"/>
              <a:t>Kaolin, also </a:t>
            </a:r>
            <a:r>
              <a:rPr lang="de-DE" dirty="0" err="1"/>
              <a:t>known</a:t>
            </a:r>
            <a:r>
              <a:rPr lang="de-DE" dirty="0"/>
              <a:t> </a:t>
            </a:r>
            <a:r>
              <a:rPr lang="de-DE" dirty="0" err="1"/>
              <a:t>as</a:t>
            </a:r>
            <a:r>
              <a:rPr lang="de-DE" dirty="0"/>
              <a:t> </a:t>
            </a:r>
            <a:r>
              <a:rPr lang="de-DE" dirty="0" err="1"/>
              <a:t>porcelain</a:t>
            </a:r>
            <a:r>
              <a:rPr lang="de-DE" dirty="0"/>
              <a:t> </a:t>
            </a:r>
            <a:r>
              <a:rPr lang="de-DE" dirty="0" err="1"/>
              <a:t>clay</a:t>
            </a:r>
            <a:r>
              <a:rPr lang="de-DE" dirty="0"/>
              <a:t>, </a:t>
            </a:r>
            <a:r>
              <a:rPr lang="de-DE" dirty="0" err="1"/>
              <a:t>china</a:t>
            </a:r>
            <a:r>
              <a:rPr lang="de-DE" dirty="0"/>
              <a:t> </a:t>
            </a:r>
            <a:r>
              <a:rPr lang="de-DE" dirty="0" err="1"/>
              <a:t>clay</a:t>
            </a:r>
            <a:r>
              <a:rPr lang="de-DE" dirty="0"/>
              <a:t>, </a:t>
            </a:r>
            <a:r>
              <a:rPr lang="de-DE" dirty="0" err="1"/>
              <a:t>white</a:t>
            </a:r>
            <a:r>
              <a:rPr lang="de-DE" dirty="0"/>
              <a:t> </a:t>
            </a:r>
            <a:r>
              <a:rPr lang="de-DE" dirty="0" err="1"/>
              <a:t>clay</a:t>
            </a:r>
            <a:r>
              <a:rPr lang="de-DE" dirty="0"/>
              <a:t> </a:t>
            </a:r>
            <a:r>
              <a:rPr lang="de-DE" dirty="0" err="1"/>
              <a:t>or</a:t>
            </a:r>
            <a:r>
              <a:rPr lang="de-DE" dirty="0"/>
              <a:t> Bolus </a:t>
            </a:r>
            <a:r>
              <a:rPr lang="de-DE" dirty="0" err="1"/>
              <a:t>alba</a:t>
            </a:r>
            <a:r>
              <a:rPr lang="de-DE" dirty="0"/>
              <a:t>, </a:t>
            </a:r>
            <a:r>
              <a:rPr lang="de-DE" dirty="0" err="1"/>
              <a:t>is</a:t>
            </a:r>
            <a:r>
              <a:rPr lang="de-DE" dirty="0"/>
              <a:t> a </a:t>
            </a:r>
            <a:r>
              <a:rPr lang="de-DE" dirty="0" err="1"/>
              <a:t>fine</a:t>
            </a:r>
            <a:r>
              <a:rPr lang="de-DE" dirty="0"/>
              <a:t>, </a:t>
            </a:r>
            <a:r>
              <a:rPr lang="de-DE" dirty="0" err="1"/>
              <a:t>iron-free</a:t>
            </a:r>
            <a:r>
              <a:rPr lang="de-DE" dirty="0"/>
              <a:t>, </a:t>
            </a:r>
            <a:r>
              <a:rPr lang="de-DE" dirty="0" err="1"/>
              <a:t>white</a:t>
            </a:r>
            <a:r>
              <a:rPr lang="de-DE" dirty="0"/>
              <a:t> </a:t>
            </a:r>
            <a:r>
              <a:rPr lang="de-DE" dirty="0" err="1"/>
              <a:t>clay</a:t>
            </a:r>
            <a:r>
              <a:rPr lang="de-DE" dirty="0"/>
              <a:t>. </a:t>
            </a:r>
            <a:r>
              <a:rPr lang="de-DE" dirty="0" err="1"/>
              <a:t>Its</a:t>
            </a:r>
            <a:r>
              <a:rPr lang="de-DE" dirty="0"/>
              <a:t> </a:t>
            </a:r>
            <a:r>
              <a:rPr lang="de-DE" dirty="0" err="1"/>
              <a:t>main</a:t>
            </a:r>
            <a:r>
              <a:rPr lang="de-DE" dirty="0"/>
              <a:t> </a:t>
            </a:r>
            <a:r>
              <a:rPr lang="de-DE" dirty="0" err="1"/>
              <a:t>constituent</a:t>
            </a:r>
            <a:r>
              <a:rPr lang="de-DE" dirty="0"/>
              <a:t> </a:t>
            </a:r>
            <a:r>
              <a:rPr lang="de-DE" dirty="0" err="1"/>
              <a:t>is</a:t>
            </a:r>
            <a:r>
              <a:rPr lang="de-DE" dirty="0"/>
              <a:t> </a:t>
            </a:r>
            <a:r>
              <a:rPr lang="de-DE" dirty="0" err="1"/>
              <a:t>kaolinite</a:t>
            </a:r>
            <a:r>
              <a:rPr lang="de-DE" dirty="0"/>
              <a:t> (</a:t>
            </a:r>
            <a:r>
              <a:rPr lang="de-DE" dirty="0" err="1"/>
              <a:t>which</a:t>
            </a:r>
            <a:r>
              <a:rPr lang="de-DE" dirty="0"/>
              <a:t> </a:t>
            </a:r>
            <a:r>
              <a:rPr lang="de-DE" dirty="0" err="1" smtClean="0"/>
              <a:t>is</a:t>
            </a:r>
            <a:r>
              <a:rPr lang="de-DE" dirty="0" smtClean="0"/>
              <a:t> </a:t>
            </a:r>
            <a:r>
              <a:rPr lang="de-DE" dirty="0" err="1" smtClean="0"/>
              <a:t>formed</a:t>
            </a:r>
            <a:r>
              <a:rPr lang="de-DE" dirty="0" smtClean="0"/>
              <a:t> </a:t>
            </a:r>
            <a:r>
              <a:rPr lang="de-DE" dirty="0" err="1" smtClean="0"/>
              <a:t>by</a:t>
            </a:r>
            <a:r>
              <a:rPr lang="de-DE" dirty="0" smtClean="0"/>
              <a:t> </a:t>
            </a:r>
            <a:r>
              <a:rPr lang="de-DE" dirty="0" err="1" smtClean="0"/>
              <a:t>weathering</a:t>
            </a:r>
            <a:r>
              <a:rPr lang="de-DE" dirty="0" smtClean="0"/>
              <a:t> </a:t>
            </a:r>
            <a:r>
              <a:rPr lang="de-DE" dirty="0" err="1" smtClean="0"/>
              <a:t>of</a:t>
            </a:r>
            <a:r>
              <a:rPr lang="de-DE" dirty="0" smtClean="0"/>
              <a:t> </a:t>
            </a:r>
            <a:r>
              <a:rPr lang="de-DE" dirty="0" err="1" smtClean="0"/>
              <a:t>feldspar</a:t>
            </a:r>
            <a:r>
              <a:rPr lang="de-DE" dirty="0" smtClean="0"/>
              <a:t>).</a:t>
            </a:r>
          </a:p>
          <a:p>
            <a:pPr eaLnBrk="1" hangingPunct="1">
              <a:buClr>
                <a:srgbClr val="333F48"/>
              </a:buClr>
              <a:defRPr/>
            </a:pPr>
            <a:r>
              <a:rPr lang="de-DE" dirty="0" err="1"/>
              <a:t>H</a:t>
            </a:r>
            <a:r>
              <a:rPr lang="de-DE" dirty="0" err="1" smtClean="0"/>
              <a:t>as</a:t>
            </a:r>
            <a:r>
              <a:rPr lang="de-DE" dirty="0" smtClean="0"/>
              <a:t> </a:t>
            </a:r>
            <a:r>
              <a:rPr lang="de-DE" dirty="0" err="1"/>
              <a:t>detoxifying</a:t>
            </a:r>
            <a:r>
              <a:rPr lang="de-DE" dirty="0"/>
              <a:t> </a:t>
            </a:r>
            <a:r>
              <a:rPr lang="de-DE" dirty="0" err="1"/>
              <a:t>and</a:t>
            </a:r>
            <a:r>
              <a:rPr lang="de-DE" dirty="0"/>
              <a:t> </a:t>
            </a:r>
            <a:r>
              <a:rPr lang="de-DE" dirty="0" err="1"/>
              <a:t>cleansing</a:t>
            </a:r>
            <a:r>
              <a:rPr lang="de-DE" dirty="0"/>
              <a:t> </a:t>
            </a:r>
            <a:r>
              <a:rPr lang="de-DE" dirty="0" err="1"/>
              <a:t>properties</a:t>
            </a:r>
            <a:r>
              <a:rPr lang="de-DE" dirty="0"/>
              <a:t> („</a:t>
            </a:r>
            <a:r>
              <a:rPr lang="de-DE" dirty="0" err="1"/>
              <a:t>blotting</a:t>
            </a:r>
            <a:r>
              <a:rPr lang="de-DE" dirty="0"/>
              <a:t> </a:t>
            </a:r>
            <a:r>
              <a:rPr lang="de-DE" dirty="0" err="1"/>
              <a:t>paper</a:t>
            </a:r>
            <a:r>
              <a:rPr lang="de-DE" dirty="0"/>
              <a:t> </a:t>
            </a:r>
            <a:r>
              <a:rPr lang="de-DE" dirty="0" err="1"/>
              <a:t>effect</a:t>
            </a:r>
            <a:r>
              <a:rPr lang="de-DE" dirty="0"/>
              <a:t>“)</a:t>
            </a:r>
          </a:p>
          <a:p>
            <a:pPr eaLnBrk="1" hangingPunct="1">
              <a:buClr>
                <a:srgbClr val="333F48"/>
              </a:buClr>
              <a:defRPr/>
            </a:pPr>
            <a:r>
              <a:rPr lang="de-DE" dirty="0" err="1"/>
              <a:t>R</a:t>
            </a:r>
            <a:r>
              <a:rPr lang="de-DE" dirty="0" err="1" smtClean="0"/>
              <a:t>efines</a:t>
            </a:r>
            <a:r>
              <a:rPr lang="de-DE" dirty="0" smtClean="0"/>
              <a:t> </a:t>
            </a:r>
            <a:r>
              <a:rPr lang="de-DE" dirty="0" err="1"/>
              <a:t>pores</a:t>
            </a:r>
            <a:endParaRPr lang="de-DE" dirty="0"/>
          </a:p>
          <a:p>
            <a:pPr eaLnBrk="1" hangingPunct="1">
              <a:buClr>
                <a:srgbClr val="333F48"/>
              </a:buClr>
              <a:defRPr/>
            </a:pPr>
            <a:r>
              <a:rPr lang="de-DE" dirty="0" err="1"/>
              <a:t>C</a:t>
            </a:r>
            <a:r>
              <a:rPr lang="de-DE" dirty="0" err="1" smtClean="0"/>
              <a:t>alms</a:t>
            </a:r>
            <a:r>
              <a:rPr lang="de-DE" dirty="0" smtClean="0"/>
              <a:t> </a:t>
            </a:r>
            <a:r>
              <a:rPr lang="de-DE" dirty="0" err="1"/>
              <a:t>and</a:t>
            </a:r>
            <a:r>
              <a:rPr lang="de-DE" dirty="0"/>
              <a:t> </a:t>
            </a:r>
            <a:r>
              <a:rPr lang="de-DE" dirty="0" err="1"/>
              <a:t>soothes</a:t>
            </a:r>
            <a:endParaRPr lang="de-DE" dirty="0"/>
          </a:p>
          <a:p>
            <a:pPr eaLnBrk="1" hangingPunct="1">
              <a:buClr>
                <a:srgbClr val="333F48"/>
              </a:buClr>
              <a:defRPr/>
            </a:pPr>
            <a:r>
              <a:rPr lang="de-DE" dirty="0" err="1"/>
              <a:t>I</a:t>
            </a:r>
            <a:r>
              <a:rPr lang="de-DE" dirty="0" err="1" smtClean="0"/>
              <a:t>s</a:t>
            </a:r>
            <a:r>
              <a:rPr lang="de-DE" dirty="0" smtClean="0"/>
              <a:t> </a:t>
            </a:r>
            <a:r>
              <a:rPr lang="de-DE" dirty="0" err="1"/>
              <a:t>well</a:t>
            </a:r>
            <a:r>
              <a:rPr lang="de-DE" dirty="0"/>
              <a:t> </a:t>
            </a:r>
            <a:r>
              <a:rPr lang="de-DE" dirty="0" err="1"/>
              <a:t>tolerated</a:t>
            </a:r>
            <a:r>
              <a:rPr lang="de-DE" dirty="0"/>
              <a:t> </a:t>
            </a:r>
            <a:r>
              <a:rPr lang="de-DE" dirty="0" err="1"/>
              <a:t>by</a:t>
            </a:r>
            <a:r>
              <a:rPr lang="de-DE" dirty="0"/>
              <a:t> </a:t>
            </a:r>
            <a:r>
              <a:rPr lang="de-DE" dirty="0" err="1"/>
              <a:t>the</a:t>
            </a:r>
            <a:r>
              <a:rPr lang="de-DE" dirty="0"/>
              <a:t> </a:t>
            </a:r>
            <a:r>
              <a:rPr lang="de-DE" dirty="0" err="1" smtClean="0"/>
              <a:t>skin</a:t>
            </a:r>
            <a:endParaRPr lang="de-DE" dirty="0"/>
          </a:p>
          <a:p>
            <a:pPr marL="0" indent="0" eaLnBrk="1" hangingPunct="1">
              <a:buFont typeface="Wingdings 2" pitchFamily="18" charset="2"/>
              <a:buChar char="¡"/>
            </a:pPr>
            <a:endParaRPr lang="de-DE" altLang="de-DE" dirty="0" smtClean="0"/>
          </a:p>
        </p:txBody>
      </p:sp>
      <p:pic>
        <p:nvPicPr>
          <p:cNvPr id="38914" name="Picture 2" descr="K:\Marketing\Dalton\01 Bilder\Wirkstoffe\Wirkstoffe PPT\Wirkstoff Kaolin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3" y="1488729"/>
            <a:ext cx="3601312" cy="481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80896"/>
            <a:ext cx="7839276" cy="692150"/>
          </a:xfrm>
        </p:spPr>
        <p:txBody>
          <a:bodyPr/>
          <a:lstStyle/>
          <a:p>
            <a:pPr eaLnBrk="1" hangingPunct="1"/>
            <a:r>
              <a:rPr lang="de-DE" altLang="de-DE" dirty="0" smtClean="0"/>
              <a:t>Marine Peptides</a:t>
            </a:r>
            <a:endParaRPr lang="de-DE" altLang="de-DE" dirty="0"/>
          </a:p>
        </p:txBody>
      </p:sp>
      <p:sp>
        <p:nvSpPr>
          <p:cNvPr id="32771" name="Rectangle 10"/>
          <p:cNvSpPr>
            <a:spLocks noGrp="1" noChangeArrowheads="1"/>
          </p:cNvSpPr>
          <p:nvPr>
            <p:ph type="body" sz="half" idx="1"/>
          </p:nvPr>
        </p:nvSpPr>
        <p:spPr>
          <a:xfrm>
            <a:off x="4622738" y="1492096"/>
            <a:ext cx="7264462" cy="4805517"/>
          </a:xfrm>
        </p:spPr>
        <p:txBody>
          <a:bodyPr/>
          <a:lstStyle/>
          <a:p>
            <a:pPr marL="0" indent="0">
              <a:buNone/>
            </a:pPr>
            <a:r>
              <a:rPr lang="en-US" dirty="0"/>
              <a:t>The marine peptides are obtained through Blue Technology, which means that marine raw materials and ingredients are won and prepared in an environmentally friendly </a:t>
            </a:r>
            <a:r>
              <a:rPr lang="en-US" dirty="0" smtClean="0"/>
              <a:t>way. That is how they keep their extraordinary effect, without significant negative impact on the environment.</a:t>
            </a:r>
            <a:r>
              <a:rPr lang="de-DE" dirty="0" smtClean="0"/>
              <a:t> </a:t>
            </a:r>
          </a:p>
          <a:p>
            <a:pPr marL="0" indent="0">
              <a:buNone/>
            </a:pPr>
            <a:r>
              <a:rPr lang="de-DE" dirty="0"/>
              <a:t>Marine </a:t>
            </a:r>
            <a:r>
              <a:rPr lang="de-DE" dirty="0" err="1"/>
              <a:t>peptides</a:t>
            </a:r>
            <a:r>
              <a:rPr lang="de-DE" dirty="0"/>
              <a:t> </a:t>
            </a:r>
            <a:r>
              <a:rPr lang="de-DE" dirty="0" err="1"/>
              <a:t>are</a:t>
            </a:r>
            <a:r>
              <a:rPr lang="de-DE" dirty="0"/>
              <a:t> </a:t>
            </a:r>
            <a:r>
              <a:rPr lang="de-DE" dirty="0" err="1"/>
              <a:t>protein</a:t>
            </a:r>
            <a:r>
              <a:rPr lang="de-DE" dirty="0"/>
              <a:t> </a:t>
            </a:r>
            <a:r>
              <a:rPr lang="de-DE" dirty="0" err="1"/>
              <a:t>fragments</a:t>
            </a:r>
            <a:r>
              <a:rPr lang="de-DE" dirty="0"/>
              <a:t> </a:t>
            </a:r>
            <a:r>
              <a:rPr lang="de-DE" dirty="0" err="1"/>
              <a:t>derived</a:t>
            </a:r>
            <a:r>
              <a:rPr lang="de-DE" dirty="0"/>
              <a:t> </a:t>
            </a:r>
            <a:r>
              <a:rPr lang="de-DE" dirty="0" err="1"/>
              <a:t>from</a:t>
            </a:r>
            <a:r>
              <a:rPr lang="de-DE" dirty="0"/>
              <a:t> marine </a:t>
            </a:r>
            <a:r>
              <a:rPr lang="de-DE" dirty="0" err="1"/>
              <a:t>microorganisms</a:t>
            </a:r>
            <a:r>
              <a:rPr lang="de-DE" dirty="0"/>
              <a:t> </a:t>
            </a:r>
            <a:r>
              <a:rPr lang="de-DE" dirty="0" err="1"/>
              <a:t>that</a:t>
            </a:r>
            <a:r>
              <a:rPr lang="de-DE" dirty="0"/>
              <a:t> </a:t>
            </a:r>
            <a:r>
              <a:rPr lang="de-DE" dirty="0" err="1"/>
              <a:t>occur</a:t>
            </a:r>
            <a:r>
              <a:rPr lang="de-DE" dirty="0"/>
              <a:t> in </a:t>
            </a:r>
            <a:r>
              <a:rPr lang="de-DE" dirty="0" err="1"/>
              <a:t>particular</a:t>
            </a:r>
            <a:r>
              <a:rPr lang="de-DE" dirty="0"/>
              <a:t> in </a:t>
            </a:r>
            <a:r>
              <a:rPr lang="de-DE" dirty="0" err="1"/>
              <a:t>the</a:t>
            </a:r>
            <a:r>
              <a:rPr lang="de-DE" dirty="0"/>
              <a:t> </a:t>
            </a:r>
            <a:r>
              <a:rPr lang="de-DE" dirty="0" err="1"/>
              <a:t>sea</a:t>
            </a:r>
            <a:r>
              <a:rPr lang="de-DE" dirty="0"/>
              <a:t> </a:t>
            </a:r>
            <a:r>
              <a:rPr lang="de-DE" dirty="0" err="1"/>
              <a:t>around</a:t>
            </a:r>
            <a:r>
              <a:rPr lang="de-DE" dirty="0"/>
              <a:t> </a:t>
            </a:r>
            <a:r>
              <a:rPr lang="de-DE" dirty="0" err="1"/>
              <a:t>the</a:t>
            </a:r>
            <a:r>
              <a:rPr lang="de-DE" dirty="0"/>
              <a:t> </a:t>
            </a:r>
            <a:r>
              <a:rPr lang="de-DE" dirty="0" err="1"/>
              <a:t>Cabo</a:t>
            </a:r>
            <a:r>
              <a:rPr lang="de-DE" dirty="0"/>
              <a:t> de Gata at </a:t>
            </a:r>
            <a:r>
              <a:rPr lang="de-DE" dirty="0" err="1"/>
              <a:t>the</a:t>
            </a:r>
            <a:r>
              <a:rPr lang="de-DE" dirty="0"/>
              <a:t> </a:t>
            </a:r>
            <a:r>
              <a:rPr lang="de-DE" dirty="0" err="1"/>
              <a:t>Playa</a:t>
            </a:r>
            <a:r>
              <a:rPr lang="de-DE" dirty="0"/>
              <a:t> de los </a:t>
            </a:r>
            <a:r>
              <a:rPr lang="de-DE" dirty="0" err="1"/>
              <a:t>Muertos</a:t>
            </a:r>
            <a:r>
              <a:rPr lang="de-DE" dirty="0"/>
              <a:t> (UNESCO </a:t>
            </a:r>
            <a:r>
              <a:rPr lang="de-DE" dirty="0" err="1"/>
              <a:t>Biosphere</a:t>
            </a:r>
            <a:r>
              <a:rPr lang="de-DE" dirty="0"/>
              <a:t> Reserve in Spain). </a:t>
            </a:r>
            <a:r>
              <a:rPr lang="de-DE" dirty="0" smtClean="0"/>
              <a:t>The </a:t>
            </a:r>
            <a:r>
              <a:rPr lang="de-DE" dirty="0" err="1" smtClean="0"/>
              <a:t>natural</a:t>
            </a:r>
            <a:r>
              <a:rPr lang="de-DE" dirty="0" smtClean="0"/>
              <a:t> Blue Technology </a:t>
            </a:r>
            <a:r>
              <a:rPr lang="de-DE" dirty="0" err="1" smtClean="0"/>
              <a:t>peptides</a:t>
            </a:r>
            <a:r>
              <a:rPr lang="de-DE" dirty="0" smtClean="0"/>
              <a:t> </a:t>
            </a:r>
            <a:r>
              <a:rPr lang="de-DE" dirty="0" err="1" smtClean="0"/>
              <a:t>have</a:t>
            </a:r>
            <a:r>
              <a:rPr lang="de-DE" dirty="0" smtClean="0"/>
              <a:t> a </a:t>
            </a:r>
            <a:r>
              <a:rPr lang="de-DE" dirty="0" err="1" smtClean="0"/>
              <a:t>particularly</a:t>
            </a:r>
            <a:r>
              <a:rPr lang="de-DE" dirty="0" smtClean="0"/>
              <a:t> favorable </a:t>
            </a:r>
            <a:r>
              <a:rPr lang="de-DE" dirty="0" err="1" smtClean="0"/>
              <a:t>effect</a:t>
            </a:r>
            <a:r>
              <a:rPr lang="de-DE" dirty="0" smtClean="0"/>
              <a:t> on </a:t>
            </a:r>
            <a:r>
              <a:rPr lang="de-DE" dirty="0" err="1" smtClean="0"/>
              <a:t>blemished</a:t>
            </a:r>
            <a:r>
              <a:rPr lang="de-DE" dirty="0" smtClean="0"/>
              <a:t> </a:t>
            </a:r>
            <a:r>
              <a:rPr lang="de-DE" dirty="0" err="1" smtClean="0"/>
              <a:t>skin</a:t>
            </a:r>
            <a:r>
              <a:rPr lang="de-DE" dirty="0" smtClean="0"/>
              <a:t>:</a:t>
            </a:r>
          </a:p>
          <a:p>
            <a:pPr eaLnBrk="1" hangingPunct="1">
              <a:buClr>
                <a:srgbClr val="333F48"/>
              </a:buClr>
              <a:buSzPct val="120000"/>
              <a:defRPr/>
            </a:pPr>
            <a:r>
              <a:rPr lang="de-DE" dirty="0" smtClean="0"/>
              <a:t>Strong </a:t>
            </a:r>
            <a:r>
              <a:rPr lang="de-DE" dirty="0" err="1"/>
              <a:t>antibacterial</a:t>
            </a:r>
            <a:r>
              <a:rPr lang="de-DE" dirty="0"/>
              <a:t> </a:t>
            </a:r>
            <a:r>
              <a:rPr lang="de-DE" dirty="0" err="1"/>
              <a:t>and</a:t>
            </a:r>
            <a:r>
              <a:rPr lang="de-DE" dirty="0"/>
              <a:t> anti-</a:t>
            </a:r>
            <a:r>
              <a:rPr lang="de-DE" dirty="0" err="1"/>
              <a:t>inflammatory</a:t>
            </a:r>
            <a:r>
              <a:rPr lang="de-DE" dirty="0"/>
              <a:t> </a:t>
            </a:r>
            <a:r>
              <a:rPr lang="de-DE" dirty="0" err="1"/>
              <a:t>properties</a:t>
            </a:r>
            <a:endParaRPr lang="de-DE" dirty="0"/>
          </a:p>
          <a:p>
            <a:pPr eaLnBrk="1" hangingPunct="1">
              <a:buClr>
                <a:srgbClr val="333F48"/>
              </a:buClr>
              <a:buSzPct val="120000"/>
              <a:defRPr/>
            </a:pPr>
            <a:r>
              <a:rPr lang="de-DE" dirty="0" err="1"/>
              <a:t>Reduces</a:t>
            </a:r>
            <a:r>
              <a:rPr lang="de-DE" dirty="0"/>
              <a:t> </a:t>
            </a:r>
            <a:r>
              <a:rPr lang="de-DE" dirty="0" err="1"/>
              <a:t>blemishes</a:t>
            </a:r>
            <a:r>
              <a:rPr lang="de-DE" dirty="0"/>
              <a:t> </a:t>
            </a:r>
            <a:r>
              <a:rPr lang="de-DE" dirty="0" err="1"/>
              <a:t>and</a:t>
            </a:r>
            <a:r>
              <a:rPr lang="de-DE" dirty="0"/>
              <a:t> </a:t>
            </a:r>
            <a:r>
              <a:rPr lang="de-DE" dirty="0" err="1"/>
              <a:t>clogged</a:t>
            </a:r>
            <a:r>
              <a:rPr lang="de-DE" dirty="0"/>
              <a:t> </a:t>
            </a:r>
            <a:r>
              <a:rPr lang="de-DE" dirty="0" err="1"/>
              <a:t>pores</a:t>
            </a:r>
            <a:endParaRPr lang="de-DE" dirty="0"/>
          </a:p>
          <a:p>
            <a:pPr eaLnBrk="1" hangingPunct="1">
              <a:buClr>
                <a:srgbClr val="333F48"/>
              </a:buClr>
              <a:buSzPct val="120000"/>
              <a:defRPr/>
            </a:pPr>
            <a:r>
              <a:rPr lang="de-DE" dirty="0" err="1"/>
              <a:t>Very</a:t>
            </a:r>
            <a:r>
              <a:rPr lang="de-DE" dirty="0"/>
              <a:t> </a:t>
            </a:r>
            <a:r>
              <a:rPr lang="de-DE" dirty="0" err="1"/>
              <a:t>well</a:t>
            </a:r>
            <a:r>
              <a:rPr lang="de-DE" dirty="0"/>
              <a:t> </a:t>
            </a:r>
            <a:r>
              <a:rPr lang="de-DE" dirty="0" err="1"/>
              <a:t>tolerated</a:t>
            </a:r>
            <a:r>
              <a:rPr lang="de-DE" dirty="0"/>
              <a:t> </a:t>
            </a:r>
            <a:r>
              <a:rPr lang="de-DE" dirty="0" err="1"/>
              <a:t>even</a:t>
            </a:r>
            <a:r>
              <a:rPr lang="de-DE" dirty="0"/>
              <a:t> </a:t>
            </a:r>
            <a:r>
              <a:rPr lang="de-DE" dirty="0" err="1"/>
              <a:t>by</a:t>
            </a:r>
            <a:r>
              <a:rPr lang="de-DE" dirty="0"/>
              <a:t> </a:t>
            </a:r>
            <a:r>
              <a:rPr lang="de-DE" dirty="0" err="1"/>
              <a:t>very</a:t>
            </a:r>
            <a:r>
              <a:rPr lang="de-DE" dirty="0"/>
              <a:t> sensitive </a:t>
            </a:r>
            <a:r>
              <a:rPr lang="de-DE" dirty="0" err="1"/>
              <a:t>skin</a:t>
            </a:r>
            <a:endParaRPr lang="de-DE" dirty="0"/>
          </a:p>
          <a:p>
            <a:pPr eaLnBrk="1" hangingPunct="1">
              <a:buClr>
                <a:srgbClr val="333F48"/>
              </a:buClr>
              <a:buSzPct val="120000"/>
              <a:defRPr/>
            </a:pPr>
            <a:r>
              <a:rPr lang="de-DE" dirty="0"/>
              <a:t>Studies </a:t>
            </a:r>
            <a:r>
              <a:rPr lang="de-DE" dirty="0" err="1"/>
              <a:t>have</a:t>
            </a:r>
            <a:r>
              <a:rPr lang="de-DE" dirty="0"/>
              <a:t> </a:t>
            </a:r>
            <a:r>
              <a:rPr lang="de-DE" dirty="0" err="1" smtClean="0"/>
              <a:t>proven</a:t>
            </a:r>
            <a:r>
              <a:rPr lang="de-DE" dirty="0" smtClean="0"/>
              <a:t> </a:t>
            </a:r>
            <a:r>
              <a:rPr lang="de-DE" dirty="0" err="1" smtClean="0"/>
              <a:t>their</a:t>
            </a:r>
            <a:r>
              <a:rPr lang="de-DE" dirty="0" smtClean="0"/>
              <a:t> </a:t>
            </a:r>
            <a:r>
              <a:rPr lang="de-DE" dirty="0" err="1" smtClean="0"/>
              <a:t>effectiveness</a:t>
            </a:r>
            <a:r>
              <a:rPr lang="de-DE" dirty="0" smtClean="0"/>
              <a:t> </a:t>
            </a:r>
            <a:r>
              <a:rPr lang="de-DE" dirty="0" err="1" smtClean="0"/>
              <a:t>and</a:t>
            </a:r>
            <a:r>
              <a:rPr lang="de-DE" dirty="0" smtClean="0"/>
              <a:t> </a:t>
            </a:r>
            <a:r>
              <a:rPr lang="de-DE" dirty="0" err="1" smtClean="0"/>
              <a:t>tolerability</a:t>
            </a:r>
            <a:endParaRPr lang="de-DE" dirty="0" smtClean="0"/>
          </a:p>
        </p:txBody>
      </p:sp>
      <p:pic>
        <p:nvPicPr>
          <p:cNvPr id="5" name="Picture 2" descr="\\kcdomain02\daten\Marketing\Dalton\01 Bilder\Bilder für PPT\Wirkstoffe\Marine Peptide_iStock-623610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92" y="1435247"/>
            <a:ext cx="3630652" cy="485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a:sym typeface="Webdings" panose="05030102010509060703" pitchFamily="18" charset="2"/>
              </a:rPr>
              <a:t>Purifying</a:t>
            </a:r>
            <a:r>
              <a:rPr lang="de-DE" altLang="de-DE" dirty="0">
                <a:sym typeface="Webdings" panose="05030102010509060703" pitchFamily="18" charset="2"/>
              </a:rPr>
              <a:t> </a:t>
            </a:r>
            <a:r>
              <a:rPr lang="de-DE" altLang="de-DE" dirty="0" err="1">
                <a:sym typeface="Webdings" panose="05030102010509060703" pitchFamily="18" charset="2"/>
              </a:rPr>
              <a:t>Cleansing</a:t>
            </a:r>
            <a:r>
              <a:rPr lang="de-DE" altLang="de-DE" dirty="0">
                <a:sym typeface="Webdings" panose="05030102010509060703" pitchFamily="18" charset="2"/>
              </a:rPr>
              <a:t> Milk</a:t>
            </a:r>
            <a:endParaRPr lang="de-DE" dirty="0"/>
          </a:p>
        </p:txBody>
      </p:sp>
      <p:sp>
        <p:nvSpPr>
          <p:cNvPr id="3" name="Textplatzhalter 2"/>
          <p:cNvSpPr>
            <a:spLocks noGrp="1"/>
          </p:cNvSpPr>
          <p:nvPr>
            <p:ph type="body" sz="half" idx="1"/>
          </p:nvPr>
        </p:nvSpPr>
        <p:spPr/>
        <p:txBody>
          <a:bodyPr/>
          <a:lstStyle/>
          <a:p>
            <a:pPr marL="0" indent="0" algn="just">
              <a:buNone/>
            </a:pPr>
            <a:r>
              <a:rPr lang="de-DE" dirty="0" err="1" smtClean="0"/>
              <a:t>If</a:t>
            </a:r>
            <a:r>
              <a:rPr lang="de-DE" dirty="0" smtClean="0"/>
              <a:t> </a:t>
            </a:r>
            <a:r>
              <a:rPr lang="de-DE" dirty="0" err="1" smtClean="0"/>
              <a:t>your</a:t>
            </a:r>
            <a:r>
              <a:rPr lang="de-DE" dirty="0" smtClean="0"/>
              <a:t> </a:t>
            </a:r>
            <a:r>
              <a:rPr lang="de-DE" dirty="0" err="1" smtClean="0"/>
              <a:t>skin</a:t>
            </a:r>
            <a:r>
              <a:rPr lang="de-DE" dirty="0" smtClean="0"/>
              <a:t> </a:t>
            </a:r>
            <a:r>
              <a:rPr lang="de-DE" dirty="0" err="1" smtClean="0"/>
              <a:t>tends</a:t>
            </a:r>
            <a:r>
              <a:rPr lang="de-DE" dirty="0" smtClean="0"/>
              <a:t> </a:t>
            </a:r>
            <a:r>
              <a:rPr lang="de-DE" dirty="0" err="1" smtClean="0"/>
              <a:t>to</a:t>
            </a:r>
            <a:r>
              <a:rPr lang="de-DE" dirty="0" smtClean="0"/>
              <a:t> </a:t>
            </a:r>
            <a:r>
              <a:rPr lang="de-DE" dirty="0" err="1" smtClean="0"/>
              <a:t>be</a:t>
            </a:r>
            <a:r>
              <a:rPr lang="de-DE" dirty="0" smtClean="0"/>
              <a:t> dry </a:t>
            </a:r>
            <a:r>
              <a:rPr lang="de-DE" dirty="0" err="1" smtClean="0"/>
              <a:t>and</a:t>
            </a:r>
            <a:r>
              <a:rPr lang="de-DE" dirty="0" smtClean="0"/>
              <a:t> </a:t>
            </a:r>
            <a:r>
              <a:rPr lang="de-DE" dirty="0" err="1" smtClean="0"/>
              <a:t>prone</a:t>
            </a:r>
            <a:r>
              <a:rPr lang="de-DE" dirty="0" smtClean="0"/>
              <a:t> </a:t>
            </a:r>
            <a:r>
              <a:rPr lang="de-DE" dirty="0" err="1" smtClean="0"/>
              <a:t>to</a:t>
            </a:r>
            <a:r>
              <a:rPr lang="de-DE" dirty="0" smtClean="0"/>
              <a:t> </a:t>
            </a:r>
            <a:r>
              <a:rPr lang="de-DE" dirty="0" err="1" smtClean="0"/>
              <a:t>breakouts</a:t>
            </a:r>
            <a:r>
              <a:rPr lang="de-DE" dirty="0" smtClean="0"/>
              <a:t>, </a:t>
            </a:r>
            <a:r>
              <a:rPr lang="de-DE" dirty="0" err="1" smtClean="0"/>
              <a:t>it‘s</a:t>
            </a:r>
            <a:r>
              <a:rPr lang="de-DE" dirty="0" smtClean="0"/>
              <a:t> </a:t>
            </a:r>
            <a:r>
              <a:rPr lang="de-DE" dirty="0" err="1" smtClean="0"/>
              <a:t>very</a:t>
            </a:r>
            <a:r>
              <a:rPr lang="de-DE" dirty="0" smtClean="0"/>
              <a:t> </a:t>
            </a:r>
            <a:r>
              <a:rPr lang="de-DE" dirty="0" err="1" smtClean="0"/>
              <a:t>important</a:t>
            </a:r>
            <a:r>
              <a:rPr lang="de-DE" dirty="0" smtClean="0"/>
              <a:t> </a:t>
            </a:r>
            <a:r>
              <a:rPr lang="de-DE" dirty="0" err="1" smtClean="0"/>
              <a:t>to</a:t>
            </a:r>
            <a:r>
              <a:rPr lang="de-DE" dirty="0" smtClean="0"/>
              <a:t> </a:t>
            </a:r>
            <a:r>
              <a:rPr lang="de-DE" dirty="0" err="1" smtClean="0"/>
              <a:t>use</a:t>
            </a:r>
            <a:r>
              <a:rPr lang="de-DE" dirty="0" smtClean="0"/>
              <a:t> an </a:t>
            </a:r>
            <a:r>
              <a:rPr lang="de-DE" dirty="0" err="1" smtClean="0"/>
              <a:t>appropriate</a:t>
            </a:r>
            <a:r>
              <a:rPr lang="de-DE" dirty="0" smtClean="0"/>
              <a:t> </a:t>
            </a:r>
            <a:r>
              <a:rPr lang="de-DE" dirty="0" err="1" smtClean="0"/>
              <a:t>cleanser</a:t>
            </a:r>
            <a:r>
              <a:rPr lang="de-DE" dirty="0" smtClean="0"/>
              <a:t>. The </a:t>
            </a:r>
            <a:r>
              <a:rPr lang="de-DE" dirty="0" err="1" smtClean="0"/>
              <a:t>antibacterial</a:t>
            </a:r>
            <a:r>
              <a:rPr lang="de-DE" dirty="0" smtClean="0"/>
              <a:t> </a:t>
            </a:r>
            <a:r>
              <a:rPr lang="de-DE" dirty="0" err="1" smtClean="0"/>
              <a:t>Purifying</a:t>
            </a:r>
            <a:r>
              <a:rPr lang="de-DE" dirty="0" smtClean="0"/>
              <a:t> </a:t>
            </a:r>
            <a:r>
              <a:rPr lang="de-DE" dirty="0" err="1" smtClean="0"/>
              <a:t>Cleansing</a:t>
            </a:r>
            <a:r>
              <a:rPr lang="de-DE" dirty="0" smtClean="0"/>
              <a:t> Milk </a:t>
            </a:r>
            <a:r>
              <a:rPr lang="de-DE" dirty="0" err="1" smtClean="0"/>
              <a:t>clears</a:t>
            </a:r>
            <a:r>
              <a:rPr lang="de-DE" dirty="0" smtClean="0"/>
              <a:t> </a:t>
            </a:r>
            <a:r>
              <a:rPr lang="de-DE" dirty="0" err="1" smtClean="0"/>
              <a:t>the</a:t>
            </a:r>
            <a:r>
              <a:rPr lang="de-DE" dirty="0" smtClean="0"/>
              <a:t> </a:t>
            </a:r>
            <a:r>
              <a:rPr lang="de-DE" dirty="0" err="1" smtClean="0"/>
              <a:t>skin</a:t>
            </a:r>
            <a:r>
              <a:rPr lang="de-DE" dirty="0" smtClean="0"/>
              <a:t> </a:t>
            </a:r>
            <a:r>
              <a:rPr lang="de-DE" dirty="0" err="1" smtClean="0"/>
              <a:t>without</a:t>
            </a:r>
            <a:r>
              <a:rPr lang="de-DE" dirty="0" smtClean="0"/>
              <a:t> </a:t>
            </a:r>
            <a:r>
              <a:rPr lang="de-DE" dirty="0" err="1" smtClean="0"/>
              <a:t>stripping</a:t>
            </a:r>
            <a:r>
              <a:rPr lang="de-DE" dirty="0" smtClean="0"/>
              <a:t> </a:t>
            </a:r>
            <a:r>
              <a:rPr lang="de-DE" dirty="0" err="1" smtClean="0"/>
              <a:t>it</a:t>
            </a:r>
            <a:r>
              <a:rPr lang="de-DE" dirty="0" smtClean="0"/>
              <a:t> </a:t>
            </a:r>
            <a:r>
              <a:rPr lang="de-DE" dirty="0" err="1" smtClean="0"/>
              <a:t>of</a:t>
            </a:r>
            <a:r>
              <a:rPr lang="de-DE" dirty="0" smtClean="0"/>
              <a:t> </a:t>
            </a:r>
            <a:r>
              <a:rPr lang="de-DE" dirty="0" err="1" smtClean="0"/>
              <a:t>moisture</a:t>
            </a:r>
            <a:r>
              <a:rPr lang="de-DE" dirty="0" smtClean="0"/>
              <a:t>. </a:t>
            </a:r>
            <a:r>
              <a:rPr lang="de-DE" dirty="0" err="1" smtClean="0"/>
              <a:t>It</a:t>
            </a:r>
            <a:r>
              <a:rPr lang="de-DE" dirty="0" smtClean="0"/>
              <a:t> </a:t>
            </a:r>
            <a:r>
              <a:rPr lang="de-DE" dirty="0" err="1" smtClean="0"/>
              <a:t>thoroughly</a:t>
            </a:r>
            <a:r>
              <a:rPr lang="de-DE" dirty="0" smtClean="0"/>
              <a:t> </a:t>
            </a:r>
            <a:r>
              <a:rPr lang="de-DE" dirty="0" err="1" smtClean="0"/>
              <a:t>removes</a:t>
            </a:r>
            <a:r>
              <a:rPr lang="de-DE" dirty="0" smtClean="0"/>
              <a:t> all </a:t>
            </a:r>
            <a:r>
              <a:rPr lang="de-DE" dirty="0" err="1" smtClean="0"/>
              <a:t>traces</a:t>
            </a:r>
            <a:r>
              <a:rPr lang="de-DE" dirty="0" smtClean="0"/>
              <a:t> </a:t>
            </a:r>
            <a:r>
              <a:rPr lang="de-DE" dirty="0" err="1" smtClean="0"/>
              <a:t>of</a:t>
            </a:r>
            <a:r>
              <a:rPr lang="de-DE" dirty="0" smtClean="0"/>
              <a:t> </a:t>
            </a:r>
            <a:r>
              <a:rPr lang="de-DE" dirty="0" err="1" smtClean="0"/>
              <a:t>make-up</a:t>
            </a:r>
            <a:r>
              <a:rPr lang="de-DE" dirty="0" smtClean="0"/>
              <a:t>, </a:t>
            </a:r>
            <a:r>
              <a:rPr lang="de-DE" dirty="0" err="1" smtClean="0"/>
              <a:t>dirt</a:t>
            </a:r>
            <a:r>
              <a:rPr lang="de-DE" dirty="0" smtClean="0"/>
              <a:t> </a:t>
            </a:r>
            <a:r>
              <a:rPr lang="de-DE" dirty="0" err="1" smtClean="0"/>
              <a:t>and</a:t>
            </a:r>
            <a:r>
              <a:rPr lang="de-DE" dirty="0" smtClean="0"/>
              <a:t> environmental </a:t>
            </a:r>
            <a:r>
              <a:rPr lang="de-DE" dirty="0" err="1" smtClean="0"/>
              <a:t>pollutants</a:t>
            </a:r>
            <a:r>
              <a:rPr lang="de-DE" dirty="0" smtClean="0"/>
              <a:t>. </a:t>
            </a:r>
            <a:endParaRPr lang="de-DE" dirty="0"/>
          </a:p>
          <a:p>
            <a:pPr marL="0" indent="0">
              <a:buNone/>
            </a:pPr>
            <a:r>
              <a:rPr lang="de-DE" dirty="0"/>
              <a:t>• </a:t>
            </a:r>
            <a:r>
              <a:rPr lang="de-DE" dirty="0" err="1" smtClean="0"/>
              <a:t>Gently</a:t>
            </a:r>
            <a:r>
              <a:rPr lang="de-DE" dirty="0" smtClean="0"/>
              <a:t> </a:t>
            </a:r>
            <a:r>
              <a:rPr lang="de-DE" dirty="0" err="1" smtClean="0"/>
              <a:t>foaming</a:t>
            </a:r>
            <a:r>
              <a:rPr lang="de-DE" dirty="0" smtClean="0"/>
              <a:t> </a:t>
            </a:r>
            <a:r>
              <a:rPr lang="de-DE" dirty="0" err="1" smtClean="0"/>
              <a:t>milky</a:t>
            </a:r>
            <a:r>
              <a:rPr lang="de-DE" dirty="0" smtClean="0"/>
              <a:t> </a:t>
            </a:r>
            <a:r>
              <a:rPr lang="de-DE" dirty="0" err="1" smtClean="0"/>
              <a:t>texture</a:t>
            </a:r>
            <a:endParaRPr lang="de-DE" dirty="0"/>
          </a:p>
          <a:p>
            <a:pPr marL="0" indent="0">
              <a:buNone/>
            </a:pPr>
            <a:r>
              <a:rPr lang="de-DE" dirty="0" smtClean="0"/>
              <a:t>• </a:t>
            </a:r>
            <a:r>
              <a:rPr lang="de-DE" dirty="0" err="1" smtClean="0"/>
              <a:t>Allows</a:t>
            </a:r>
            <a:r>
              <a:rPr lang="de-DE" dirty="0" smtClean="0"/>
              <a:t> </a:t>
            </a:r>
            <a:r>
              <a:rPr lang="de-DE" dirty="0" err="1" smtClean="0"/>
              <a:t>for</a:t>
            </a:r>
            <a:r>
              <a:rPr lang="de-DE" dirty="0" smtClean="0"/>
              <a:t> </a:t>
            </a:r>
            <a:r>
              <a:rPr lang="de-DE" dirty="0" err="1" smtClean="0"/>
              <a:t>gentle</a:t>
            </a:r>
            <a:r>
              <a:rPr lang="de-DE" dirty="0" smtClean="0"/>
              <a:t> </a:t>
            </a:r>
            <a:r>
              <a:rPr lang="de-DE" dirty="0" err="1" smtClean="0"/>
              <a:t>yet</a:t>
            </a:r>
            <a:r>
              <a:rPr lang="de-DE" dirty="0" smtClean="0"/>
              <a:t> </a:t>
            </a:r>
            <a:r>
              <a:rPr lang="de-DE" dirty="0" err="1" smtClean="0"/>
              <a:t>thorough</a:t>
            </a:r>
            <a:r>
              <a:rPr lang="de-DE" dirty="0" smtClean="0"/>
              <a:t> </a:t>
            </a:r>
            <a:r>
              <a:rPr lang="de-DE" dirty="0" err="1" smtClean="0"/>
              <a:t>cleansing</a:t>
            </a:r>
            <a:endParaRPr lang="de-DE" dirty="0" smtClean="0"/>
          </a:p>
          <a:p>
            <a:pPr marL="0" indent="0">
              <a:buNone/>
            </a:pPr>
            <a:r>
              <a:rPr lang="de-DE" dirty="0"/>
              <a:t>• </a:t>
            </a:r>
            <a:r>
              <a:rPr lang="de-DE" dirty="0" err="1" smtClean="0"/>
              <a:t>Perfect</a:t>
            </a:r>
            <a:r>
              <a:rPr lang="de-DE" dirty="0" smtClean="0"/>
              <a:t> </a:t>
            </a:r>
            <a:r>
              <a:rPr lang="de-DE" dirty="0" err="1" smtClean="0"/>
              <a:t>cleanser</a:t>
            </a:r>
            <a:r>
              <a:rPr lang="de-DE" dirty="0" smtClean="0"/>
              <a:t> </a:t>
            </a:r>
            <a:r>
              <a:rPr lang="de-DE" dirty="0" err="1" smtClean="0"/>
              <a:t>for</a:t>
            </a:r>
            <a:r>
              <a:rPr lang="de-DE" dirty="0" smtClean="0"/>
              <a:t> dry </a:t>
            </a:r>
            <a:r>
              <a:rPr lang="de-DE" dirty="0" err="1" smtClean="0"/>
              <a:t>skin</a:t>
            </a:r>
            <a:r>
              <a:rPr lang="de-DE" dirty="0" smtClean="0"/>
              <a:t> </a:t>
            </a:r>
            <a:r>
              <a:rPr lang="de-DE" dirty="0" err="1" smtClean="0"/>
              <a:t>prone</a:t>
            </a:r>
            <a:r>
              <a:rPr lang="de-DE" dirty="0" smtClean="0"/>
              <a:t> </a:t>
            </a:r>
            <a:r>
              <a:rPr lang="de-DE" dirty="0" err="1" smtClean="0"/>
              <a:t>to</a:t>
            </a:r>
            <a:r>
              <a:rPr lang="de-DE" dirty="0" smtClean="0"/>
              <a:t> </a:t>
            </a:r>
            <a:r>
              <a:rPr lang="de-DE" dirty="0" err="1" smtClean="0"/>
              <a:t>blemishes</a:t>
            </a:r>
            <a:r>
              <a:rPr lang="de-DE" dirty="0" smtClean="0"/>
              <a:t> </a:t>
            </a:r>
            <a:r>
              <a:rPr lang="de-DE" dirty="0" err="1" smtClean="0"/>
              <a:t>and</a:t>
            </a:r>
            <a:r>
              <a:rPr lang="de-DE" dirty="0" smtClean="0"/>
              <a:t> </a:t>
            </a:r>
            <a:r>
              <a:rPr lang="de-DE" dirty="0" err="1" smtClean="0"/>
              <a:t>breakouts</a:t>
            </a:r>
            <a:endParaRPr lang="de-DE" dirty="0"/>
          </a:p>
          <a:p>
            <a:pPr marL="0" indent="0">
              <a:buNone/>
            </a:pPr>
            <a:r>
              <a:rPr lang="de-DE" b="1" dirty="0" smtClean="0"/>
              <a:t>TIP</a:t>
            </a:r>
            <a:r>
              <a:rPr lang="de-DE" b="1" dirty="0"/>
              <a:t>:</a:t>
            </a:r>
          </a:p>
          <a:p>
            <a:pPr marL="0" indent="0">
              <a:buNone/>
            </a:pPr>
            <a:r>
              <a:rPr lang="de-DE" b="1" dirty="0" smtClean="0"/>
              <a:t>Follow </a:t>
            </a:r>
            <a:r>
              <a:rPr lang="de-DE" b="1" dirty="0" err="1" smtClean="0"/>
              <a:t>with</a:t>
            </a:r>
            <a:r>
              <a:rPr lang="de-DE" b="1" dirty="0" smtClean="0"/>
              <a:t> </a:t>
            </a:r>
            <a:r>
              <a:rPr lang="de-DE" b="1" dirty="0" err="1" smtClean="0"/>
              <a:t>the</a:t>
            </a:r>
            <a:r>
              <a:rPr lang="de-DE" b="1" dirty="0" smtClean="0"/>
              <a:t> DERMA </a:t>
            </a:r>
            <a:r>
              <a:rPr lang="de-DE" b="1" dirty="0"/>
              <a:t>CONTROL </a:t>
            </a:r>
            <a:r>
              <a:rPr lang="de-DE" b="1" dirty="0" err="1"/>
              <a:t>Purifying</a:t>
            </a:r>
            <a:r>
              <a:rPr lang="de-DE" b="1" dirty="0"/>
              <a:t> </a:t>
            </a:r>
            <a:r>
              <a:rPr lang="de-DE" b="1" dirty="0" smtClean="0"/>
              <a:t>Tonic.</a:t>
            </a:r>
            <a:endParaRPr lang="de-DE" dirty="0"/>
          </a:p>
        </p:txBody>
      </p:sp>
      <p:sp>
        <p:nvSpPr>
          <p:cNvPr id="5" name="Text Box 19">
            <a:hlinkClick r:id="rId2" action="ppaction://hlinksldjump"/>
          </p:cNvPr>
          <p:cNvSpPr txBox="1">
            <a:spLocks noChangeArrowheads="1"/>
          </p:cNvSpPr>
          <p:nvPr/>
        </p:nvSpPr>
        <p:spPr bwMode="auto">
          <a:xfrm>
            <a:off x="9331926"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sp>
        <p:nvSpPr>
          <p:cNvPr id="7" name="Textplatzhalter 3"/>
          <p:cNvSpPr>
            <a:spLocks noGrp="1"/>
          </p:cNvSpPr>
          <p:nvPr>
            <p:ph type="body" sz="quarter" idx="11"/>
          </p:nvPr>
        </p:nvSpPr>
        <p:spPr>
          <a:xfrm>
            <a:off x="248400" y="5932799"/>
            <a:ext cx="3600000" cy="542429"/>
          </a:xfrm>
        </p:spPr>
        <p:txBody>
          <a:bodyPr anchor="ctr" anchorCtr="1">
            <a:noAutofit/>
          </a:bodyPr>
          <a:lstStyle/>
          <a:p>
            <a:pPr>
              <a:lnSpc>
                <a:spcPct val="100000"/>
              </a:lnSpc>
            </a:pPr>
            <a:r>
              <a:rPr lang="de-DE" b="1" dirty="0" err="1" smtClean="0"/>
              <a:t>For</a:t>
            </a:r>
            <a:r>
              <a:rPr lang="de-DE" b="1" dirty="0" smtClean="0"/>
              <a:t> dry </a:t>
            </a:r>
            <a:r>
              <a:rPr lang="de-DE" b="1" dirty="0" err="1" smtClean="0"/>
              <a:t>skin</a:t>
            </a:r>
            <a:r>
              <a:rPr lang="de-DE" b="1" dirty="0" smtClean="0"/>
              <a:t> </a:t>
            </a:r>
            <a:r>
              <a:rPr lang="de-DE" b="1" dirty="0" err="1" smtClean="0"/>
              <a:t>with</a:t>
            </a:r>
            <a:r>
              <a:rPr lang="de-DE" b="1" dirty="0" smtClean="0"/>
              <a:t> </a:t>
            </a:r>
            <a:r>
              <a:rPr lang="de-DE" b="1" dirty="0" err="1" smtClean="0"/>
              <a:t>blemishes</a:t>
            </a:r>
            <a:r>
              <a:rPr lang="de-DE" b="1" dirty="0" smtClean="0"/>
              <a:t/>
            </a:r>
            <a:br>
              <a:rPr lang="de-DE" b="1" dirty="0" smtClean="0"/>
            </a:br>
            <a:r>
              <a:rPr lang="de-DE" b="1" dirty="0" smtClean="0"/>
              <a:t>(</a:t>
            </a:r>
            <a:r>
              <a:rPr lang="de-DE" b="1" dirty="0" err="1" smtClean="0"/>
              <a:t>Seborrhoea</a:t>
            </a:r>
            <a:r>
              <a:rPr lang="de-DE" b="1" dirty="0" smtClean="0"/>
              <a:t> </a:t>
            </a:r>
            <a:r>
              <a:rPr lang="de-DE" b="1" dirty="0" err="1" smtClean="0"/>
              <a:t>Sicca</a:t>
            </a:r>
            <a:r>
              <a:rPr lang="de-DE" b="1" dirty="0" smtClean="0"/>
              <a:t>)</a:t>
            </a:r>
          </a:p>
        </p:txBody>
      </p:sp>
      <p:pic>
        <p:nvPicPr>
          <p:cNvPr id="8" name="Picture 2" descr="\\kcdomain02\daten\Marketing\Dalton\01 Bilder\Bilder für PPT\Derma Control\Purifying Cleansing Mil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48" y="892102"/>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800" fill="hold"/>
                                        <p:tgtEl>
                                          <p:spTgt spid="8"/>
                                        </p:tgtEl>
                                        <p:attrNameLst>
                                          <p:attrName>ppt_x</p:attrName>
                                        </p:attrNameLst>
                                      </p:cBhvr>
                                      <p:tavLst>
                                        <p:tav tm="0">
                                          <p:val>
                                            <p:strVal val="0-#ppt_w/2"/>
                                          </p:val>
                                        </p:tav>
                                        <p:tav tm="100000">
                                          <p:val>
                                            <p:strVal val="#ppt_x"/>
                                          </p:val>
                                        </p:tav>
                                      </p:tavLst>
                                    </p:anim>
                                    <p:anim calcmode="lin" valueType="num">
                                      <p:cBhvr additive="base">
                                        <p:cTn id="8" dur="1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794671"/>
            <a:ext cx="11857038" cy="692150"/>
          </a:xfrm>
        </p:spPr>
        <p:txBody>
          <a:bodyPr/>
          <a:lstStyle/>
          <a:p>
            <a:pPr eaLnBrk="1" hangingPunct="1"/>
            <a:r>
              <a:rPr lang="de-DE" altLang="de-DE" dirty="0" err="1" smtClean="0"/>
              <a:t>Lactic</a:t>
            </a:r>
            <a:r>
              <a:rPr lang="de-DE" altLang="de-DE" dirty="0" smtClean="0"/>
              <a:t> </a:t>
            </a:r>
            <a:r>
              <a:rPr lang="de-DE" altLang="de-DE" dirty="0" err="1" smtClean="0"/>
              <a:t>Acid</a:t>
            </a:r>
            <a:endParaRPr lang="de-DE" altLang="de-DE" dirty="0" smtClean="0"/>
          </a:p>
        </p:txBody>
      </p:sp>
      <p:sp>
        <p:nvSpPr>
          <p:cNvPr id="19460" name="Rectangle 10"/>
          <p:cNvSpPr>
            <a:spLocks noGrp="1" noChangeArrowheads="1"/>
          </p:cNvSpPr>
          <p:nvPr>
            <p:ph type="body" sz="half" idx="1"/>
          </p:nvPr>
        </p:nvSpPr>
        <p:spPr>
          <a:xfrm>
            <a:off x="4650034" y="1991174"/>
            <a:ext cx="6499748" cy="4310063"/>
          </a:xfrm>
        </p:spPr>
        <p:txBody>
          <a:bodyPr/>
          <a:lstStyle/>
          <a:p>
            <a:pPr marL="0" indent="0" algn="just" eaLnBrk="1" hangingPunct="1">
              <a:buFont typeface="Wingdings" panose="05000000000000000000" pitchFamily="2" charset="2"/>
              <a:buNone/>
            </a:pPr>
            <a:r>
              <a:rPr lang="de-DE" altLang="de-DE" dirty="0" err="1" smtClean="0"/>
              <a:t>Both</a:t>
            </a:r>
            <a:r>
              <a:rPr lang="de-DE" altLang="de-DE" dirty="0" smtClean="0"/>
              <a:t> Europe </a:t>
            </a:r>
            <a:r>
              <a:rPr lang="de-DE" altLang="de-DE" dirty="0" err="1" smtClean="0"/>
              <a:t>and</a:t>
            </a:r>
            <a:r>
              <a:rPr lang="de-DE" altLang="de-DE" dirty="0" smtClean="0"/>
              <a:t> </a:t>
            </a:r>
            <a:r>
              <a:rPr lang="de-DE" altLang="de-DE" dirty="0" err="1" smtClean="0"/>
              <a:t>Asia</a:t>
            </a:r>
            <a:r>
              <a:rPr lang="de-DE" altLang="de-DE" dirty="0" smtClean="0"/>
              <a:t> </a:t>
            </a:r>
            <a:r>
              <a:rPr lang="de-DE" altLang="de-DE" dirty="0" err="1" smtClean="0"/>
              <a:t>have</a:t>
            </a:r>
            <a:r>
              <a:rPr lang="de-DE" altLang="de-DE" dirty="0" smtClean="0"/>
              <a:t> a </a:t>
            </a:r>
            <a:r>
              <a:rPr lang="de-DE" altLang="de-DE" dirty="0" err="1" smtClean="0"/>
              <a:t>fine</a:t>
            </a:r>
            <a:r>
              <a:rPr lang="de-DE" altLang="de-DE" dirty="0" smtClean="0"/>
              <a:t> </a:t>
            </a:r>
            <a:r>
              <a:rPr lang="de-DE" altLang="de-DE" dirty="0" err="1" smtClean="0"/>
              <a:t>history</a:t>
            </a:r>
            <a:r>
              <a:rPr lang="de-DE" altLang="de-DE" dirty="0" smtClean="0"/>
              <a:t> of </a:t>
            </a:r>
            <a:r>
              <a:rPr lang="de-DE" altLang="de-DE" dirty="0" err="1" smtClean="0"/>
              <a:t>using</a:t>
            </a:r>
            <a:r>
              <a:rPr lang="de-DE" altLang="de-DE" dirty="0" smtClean="0"/>
              <a:t> </a:t>
            </a:r>
            <a:r>
              <a:rPr lang="de-DE" altLang="de-DE" dirty="0" err="1" smtClean="0"/>
              <a:t>lactic</a:t>
            </a:r>
            <a:r>
              <a:rPr lang="de-DE" altLang="de-DE" dirty="0" smtClean="0"/>
              <a:t> </a:t>
            </a:r>
            <a:r>
              <a:rPr lang="de-DE" altLang="de-DE" dirty="0" err="1" smtClean="0"/>
              <a:t>acid</a:t>
            </a:r>
            <a:r>
              <a:rPr lang="de-DE" altLang="de-DE" dirty="0" smtClean="0"/>
              <a:t> </a:t>
            </a:r>
            <a:r>
              <a:rPr lang="de-DE" altLang="de-DE" dirty="0" err="1" smtClean="0"/>
              <a:t>for</a:t>
            </a:r>
            <a:r>
              <a:rPr lang="de-DE" altLang="de-DE" dirty="0" smtClean="0"/>
              <a:t> </a:t>
            </a:r>
            <a:r>
              <a:rPr lang="de-DE" altLang="de-DE" dirty="0" err="1" smtClean="0"/>
              <a:t>pickling</a:t>
            </a:r>
            <a:r>
              <a:rPr lang="de-DE" altLang="de-DE" dirty="0" smtClean="0"/>
              <a:t> </a:t>
            </a:r>
            <a:r>
              <a:rPr lang="de-DE" altLang="de-DE" dirty="0" err="1" smtClean="0"/>
              <a:t>and</a:t>
            </a:r>
            <a:r>
              <a:rPr lang="de-DE" altLang="de-DE" dirty="0" smtClean="0"/>
              <a:t> </a:t>
            </a:r>
            <a:r>
              <a:rPr lang="de-DE" altLang="de-DE" dirty="0" err="1" smtClean="0"/>
              <a:t>preserving</a:t>
            </a:r>
            <a:r>
              <a:rPr lang="de-DE" altLang="de-DE" dirty="0" smtClean="0"/>
              <a:t> </a:t>
            </a:r>
            <a:r>
              <a:rPr lang="de-DE" altLang="de-DE" dirty="0" err="1" smtClean="0"/>
              <a:t>foods</a:t>
            </a:r>
            <a:r>
              <a:rPr lang="de-DE" altLang="de-DE" dirty="0" smtClean="0"/>
              <a:t> (</a:t>
            </a:r>
            <a:r>
              <a:rPr lang="de-DE" altLang="de-DE" dirty="0" err="1" smtClean="0"/>
              <a:t>sour</a:t>
            </a:r>
            <a:r>
              <a:rPr lang="de-DE" altLang="de-DE" dirty="0" smtClean="0"/>
              <a:t> milk, </a:t>
            </a:r>
            <a:r>
              <a:rPr lang="de-DE" altLang="de-DE" dirty="0" err="1" smtClean="0"/>
              <a:t>sauerkraut</a:t>
            </a:r>
            <a:r>
              <a:rPr lang="de-DE" altLang="de-DE" dirty="0" smtClean="0"/>
              <a:t>, etc.) </a:t>
            </a:r>
            <a:r>
              <a:rPr lang="de-DE" altLang="de-DE" dirty="0" err="1" smtClean="0"/>
              <a:t>When</a:t>
            </a:r>
            <a:r>
              <a:rPr lang="de-DE" altLang="de-DE" dirty="0" smtClean="0"/>
              <a:t> incorporated </a:t>
            </a:r>
            <a:r>
              <a:rPr lang="de-DE" altLang="de-DE" dirty="0" err="1" smtClean="0"/>
              <a:t>into</a:t>
            </a:r>
            <a:r>
              <a:rPr lang="de-DE" altLang="de-DE" dirty="0" smtClean="0"/>
              <a:t> </a:t>
            </a:r>
            <a:r>
              <a:rPr lang="de-DE" altLang="de-DE" dirty="0" err="1" smtClean="0"/>
              <a:t>skin</a:t>
            </a:r>
            <a:r>
              <a:rPr lang="de-DE" altLang="de-DE" dirty="0" smtClean="0"/>
              <a:t> care </a:t>
            </a:r>
            <a:r>
              <a:rPr lang="de-DE" altLang="de-DE" dirty="0" err="1" smtClean="0"/>
              <a:t>products</a:t>
            </a:r>
            <a:r>
              <a:rPr lang="de-DE" altLang="de-DE" dirty="0" smtClean="0"/>
              <a:t>, </a:t>
            </a:r>
            <a:r>
              <a:rPr lang="de-DE" altLang="de-DE" dirty="0" err="1" smtClean="0"/>
              <a:t>it</a:t>
            </a:r>
            <a:r>
              <a:rPr lang="de-DE" altLang="de-DE" dirty="0" smtClean="0"/>
              <a:t> </a:t>
            </a:r>
            <a:r>
              <a:rPr lang="de-DE" altLang="de-DE" dirty="0" err="1" smtClean="0"/>
              <a:t>offers</a:t>
            </a:r>
            <a:r>
              <a:rPr lang="de-DE" altLang="de-DE" dirty="0" smtClean="0"/>
              <a:t> </a:t>
            </a:r>
            <a:r>
              <a:rPr lang="de-DE" altLang="de-DE" dirty="0" err="1" smtClean="0"/>
              <a:t>these</a:t>
            </a:r>
            <a:r>
              <a:rPr lang="de-DE" altLang="de-DE" dirty="0" smtClean="0"/>
              <a:t> </a:t>
            </a:r>
            <a:r>
              <a:rPr lang="de-DE" altLang="de-DE" dirty="0" err="1" smtClean="0"/>
              <a:t>benefits</a:t>
            </a:r>
            <a:r>
              <a:rPr lang="de-DE" altLang="de-DE" dirty="0" smtClean="0"/>
              <a:t>:</a:t>
            </a:r>
          </a:p>
          <a:p>
            <a:pPr eaLnBrk="1" hangingPunct="1">
              <a:buClr>
                <a:srgbClr val="333F48"/>
              </a:buClr>
              <a:buSzPct val="120000"/>
              <a:defRPr/>
            </a:pPr>
            <a:r>
              <a:rPr lang="de-DE" altLang="de-DE" dirty="0"/>
              <a:t>Hydrates </a:t>
            </a:r>
            <a:r>
              <a:rPr lang="de-DE" altLang="de-DE" dirty="0" err="1"/>
              <a:t>the</a:t>
            </a:r>
            <a:r>
              <a:rPr lang="de-DE" altLang="de-DE" dirty="0"/>
              <a:t> </a:t>
            </a:r>
            <a:r>
              <a:rPr lang="de-DE" altLang="de-DE" dirty="0" err="1"/>
              <a:t>skin</a:t>
            </a:r>
            <a:endParaRPr lang="de-DE" altLang="de-DE" dirty="0"/>
          </a:p>
          <a:p>
            <a:pPr eaLnBrk="1" hangingPunct="1">
              <a:buClr>
                <a:srgbClr val="333F48"/>
              </a:buClr>
              <a:buSzPct val="120000"/>
              <a:defRPr/>
            </a:pPr>
            <a:r>
              <a:rPr lang="de-DE" altLang="de-DE" dirty="0" err="1"/>
              <a:t>Has</a:t>
            </a:r>
            <a:r>
              <a:rPr lang="de-DE" altLang="de-DE" dirty="0"/>
              <a:t> a </a:t>
            </a:r>
            <a:r>
              <a:rPr lang="de-DE" altLang="de-DE" dirty="0" err="1"/>
              <a:t>gentle</a:t>
            </a:r>
            <a:r>
              <a:rPr lang="de-DE" altLang="de-DE" dirty="0"/>
              <a:t> </a:t>
            </a:r>
            <a:r>
              <a:rPr lang="de-DE" altLang="de-DE" dirty="0" err="1"/>
              <a:t>keratolytic</a:t>
            </a:r>
            <a:r>
              <a:rPr lang="de-DE" altLang="de-DE" dirty="0"/>
              <a:t> </a:t>
            </a:r>
            <a:r>
              <a:rPr lang="de-DE" altLang="de-DE" dirty="0" err="1"/>
              <a:t>and</a:t>
            </a:r>
            <a:r>
              <a:rPr lang="de-DE" altLang="de-DE" dirty="0"/>
              <a:t> </a:t>
            </a:r>
            <a:r>
              <a:rPr lang="de-DE" altLang="de-DE" dirty="0" err="1"/>
              <a:t>refining</a:t>
            </a:r>
            <a:r>
              <a:rPr lang="de-DE" altLang="de-DE" dirty="0"/>
              <a:t> </a:t>
            </a:r>
            <a:r>
              <a:rPr lang="de-DE" altLang="de-DE" dirty="0" err="1"/>
              <a:t>effect</a:t>
            </a:r>
            <a:endParaRPr lang="de-DE" altLang="de-DE" dirty="0"/>
          </a:p>
          <a:p>
            <a:pPr eaLnBrk="1" hangingPunct="1">
              <a:buClr>
                <a:srgbClr val="333F48"/>
              </a:buClr>
              <a:buSzPct val="120000"/>
              <a:defRPr/>
            </a:pPr>
            <a:r>
              <a:rPr lang="de-DE" altLang="de-DE" dirty="0" err="1"/>
              <a:t>Keeps</a:t>
            </a:r>
            <a:r>
              <a:rPr lang="de-DE" altLang="de-DE" dirty="0"/>
              <a:t> </a:t>
            </a:r>
            <a:r>
              <a:rPr lang="de-DE" altLang="de-DE" dirty="0" err="1"/>
              <a:t>skin</a:t>
            </a:r>
            <a:r>
              <a:rPr lang="de-DE" altLang="de-DE" dirty="0"/>
              <a:t> soft </a:t>
            </a:r>
            <a:r>
              <a:rPr lang="de-DE" altLang="de-DE" dirty="0" err="1"/>
              <a:t>and</a:t>
            </a:r>
            <a:r>
              <a:rPr lang="de-DE" altLang="de-DE" dirty="0"/>
              <a:t> smooth </a:t>
            </a:r>
          </a:p>
          <a:p>
            <a:pPr eaLnBrk="1" hangingPunct="1">
              <a:buClr>
                <a:srgbClr val="333F48"/>
              </a:buClr>
              <a:buSzPct val="120000"/>
              <a:defRPr/>
            </a:pPr>
            <a:r>
              <a:rPr lang="de-DE" altLang="de-DE" dirty="0" err="1"/>
              <a:t>Is</a:t>
            </a:r>
            <a:r>
              <a:rPr lang="de-DE" altLang="de-DE" dirty="0"/>
              <a:t> </a:t>
            </a:r>
            <a:r>
              <a:rPr lang="de-DE" altLang="de-DE" dirty="0" err="1"/>
              <a:t>well</a:t>
            </a:r>
            <a:r>
              <a:rPr lang="de-DE" altLang="de-DE" dirty="0"/>
              <a:t> </a:t>
            </a:r>
            <a:r>
              <a:rPr lang="de-DE" altLang="de-DE" dirty="0" err="1"/>
              <a:t>tolerated</a:t>
            </a:r>
            <a:r>
              <a:rPr lang="de-DE" altLang="de-DE" dirty="0"/>
              <a:t> </a:t>
            </a:r>
            <a:r>
              <a:rPr lang="de-DE" altLang="de-DE" dirty="0" err="1" smtClean="0"/>
              <a:t>by</a:t>
            </a:r>
            <a:r>
              <a:rPr lang="de-DE" altLang="de-DE" dirty="0" smtClean="0"/>
              <a:t> the </a:t>
            </a:r>
            <a:r>
              <a:rPr lang="de-DE" altLang="de-DE" dirty="0" err="1" smtClean="0"/>
              <a:t>skin</a:t>
            </a:r>
            <a:endParaRPr lang="de-DE" altLang="de-DE" dirty="0" smtClean="0"/>
          </a:p>
          <a:p>
            <a:pPr marL="0" indent="0" eaLnBrk="1" hangingPunct="1">
              <a:buFont typeface="Wingdings" panose="05000000000000000000" pitchFamily="2" charset="2"/>
              <a:buNone/>
            </a:pPr>
            <a:endParaRPr lang="de-DE" altLang="de-DE" sz="2400" dirty="0" smtClean="0"/>
          </a:p>
        </p:txBody>
      </p:sp>
      <p:pic>
        <p:nvPicPr>
          <p:cNvPr id="40962" name="Picture 2" descr="K:\Marketing\Dalton\01 Bilder\Wirkstoffe\Wirkstoffe PPT\Wirkstoff Milchsäure - Lactic Acid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8" y="1488724"/>
            <a:ext cx="3601317" cy="481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01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94671"/>
            <a:ext cx="11857038" cy="692150"/>
          </a:xfrm>
        </p:spPr>
        <p:txBody>
          <a:bodyPr/>
          <a:lstStyle/>
          <a:p>
            <a:pPr eaLnBrk="1" hangingPunct="1"/>
            <a:r>
              <a:rPr lang="de-DE" altLang="de-DE" dirty="0" err="1" smtClean="0"/>
              <a:t>Panthenol</a:t>
            </a:r>
            <a:r>
              <a:rPr lang="de-DE" altLang="de-DE" dirty="0" smtClean="0"/>
              <a:t> (Provitamin B5)</a:t>
            </a:r>
          </a:p>
        </p:txBody>
      </p:sp>
      <p:sp>
        <p:nvSpPr>
          <p:cNvPr id="37891" name="Rectangle 10"/>
          <p:cNvSpPr>
            <a:spLocks noGrp="1" noChangeArrowheads="1"/>
          </p:cNvSpPr>
          <p:nvPr>
            <p:ph type="body" sz="half" idx="1"/>
          </p:nvPr>
        </p:nvSpPr>
        <p:spPr>
          <a:xfrm>
            <a:off x="4654832" y="1989138"/>
            <a:ext cx="6525785" cy="4310062"/>
          </a:xfrm>
        </p:spPr>
        <p:txBody>
          <a:bodyPr/>
          <a:lstStyle/>
          <a:p>
            <a:pPr marL="0" indent="0" eaLnBrk="1" hangingPunct="1">
              <a:buClr>
                <a:srgbClr val="333F48"/>
              </a:buClr>
              <a:buSzPct val="120000"/>
              <a:buNone/>
              <a:defRPr/>
            </a:pPr>
            <a:r>
              <a:rPr lang="de-DE" dirty="0" err="1" smtClean="0"/>
              <a:t>Panthenol</a:t>
            </a:r>
            <a:r>
              <a:rPr lang="de-DE" dirty="0" smtClean="0"/>
              <a:t> </a:t>
            </a:r>
            <a:r>
              <a:rPr lang="de-DE" dirty="0" err="1" smtClean="0"/>
              <a:t>is</a:t>
            </a:r>
            <a:r>
              <a:rPr lang="de-DE" dirty="0" smtClean="0"/>
              <a:t> a </a:t>
            </a:r>
            <a:r>
              <a:rPr lang="de-DE" dirty="0" err="1" smtClean="0"/>
              <a:t>provitamin</a:t>
            </a:r>
            <a:r>
              <a:rPr lang="de-DE" dirty="0" smtClean="0"/>
              <a:t> (</a:t>
            </a:r>
            <a:r>
              <a:rPr lang="de-DE" dirty="0" err="1" smtClean="0"/>
              <a:t>vitamin</a:t>
            </a:r>
            <a:r>
              <a:rPr lang="de-DE" dirty="0" smtClean="0"/>
              <a:t> </a:t>
            </a:r>
            <a:r>
              <a:rPr lang="de-DE" dirty="0" err="1" smtClean="0"/>
              <a:t>precursor</a:t>
            </a:r>
            <a:r>
              <a:rPr lang="de-DE" dirty="0" smtClean="0"/>
              <a:t>). </a:t>
            </a:r>
            <a:r>
              <a:rPr lang="de-DE" dirty="0" err="1" smtClean="0"/>
              <a:t>It</a:t>
            </a:r>
            <a:r>
              <a:rPr lang="de-DE" dirty="0" smtClean="0"/>
              <a:t> </a:t>
            </a:r>
            <a:r>
              <a:rPr lang="de-DE" dirty="0" err="1" smtClean="0"/>
              <a:t>is</a:t>
            </a:r>
            <a:r>
              <a:rPr lang="de-DE" dirty="0" smtClean="0"/>
              <a:t> </a:t>
            </a:r>
            <a:r>
              <a:rPr lang="de-DE" dirty="0" err="1" smtClean="0"/>
              <a:t>converted</a:t>
            </a:r>
            <a:r>
              <a:rPr lang="de-DE" dirty="0" smtClean="0"/>
              <a:t> </a:t>
            </a:r>
            <a:r>
              <a:rPr lang="de-DE" dirty="0" err="1" smtClean="0"/>
              <a:t>to</a:t>
            </a:r>
            <a:r>
              <a:rPr lang="de-DE" dirty="0" smtClean="0"/>
              <a:t> </a:t>
            </a:r>
            <a:r>
              <a:rPr lang="de-DE" dirty="0" err="1" smtClean="0"/>
              <a:t>panthothenic</a:t>
            </a:r>
            <a:r>
              <a:rPr lang="de-DE" dirty="0" smtClean="0"/>
              <a:t> </a:t>
            </a:r>
            <a:r>
              <a:rPr lang="de-DE" dirty="0" err="1" smtClean="0"/>
              <a:t>acid</a:t>
            </a:r>
            <a:r>
              <a:rPr lang="de-DE" dirty="0" smtClean="0"/>
              <a:t> (</a:t>
            </a:r>
            <a:r>
              <a:rPr lang="de-DE" dirty="0" err="1" smtClean="0"/>
              <a:t>vitamin</a:t>
            </a:r>
            <a:r>
              <a:rPr lang="de-DE" dirty="0" smtClean="0"/>
              <a:t> </a:t>
            </a:r>
            <a:r>
              <a:rPr lang="de-DE" dirty="0"/>
              <a:t>B5</a:t>
            </a:r>
            <a:r>
              <a:rPr lang="de-DE" dirty="0" smtClean="0"/>
              <a:t>) in </a:t>
            </a:r>
            <a:r>
              <a:rPr lang="de-DE" dirty="0" err="1" smtClean="0"/>
              <a:t>the</a:t>
            </a:r>
            <a:r>
              <a:rPr lang="de-DE" dirty="0" smtClean="0"/>
              <a:t> </a:t>
            </a:r>
            <a:r>
              <a:rPr lang="de-DE" dirty="0" err="1" smtClean="0"/>
              <a:t>body</a:t>
            </a:r>
            <a:r>
              <a:rPr lang="de-DE" dirty="0" smtClean="0"/>
              <a:t>. This </a:t>
            </a:r>
            <a:r>
              <a:rPr lang="de-DE" dirty="0" err="1" smtClean="0"/>
              <a:t>soothing</a:t>
            </a:r>
            <a:r>
              <a:rPr lang="de-DE" dirty="0" smtClean="0"/>
              <a:t> </a:t>
            </a:r>
            <a:r>
              <a:rPr lang="de-DE" dirty="0" err="1" smtClean="0"/>
              <a:t>active</a:t>
            </a:r>
            <a:r>
              <a:rPr lang="de-DE" dirty="0" smtClean="0"/>
              <a:t> </a:t>
            </a:r>
            <a:r>
              <a:rPr lang="de-DE" dirty="0" err="1" smtClean="0"/>
              <a:t>ingredient</a:t>
            </a:r>
            <a:r>
              <a:rPr lang="de-DE" dirty="0" smtClean="0"/>
              <a:t> </a:t>
            </a:r>
            <a:r>
              <a:rPr lang="de-DE" dirty="0" err="1" smtClean="0"/>
              <a:t>is</a:t>
            </a:r>
            <a:r>
              <a:rPr lang="de-DE" dirty="0" smtClean="0"/>
              <a:t> </a:t>
            </a:r>
            <a:r>
              <a:rPr lang="de-DE" dirty="0" err="1" smtClean="0"/>
              <a:t>very</a:t>
            </a:r>
            <a:r>
              <a:rPr lang="de-DE" dirty="0" smtClean="0"/>
              <a:t> </a:t>
            </a:r>
            <a:r>
              <a:rPr lang="de-DE" dirty="0" err="1" smtClean="0"/>
              <a:t>often</a:t>
            </a:r>
            <a:r>
              <a:rPr lang="de-DE" dirty="0" smtClean="0"/>
              <a:t> </a:t>
            </a:r>
            <a:r>
              <a:rPr lang="de-DE" dirty="0" err="1" smtClean="0"/>
              <a:t>used</a:t>
            </a:r>
            <a:r>
              <a:rPr lang="de-DE" dirty="0" smtClean="0"/>
              <a:t> in </a:t>
            </a:r>
            <a:r>
              <a:rPr lang="de-DE" dirty="0" err="1" smtClean="0"/>
              <a:t>ointments</a:t>
            </a:r>
            <a:r>
              <a:rPr lang="de-DE" dirty="0" smtClean="0"/>
              <a:t> </a:t>
            </a:r>
            <a:r>
              <a:rPr lang="de-DE" dirty="0" err="1" smtClean="0"/>
              <a:t>and</a:t>
            </a:r>
            <a:r>
              <a:rPr lang="de-DE" dirty="0" smtClean="0"/>
              <a:t> </a:t>
            </a:r>
            <a:r>
              <a:rPr lang="de-DE" dirty="0" err="1" smtClean="0"/>
              <a:t>salves</a:t>
            </a:r>
            <a:r>
              <a:rPr lang="de-DE" dirty="0" smtClean="0"/>
              <a:t>. </a:t>
            </a:r>
            <a:r>
              <a:rPr lang="de-DE" dirty="0" err="1"/>
              <a:t>Panthenol</a:t>
            </a:r>
            <a:r>
              <a:rPr lang="de-DE" dirty="0"/>
              <a:t> </a:t>
            </a:r>
            <a:r>
              <a:rPr lang="de-DE" dirty="0" err="1" smtClean="0"/>
              <a:t>is</a:t>
            </a:r>
            <a:r>
              <a:rPr lang="de-DE" dirty="0" smtClean="0"/>
              <a:t> </a:t>
            </a:r>
            <a:r>
              <a:rPr lang="de-DE" dirty="0" err="1" smtClean="0"/>
              <a:t>popular</a:t>
            </a:r>
            <a:r>
              <a:rPr lang="de-DE" dirty="0" smtClean="0"/>
              <a:t> in </a:t>
            </a:r>
            <a:r>
              <a:rPr lang="de-DE" dirty="0" err="1" smtClean="0"/>
              <a:t>cosmetics</a:t>
            </a:r>
            <a:r>
              <a:rPr lang="de-DE" dirty="0" smtClean="0"/>
              <a:t> due </a:t>
            </a:r>
            <a:r>
              <a:rPr lang="de-DE" dirty="0" err="1" smtClean="0"/>
              <a:t>to</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beneficial</a:t>
            </a:r>
            <a:r>
              <a:rPr lang="de-DE" dirty="0" smtClean="0"/>
              <a:t> </a:t>
            </a:r>
            <a:r>
              <a:rPr lang="de-DE" dirty="0" err="1" smtClean="0"/>
              <a:t>properties</a:t>
            </a:r>
            <a:r>
              <a:rPr lang="de-DE" dirty="0" smtClean="0"/>
              <a:t>:</a:t>
            </a:r>
            <a:endParaRPr lang="de-DE" dirty="0"/>
          </a:p>
          <a:p>
            <a:pPr eaLnBrk="1" hangingPunct="1">
              <a:buClr>
                <a:srgbClr val="333F48"/>
              </a:buClr>
              <a:buSzPct val="120000"/>
              <a:defRPr/>
            </a:pPr>
            <a:r>
              <a:rPr lang="de-DE" dirty="0" err="1"/>
              <a:t>Moisturizes</a:t>
            </a:r>
            <a:r>
              <a:rPr lang="de-DE" dirty="0"/>
              <a:t> </a:t>
            </a:r>
            <a:r>
              <a:rPr lang="de-DE" dirty="0" err="1"/>
              <a:t>the</a:t>
            </a:r>
            <a:r>
              <a:rPr lang="de-DE" dirty="0"/>
              <a:t> </a:t>
            </a:r>
            <a:r>
              <a:rPr lang="de-DE" dirty="0" err="1"/>
              <a:t>skin</a:t>
            </a:r>
            <a:endParaRPr lang="de-DE" dirty="0"/>
          </a:p>
          <a:p>
            <a:pPr eaLnBrk="1" hangingPunct="1">
              <a:buClr>
                <a:srgbClr val="333F48"/>
              </a:buClr>
              <a:buSzPct val="120000"/>
              <a:defRPr/>
            </a:pPr>
            <a:r>
              <a:rPr lang="de-DE" dirty="0" err="1"/>
              <a:t>Promotes</a:t>
            </a:r>
            <a:r>
              <a:rPr lang="de-DE" dirty="0"/>
              <a:t> </a:t>
            </a:r>
            <a:r>
              <a:rPr lang="de-DE" dirty="0" err="1"/>
              <a:t>skin</a:t>
            </a:r>
            <a:r>
              <a:rPr lang="de-DE" dirty="0"/>
              <a:t> </a:t>
            </a:r>
            <a:r>
              <a:rPr lang="de-DE" dirty="0" err="1"/>
              <a:t>cell</a:t>
            </a:r>
            <a:r>
              <a:rPr lang="de-DE" dirty="0"/>
              <a:t> </a:t>
            </a:r>
            <a:r>
              <a:rPr lang="de-DE" dirty="0" err="1"/>
              <a:t>renewal</a:t>
            </a:r>
            <a:r>
              <a:rPr lang="de-DE" dirty="0"/>
              <a:t> (</a:t>
            </a:r>
            <a:r>
              <a:rPr lang="de-DE" dirty="0" err="1"/>
              <a:t>epithelialization</a:t>
            </a:r>
            <a:r>
              <a:rPr lang="de-DE" dirty="0"/>
              <a:t>)</a:t>
            </a:r>
          </a:p>
          <a:p>
            <a:pPr eaLnBrk="1" hangingPunct="1">
              <a:buClr>
                <a:srgbClr val="333F48"/>
              </a:buClr>
              <a:buSzPct val="120000"/>
              <a:defRPr/>
            </a:pPr>
            <a:r>
              <a:rPr lang="de-DE" dirty="0" err="1"/>
              <a:t>Enhances</a:t>
            </a:r>
            <a:r>
              <a:rPr lang="de-DE" dirty="0"/>
              <a:t> </a:t>
            </a:r>
            <a:r>
              <a:rPr lang="de-DE" dirty="0" err="1"/>
              <a:t>skin</a:t>
            </a:r>
            <a:r>
              <a:rPr lang="de-DE" dirty="0"/>
              <a:t> </a:t>
            </a:r>
            <a:r>
              <a:rPr lang="de-DE" dirty="0" err="1"/>
              <a:t>elasticity</a:t>
            </a:r>
            <a:endParaRPr lang="de-DE" dirty="0"/>
          </a:p>
          <a:p>
            <a:pPr eaLnBrk="1" hangingPunct="1">
              <a:buClr>
                <a:srgbClr val="333F48"/>
              </a:buClr>
              <a:buSzPct val="120000"/>
              <a:defRPr/>
            </a:pPr>
            <a:r>
              <a:rPr lang="de-DE" dirty="0" err="1"/>
              <a:t>Offers</a:t>
            </a:r>
            <a:r>
              <a:rPr lang="de-DE" dirty="0"/>
              <a:t> anti-</a:t>
            </a:r>
            <a:r>
              <a:rPr lang="de-DE" dirty="0" err="1"/>
              <a:t>inflammatory</a:t>
            </a:r>
            <a:r>
              <a:rPr lang="de-DE" dirty="0"/>
              <a:t> </a:t>
            </a:r>
            <a:r>
              <a:rPr lang="de-DE" dirty="0" err="1"/>
              <a:t>properties</a:t>
            </a:r>
            <a:r>
              <a:rPr lang="de-DE" dirty="0"/>
              <a:t> </a:t>
            </a:r>
          </a:p>
          <a:p>
            <a:pPr eaLnBrk="1" hangingPunct="1">
              <a:buClr>
                <a:srgbClr val="333F48"/>
              </a:buClr>
              <a:buSzPct val="120000"/>
              <a:defRPr/>
            </a:pPr>
            <a:r>
              <a:rPr lang="de-DE" dirty="0"/>
              <a:t> </a:t>
            </a:r>
            <a:r>
              <a:rPr lang="de-DE" dirty="0" err="1"/>
              <a:t>Soothes</a:t>
            </a:r>
            <a:r>
              <a:rPr lang="de-DE" dirty="0"/>
              <a:t> </a:t>
            </a:r>
            <a:r>
              <a:rPr lang="de-DE" dirty="0" err="1"/>
              <a:t>irritated</a:t>
            </a:r>
            <a:r>
              <a:rPr lang="de-DE" dirty="0"/>
              <a:t> </a:t>
            </a:r>
            <a:r>
              <a:rPr lang="de-DE" dirty="0" err="1" smtClean="0"/>
              <a:t>and</a:t>
            </a:r>
            <a:r>
              <a:rPr lang="de-DE" dirty="0" smtClean="0"/>
              <a:t> </a:t>
            </a:r>
            <a:r>
              <a:rPr lang="de-DE" dirty="0" err="1" smtClean="0"/>
              <a:t>damaged</a:t>
            </a:r>
            <a:r>
              <a:rPr lang="de-DE" dirty="0" smtClean="0"/>
              <a:t> </a:t>
            </a:r>
            <a:r>
              <a:rPr lang="de-DE" dirty="0" err="1" smtClean="0"/>
              <a:t>skin</a:t>
            </a:r>
            <a:endParaRPr lang="de-DE" dirty="0" smtClean="0"/>
          </a:p>
          <a:p>
            <a:pPr eaLnBrk="1" hangingPunct="1">
              <a:buClr>
                <a:srgbClr val="333F48"/>
              </a:buClr>
              <a:buSzPct val="120000"/>
              <a:buFont typeface="Arial" panose="020B0604020202020204" pitchFamily="34" charset="0"/>
              <a:buChar char="•"/>
              <a:defRPr/>
            </a:pPr>
            <a:r>
              <a:rPr lang="de-DE" altLang="de-DE" dirty="0" err="1" smtClean="0"/>
              <a:t>Is</a:t>
            </a:r>
            <a:r>
              <a:rPr lang="de-DE" altLang="de-DE" dirty="0" smtClean="0"/>
              <a:t> </a:t>
            </a:r>
            <a:r>
              <a:rPr lang="de-DE" altLang="de-DE" dirty="0" err="1" smtClean="0"/>
              <a:t>very</a:t>
            </a:r>
            <a:r>
              <a:rPr lang="de-DE" altLang="de-DE" dirty="0" smtClean="0"/>
              <a:t> </a:t>
            </a:r>
            <a:r>
              <a:rPr lang="de-DE" altLang="de-DE" dirty="0" err="1" smtClean="0"/>
              <a:t>well</a:t>
            </a:r>
            <a:r>
              <a:rPr lang="de-DE" altLang="de-DE" dirty="0" smtClean="0"/>
              <a:t> </a:t>
            </a:r>
            <a:r>
              <a:rPr lang="de-DE" altLang="de-DE" dirty="0" err="1" smtClean="0"/>
              <a:t>tolerated</a:t>
            </a:r>
            <a:r>
              <a:rPr lang="de-DE" altLang="de-DE" dirty="0" smtClean="0"/>
              <a:t> </a:t>
            </a:r>
            <a:r>
              <a:rPr lang="de-DE" altLang="de-DE" dirty="0" err="1" smtClean="0"/>
              <a:t>by</a:t>
            </a:r>
            <a:r>
              <a:rPr lang="de-DE" altLang="de-DE" dirty="0" smtClean="0"/>
              <a:t> </a:t>
            </a:r>
            <a:r>
              <a:rPr lang="de-DE" altLang="de-DE" dirty="0" err="1" smtClean="0"/>
              <a:t>the</a:t>
            </a:r>
            <a:r>
              <a:rPr lang="de-DE" altLang="de-DE" dirty="0" smtClean="0"/>
              <a:t> </a:t>
            </a:r>
            <a:r>
              <a:rPr lang="de-DE" altLang="de-DE" dirty="0" err="1" smtClean="0"/>
              <a:t>skin</a:t>
            </a:r>
            <a:endParaRPr lang="de-DE" altLang="de-DE" dirty="0"/>
          </a:p>
        </p:txBody>
      </p:sp>
      <p:pic>
        <p:nvPicPr>
          <p:cNvPr id="55298" name="Picture 2" descr="K:\Marketing\Dalton\01 Bilder\Wirkstoffe\Wirkstoffe PPT\Wirkstoff Panthenol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9" y="1488726"/>
            <a:ext cx="3601315" cy="481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0" y="788773"/>
            <a:ext cx="6795407" cy="692150"/>
          </a:xfrm>
        </p:spPr>
        <p:txBody>
          <a:bodyPr/>
          <a:lstStyle/>
          <a:p>
            <a:pPr eaLnBrk="1" hangingPunct="1"/>
            <a:r>
              <a:rPr lang="de-DE" altLang="de-DE" dirty="0" err="1" smtClean="0"/>
              <a:t>Salicylic</a:t>
            </a:r>
            <a:r>
              <a:rPr lang="de-DE" altLang="de-DE" dirty="0" smtClean="0"/>
              <a:t> </a:t>
            </a:r>
            <a:r>
              <a:rPr lang="de-DE" altLang="de-DE" dirty="0" err="1" smtClean="0"/>
              <a:t>Acid</a:t>
            </a:r>
            <a:endParaRPr lang="de-DE" altLang="de-DE" dirty="0"/>
          </a:p>
        </p:txBody>
      </p:sp>
      <p:sp>
        <p:nvSpPr>
          <p:cNvPr id="19460" name="Rectangle 10"/>
          <p:cNvSpPr>
            <a:spLocks noGrp="1" noChangeArrowheads="1"/>
          </p:cNvSpPr>
          <p:nvPr>
            <p:ph type="body" sz="half" idx="1"/>
          </p:nvPr>
        </p:nvSpPr>
        <p:spPr>
          <a:xfrm>
            <a:off x="4658689" y="1982788"/>
            <a:ext cx="7228511" cy="4310062"/>
          </a:xfrm>
        </p:spPr>
        <p:txBody>
          <a:bodyPr/>
          <a:lstStyle/>
          <a:p>
            <a:pPr marL="0" indent="0" algn="just">
              <a:buNone/>
            </a:pPr>
            <a:r>
              <a:rPr lang="en-US" dirty="0"/>
              <a:t>Salicylic acid is obtained from the white willow plant (Salix alba</a:t>
            </a:r>
            <a:r>
              <a:rPr lang="en-US" dirty="0" smtClean="0"/>
              <a:t>). It </a:t>
            </a:r>
            <a:r>
              <a:rPr lang="en-US" dirty="0"/>
              <a:t>has been used in medicine for </a:t>
            </a:r>
            <a:r>
              <a:rPr lang="en-US" dirty="0" smtClean="0"/>
              <a:t>decades but is also very </a:t>
            </a:r>
            <a:r>
              <a:rPr lang="en-US" dirty="0"/>
              <a:t>well suited for use in cosmetics</a:t>
            </a:r>
            <a:r>
              <a:rPr lang="en-US" dirty="0" smtClean="0"/>
              <a:t>.</a:t>
            </a:r>
          </a:p>
          <a:p>
            <a:pPr algn="just">
              <a:buClr>
                <a:srgbClr val="333F48"/>
              </a:buClr>
            </a:pPr>
            <a:r>
              <a:rPr lang="de-DE" dirty="0" err="1" smtClean="0"/>
              <a:t>Astringent</a:t>
            </a:r>
            <a:endParaRPr lang="de-DE" dirty="0"/>
          </a:p>
          <a:p>
            <a:pPr>
              <a:buClr>
                <a:srgbClr val="333F48"/>
              </a:buClr>
            </a:pPr>
            <a:r>
              <a:rPr lang="de-DE" dirty="0" err="1" smtClean="0"/>
              <a:t>Strengthening</a:t>
            </a:r>
            <a:endParaRPr lang="de-DE" dirty="0"/>
          </a:p>
          <a:p>
            <a:pPr>
              <a:buClr>
                <a:srgbClr val="333F48"/>
              </a:buClr>
            </a:pPr>
            <a:r>
              <a:rPr lang="de-DE" dirty="0" err="1" smtClean="0"/>
              <a:t>Nourishing</a:t>
            </a:r>
            <a:endParaRPr lang="de-DE" dirty="0"/>
          </a:p>
          <a:p>
            <a:pPr>
              <a:buClr>
                <a:srgbClr val="333F48"/>
              </a:buClr>
            </a:pPr>
            <a:r>
              <a:rPr lang="de-DE" dirty="0" err="1" smtClean="0"/>
              <a:t>Soothing</a:t>
            </a:r>
            <a:r>
              <a:rPr lang="de-DE" dirty="0" smtClean="0"/>
              <a:t> </a:t>
            </a:r>
          </a:p>
          <a:p>
            <a:pPr>
              <a:buClr>
                <a:srgbClr val="333F48"/>
              </a:buClr>
            </a:pPr>
            <a:r>
              <a:rPr lang="de-DE" dirty="0" err="1" smtClean="0"/>
              <a:t>Promotes</a:t>
            </a:r>
            <a:r>
              <a:rPr lang="de-DE" dirty="0" smtClean="0"/>
              <a:t> </a:t>
            </a:r>
            <a:r>
              <a:rPr lang="de-DE" dirty="0" err="1" smtClean="0"/>
              <a:t>healing</a:t>
            </a:r>
            <a:endParaRPr lang="de-DE" dirty="0"/>
          </a:p>
          <a:p>
            <a:pPr marL="0" indent="0">
              <a:buNone/>
            </a:pPr>
            <a:r>
              <a:rPr lang="de-DE" dirty="0" err="1" smtClean="0"/>
              <a:t>Salicylic</a:t>
            </a:r>
            <a:r>
              <a:rPr lang="de-DE" dirty="0" smtClean="0"/>
              <a:t> </a:t>
            </a:r>
            <a:r>
              <a:rPr lang="de-DE" dirty="0" err="1" smtClean="0"/>
              <a:t>acid</a:t>
            </a:r>
            <a:r>
              <a:rPr lang="de-DE" dirty="0" smtClean="0"/>
              <a:t> </a:t>
            </a:r>
            <a:r>
              <a:rPr lang="de-DE" dirty="0" err="1" smtClean="0"/>
              <a:t>is</a:t>
            </a:r>
            <a:r>
              <a:rPr lang="de-DE" dirty="0" smtClean="0"/>
              <a:t> </a:t>
            </a:r>
            <a:r>
              <a:rPr lang="de-DE" dirty="0" err="1" smtClean="0"/>
              <a:t>especially</a:t>
            </a:r>
            <a:r>
              <a:rPr lang="de-DE" dirty="0" smtClean="0"/>
              <a:t> </a:t>
            </a:r>
            <a:r>
              <a:rPr lang="de-DE" dirty="0" err="1" smtClean="0"/>
              <a:t>helpful</a:t>
            </a:r>
            <a:r>
              <a:rPr lang="de-DE" dirty="0" smtClean="0"/>
              <a:t> in </a:t>
            </a:r>
            <a:r>
              <a:rPr lang="de-DE" dirty="0" err="1" smtClean="0"/>
              <a:t>treating</a:t>
            </a:r>
            <a:r>
              <a:rPr lang="de-DE" dirty="0" smtClean="0"/>
              <a:t> </a:t>
            </a:r>
            <a:r>
              <a:rPr lang="de-DE" dirty="0" err="1" smtClean="0"/>
              <a:t>acne</a:t>
            </a:r>
            <a:r>
              <a:rPr lang="de-DE" dirty="0" smtClean="0"/>
              <a:t>, due </a:t>
            </a:r>
            <a:r>
              <a:rPr lang="de-DE" dirty="0" err="1" smtClean="0"/>
              <a:t>to</a:t>
            </a:r>
            <a:r>
              <a:rPr lang="de-DE" dirty="0" smtClean="0"/>
              <a:t>  </a:t>
            </a:r>
            <a:r>
              <a:rPr lang="de-DE" dirty="0" err="1" smtClean="0"/>
              <a:t>its</a:t>
            </a:r>
            <a:r>
              <a:rPr lang="de-DE" dirty="0"/>
              <a:t> </a:t>
            </a:r>
            <a:r>
              <a:rPr lang="de-DE" dirty="0" err="1" smtClean="0"/>
              <a:t>keratolytic</a:t>
            </a:r>
            <a:r>
              <a:rPr lang="de-DE" dirty="0" smtClean="0"/>
              <a:t>, anti-</a:t>
            </a:r>
            <a:r>
              <a:rPr lang="de-DE" dirty="0" err="1" smtClean="0"/>
              <a:t>inflammatory</a:t>
            </a:r>
            <a:r>
              <a:rPr lang="de-DE" dirty="0" smtClean="0"/>
              <a:t> </a:t>
            </a:r>
            <a:r>
              <a:rPr lang="de-DE" dirty="0" err="1" smtClean="0"/>
              <a:t>and</a:t>
            </a:r>
            <a:r>
              <a:rPr lang="de-DE" dirty="0" smtClean="0"/>
              <a:t> </a:t>
            </a:r>
            <a:r>
              <a:rPr lang="de-DE" dirty="0" err="1" smtClean="0"/>
              <a:t>antibacterial</a:t>
            </a:r>
            <a:r>
              <a:rPr lang="de-DE" dirty="0" smtClean="0"/>
              <a:t> </a:t>
            </a:r>
            <a:r>
              <a:rPr lang="de-DE" dirty="0" err="1" smtClean="0"/>
              <a:t>properties</a:t>
            </a:r>
            <a:r>
              <a:rPr lang="de-DE" dirty="0" smtClean="0"/>
              <a:t>.</a:t>
            </a:r>
            <a:endParaRPr lang="de-DE" dirty="0"/>
          </a:p>
        </p:txBody>
      </p:sp>
      <p:pic>
        <p:nvPicPr>
          <p:cNvPr id="11266" name="Picture 2" descr="K:\Marketing\Dalton\01 Bilder\Wirkstoffe\Wirkstoffe PPT\Wirkstoff Salicylsäure - Salicylic Acid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07" y="1508528"/>
            <a:ext cx="3584563" cy="479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9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99090"/>
            <a:ext cx="10946143" cy="692150"/>
          </a:xfrm>
        </p:spPr>
        <p:txBody>
          <a:bodyPr/>
          <a:lstStyle/>
          <a:p>
            <a:pPr eaLnBrk="1" hangingPunct="1"/>
            <a:r>
              <a:rPr lang="de-DE" altLang="de-DE" dirty="0" err="1" smtClean="0"/>
              <a:t>Soy</a:t>
            </a:r>
            <a:r>
              <a:rPr lang="de-DE" altLang="de-DE" dirty="0"/>
              <a:t> </a:t>
            </a:r>
            <a:r>
              <a:rPr lang="de-DE" altLang="de-DE" dirty="0" smtClean="0"/>
              <a:t>Proteins</a:t>
            </a:r>
            <a:endParaRPr lang="de-DE" altLang="de-DE" dirty="0"/>
          </a:p>
        </p:txBody>
      </p:sp>
      <p:sp>
        <p:nvSpPr>
          <p:cNvPr id="37891" name="Rectangle 10"/>
          <p:cNvSpPr>
            <a:spLocks noGrp="1" noChangeArrowheads="1"/>
          </p:cNvSpPr>
          <p:nvPr>
            <p:ph type="body" sz="half" idx="1"/>
          </p:nvPr>
        </p:nvSpPr>
        <p:spPr>
          <a:xfrm>
            <a:off x="4654405" y="1989138"/>
            <a:ext cx="6475711" cy="4310062"/>
          </a:xfrm>
        </p:spPr>
        <p:txBody>
          <a:bodyPr/>
          <a:lstStyle/>
          <a:p>
            <a:pPr marL="0" indent="0" algn="just" eaLnBrk="1" hangingPunct="1">
              <a:buNone/>
              <a:defRPr/>
            </a:pPr>
            <a:r>
              <a:rPr lang="de-DE" dirty="0" err="1"/>
              <a:t>Soybeans</a:t>
            </a:r>
            <a:r>
              <a:rPr lang="de-DE" dirty="0"/>
              <a:t> </a:t>
            </a:r>
            <a:r>
              <a:rPr lang="de-DE" dirty="0" err="1"/>
              <a:t>were</a:t>
            </a:r>
            <a:r>
              <a:rPr lang="de-DE" dirty="0"/>
              <a:t> </a:t>
            </a:r>
            <a:r>
              <a:rPr lang="de-DE" dirty="0" err="1"/>
              <a:t>first</a:t>
            </a:r>
            <a:r>
              <a:rPr lang="de-DE" dirty="0"/>
              <a:t> </a:t>
            </a:r>
            <a:r>
              <a:rPr lang="de-DE" dirty="0" err="1"/>
              <a:t>cultivated</a:t>
            </a:r>
            <a:r>
              <a:rPr lang="de-DE" dirty="0"/>
              <a:t> in northern China in 7000 B.C. Today, </a:t>
            </a:r>
            <a:r>
              <a:rPr lang="de-DE" dirty="0" err="1"/>
              <a:t>they</a:t>
            </a:r>
            <a:r>
              <a:rPr lang="de-DE" dirty="0"/>
              <a:t> </a:t>
            </a:r>
            <a:r>
              <a:rPr lang="de-DE" dirty="0" err="1"/>
              <a:t>are</a:t>
            </a:r>
            <a:r>
              <a:rPr lang="de-DE" dirty="0"/>
              <a:t> </a:t>
            </a:r>
            <a:r>
              <a:rPr lang="de-DE" dirty="0" err="1"/>
              <a:t>grown</a:t>
            </a:r>
            <a:r>
              <a:rPr lang="de-DE" dirty="0"/>
              <a:t> </a:t>
            </a:r>
            <a:r>
              <a:rPr lang="de-DE" dirty="0" err="1"/>
              <a:t>worldwide</a:t>
            </a:r>
            <a:r>
              <a:rPr lang="de-DE" dirty="0"/>
              <a:t>.</a:t>
            </a:r>
          </a:p>
          <a:p>
            <a:pPr marL="0" indent="0" eaLnBrk="1" hangingPunct="1">
              <a:buNone/>
            </a:pPr>
            <a:r>
              <a:rPr lang="de-DE" altLang="de-DE" dirty="0"/>
              <a:t>I</a:t>
            </a:r>
            <a:r>
              <a:rPr lang="de-DE" altLang="de-DE" dirty="0" smtClean="0"/>
              <a:t>n </a:t>
            </a:r>
            <a:r>
              <a:rPr lang="de-DE" altLang="de-DE" dirty="0" err="1"/>
              <a:t>skin</a:t>
            </a:r>
            <a:r>
              <a:rPr lang="de-DE" altLang="de-DE" dirty="0"/>
              <a:t> care </a:t>
            </a:r>
            <a:r>
              <a:rPr lang="de-DE" altLang="de-DE" dirty="0" err="1"/>
              <a:t>products</a:t>
            </a:r>
            <a:r>
              <a:rPr lang="de-DE" altLang="de-DE" dirty="0"/>
              <a:t>, </a:t>
            </a:r>
            <a:r>
              <a:rPr lang="de-DE" altLang="de-DE" dirty="0" err="1" smtClean="0"/>
              <a:t>soy</a:t>
            </a:r>
            <a:r>
              <a:rPr lang="de-DE" altLang="de-DE" dirty="0" smtClean="0"/>
              <a:t> </a:t>
            </a:r>
            <a:r>
              <a:rPr lang="de-DE" altLang="de-DE" dirty="0" err="1" smtClean="0"/>
              <a:t>proteins</a:t>
            </a:r>
            <a:r>
              <a:rPr lang="de-DE" altLang="de-DE" dirty="0" smtClean="0"/>
              <a:t> </a:t>
            </a:r>
            <a:r>
              <a:rPr lang="de-DE" altLang="de-DE" dirty="0" err="1" smtClean="0"/>
              <a:t>provide</a:t>
            </a:r>
            <a:r>
              <a:rPr lang="de-DE" altLang="de-DE" dirty="0" smtClean="0"/>
              <a:t> </a:t>
            </a:r>
            <a:r>
              <a:rPr lang="de-DE" altLang="de-DE" dirty="0" err="1"/>
              <a:t>these</a:t>
            </a:r>
            <a:r>
              <a:rPr lang="de-DE" altLang="de-DE" dirty="0"/>
              <a:t> </a:t>
            </a:r>
            <a:r>
              <a:rPr lang="de-DE" altLang="de-DE" dirty="0" err="1"/>
              <a:t>benefits</a:t>
            </a:r>
            <a:r>
              <a:rPr lang="de-DE" altLang="de-DE" dirty="0" smtClean="0"/>
              <a:t>:</a:t>
            </a:r>
            <a:endParaRPr lang="de-DE" altLang="de-DE" dirty="0"/>
          </a:p>
          <a:p>
            <a:pPr eaLnBrk="1" hangingPunct="1">
              <a:buClr>
                <a:srgbClr val="333F48"/>
              </a:buClr>
              <a:defRPr/>
            </a:pPr>
            <a:r>
              <a:rPr lang="de-DE" altLang="de-DE" dirty="0"/>
              <a:t>K</a:t>
            </a:r>
            <a:r>
              <a:rPr lang="de-DE" altLang="de-DE" dirty="0" smtClean="0"/>
              <a:t>eep </a:t>
            </a:r>
            <a:r>
              <a:rPr lang="de-DE" altLang="de-DE" dirty="0" err="1"/>
              <a:t>skin</a:t>
            </a:r>
            <a:r>
              <a:rPr lang="de-DE" altLang="de-DE" dirty="0"/>
              <a:t> soft </a:t>
            </a:r>
            <a:r>
              <a:rPr lang="de-DE" altLang="de-DE" dirty="0" err="1"/>
              <a:t>and</a:t>
            </a:r>
            <a:r>
              <a:rPr lang="de-DE" altLang="de-DE" dirty="0"/>
              <a:t> </a:t>
            </a:r>
            <a:r>
              <a:rPr lang="de-DE" altLang="de-DE" dirty="0" err="1"/>
              <a:t>supple</a:t>
            </a:r>
            <a:endParaRPr lang="de-DE" altLang="de-DE" dirty="0"/>
          </a:p>
          <a:p>
            <a:pPr eaLnBrk="1" hangingPunct="1">
              <a:buClr>
                <a:srgbClr val="333F48"/>
              </a:buClr>
              <a:defRPr/>
            </a:pPr>
            <a:r>
              <a:rPr lang="de-DE" altLang="de-DE" dirty="0" smtClean="0"/>
              <a:t>Add </a:t>
            </a:r>
            <a:r>
              <a:rPr lang="de-DE" altLang="de-DE" dirty="0" err="1"/>
              <a:t>smoothness</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skin</a:t>
            </a:r>
            <a:endParaRPr lang="de-DE" altLang="de-DE" dirty="0"/>
          </a:p>
          <a:p>
            <a:pPr eaLnBrk="1" hangingPunct="1">
              <a:buClr>
                <a:srgbClr val="333F48"/>
              </a:buClr>
              <a:defRPr/>
            </a:pPr>
            <a:r>
              <a:rPr lang="de-DE" altLang="de-DE" dirty="0" err="1"/>
              <a:t>H</a:t>
            </a:r>
            <a:r>
              <a:rPr lang="de-DE" altLang="de-DE" dirty="0" err="1" smtClean="0"/>
              <a:t>ydrating</a:t>
            </a:r>
            <a:endParaRPr lang="de-DE" altLang="de-DE" dirty="0"/>
          </a:p>
          <a:p>
            <a:pPr eaLnBrk="1" hangingPunct="1">
              <a:buClr>
                <a:srgbClr val="333F48"/>
              </a:buClr>
              <a:defRPr/>
            </a:pPr>
            <a:r>
              <a:rPr lang="de-DE" altLang="de-DE" dirty="0" err="1"/>
              <a:t>P</a:t>
            </a:r>
            <a:r>
              <a:rPr lang="de-DE" altLang="de-DE" dirty="0" err="1" smtClean="0"/>
              <a:t>rotect</a:t>
            </a:r>
            <a:r>
              <a:rPr lang="de-DE" altLang="de-DE" dirty="0" smtClean="0"/>
              <a:t> </a:t>
            </a:r>
            <a:r>
              <a:rPr lang="de-DE" altLang="de-DE" dirty="0" err="1"/>
              <a:t>skin</a:t>
            </a:r>
            <a:r>
              <a:rPr lang="de-DE" altLang="de-DE" dirty="0"/>
              <a:t> </a:t>
            </a:r>
            <a:r>
              <a:rPr lang="de-DE" altLang="de-DE" dirty="0" err="1"/>
              <a:t>against</a:t>
            </a:r>
            <a:r>
              <a:rPr lang="de-DE" altLang="de-DE" dirty="0"/>
              <a:t> </a:t>
            </a:r>
            <a:r>
              <a:rPr lang="de-DE" altLang="de-DE" dirty="0" err="1"/>
              <a:t>hormone-induced</a:t>
            </a:r>
            <a:r>
              <a:rPr lang="de-DE" altLang="de-DE" dirty="0"/>
              <a:t> </a:t>
            </a:r>
            <a:r>
              <a:rPr lang="de-DE" altLang="de-DE" dirty="0" err="1" smtClean="0"/>
              <a:t>aging</a:t>
            </a:r>
            <a:endParaRPr lang="de-DE" altLang="de-DE" dirty="0"/>
          </a:p>
        </p:txBody>
      </p:sp>
      <p:pic>
        <p:nvPicPr>
          <p:cNvPr id="70658" name="Picture 2" descr="K:\Marketing\Dalton\01 Bilder\Wirkstoffe\Wirkstoffe PPT\Wirkstoff Sojaproteine - Soy Proteins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91" y="1488721"/>
            <a:ext cx="3601314" cy="481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94671"/>
            <a:ext cx="11857038" cy="692150"/>
          </a:xfrm>
        </p:spPr>
        <p:txBody>
          <a:bodyPr/>
          <a:lstStyle/>
          <a:p>
            <a:pPr eaLnBrk="1" hangingPunct="1"/>
            <a:r>
              <a:rPr lang="de-DE" altLang="de-DE" dirty="0" err="1" smtClean="0"/>
              <a:t>Sunflower</a:t>
            </a:r>
            <a:r>
              <a:rPr lang="de-DE" altLang="de-DE" dirty="0" smtClean="0"/>
              <a:t> </a:t>
            </a:r>
            <a:r>
              <a:rPr lang="de-DE" altLang="de-DE" dirty="0" err="1" smtClean="0"/>
              <a:t>Oil</a:t>
            </a:r>
            <a:endParaRPr lang="de-DE" altLang="de-DE" dirty="0" smtClean="0"/>
          </a:p>
        </p:txBody>
      </p:sp>
      <p:sp>
        <p:nvSpPr>
          <p:cNvPr id="19460" name="Rectangle 10"/>
          <p:cNvSpPr>
            <a:spLocks noGrp="1" noChangeArrowheads="1"/>
          </p:cNvSpPr>
          <p:nvPr>
            <p:ph type="body" sz="half" idx="1"/>
          </p:nvPr>
        </p:nvSpPr>
        <p:spPr>
          <a:xfrm>
            <a:off x="4648912" y="1989138"/>
            <a:ext cx="6481203" cy="4310062"/>
          </a:xfrm>
        </p:spPr>
        <p:txBody>
          <a:bodyPr/>
          <a:lstStyle/>
          <a:p>
            <a:pPr marL="0" indent="0" eaLnBrk="1" hangingPunct="1">
              <a:buFont typeface="Wingdings" pitchFamily="2" charset="2"/>
              <a:buNone/>
            </a:pPr>
            <a:r>
              <a:rPr lang="de-DE" dirty="0" err="1" smtClean="0"/>
              <a:t>is</a:t>
            </a:r>
            <a:r>
              <a:rPr lang="de-DE" dirty="0" smtClean="0"/>
              <a:t> </a:t>
            </a:r>
            <a:r>
              <a:rPr lang="de-DE" dirty="0" err="1" smtClean="0"/>
              <a:t>produced</a:t>
            </a:r>
            <a:r>
              <a:rPr lang="de-DE" dirty="0" smtClean="0"/>
              <a:t> </a:t>
            </a:r>
            <a:r>
              <a:rPr lang="de-DE" dirty="0" err="1" smtClean="0"/>
              <a:t>from</a:t>
            </a:r>
            <a:r>
              <a:rPr lang="de-DE" dirty="0" smtClean="0"/>
              <a:t> </a:t>
            </a:r>
            <a:r>
              <a:rPr lang="de-DE" dirty="0" err="1" smtClean="0"/>
              <a:t>the</a:t>
            </a:r>
            <a:r>
              <a:rPr lang="de-DE" dirty="0" smtClean="0"/>
              <a:t> </a:t>
            </a:r>
            <a:r>
              <a:rPr lang="de-DE" dirty="0" err="1" smtClean="0"/>
              <a:t>oil</a:t>
            </a:r>
            <a:r>
              <a:rPr lang="de-DE" dirty="0" smtClean="0"/>
              <a:t> type </a:t>
            </a:r>
            <a:r>
              <a:rPr lang="de-DE" dirty="0" err="1" smtClean="0"/>
              <a:t>seeds</a:t>
            </a:r>
            <a:r>
              <a:rPr lang="de-DE" dirty="0" smtClean="0"/>
              <a:t> </a:t>
            </a:r>
            <a:r>
              <a:rPr lang="de-DE" dirty="0" err="1" smtClean="0"/>
              <a:t>of</a:t>
            </a:r>
            <a:r>
              <a:rPr lang="de-DE" dirty="0" smtClean="0"/>
              <a:t> </a:t>
            </a:r>
            <a:r>
              <a:rPr lang="de-DE" dirty="0" err="1" smtClean="0"/>
              <a:t>the</a:t>
            </a:r>
            <a:r>
              <a:rPr lang="de-DE" dirty="0" smtClean="0"/>
              <a:t> </a:t>
            </a:r>
            <a:r>
              <a:rPr lang="de-DE" dirty="0" err="1"/>
              <a:t>sunflower</a:t>
            </a:r>
            <a:r>
              <a:rPr lang="de-DE" dirty="0"/>
              <a:t> </a:t>
            </a:r>
            <a:r>
              <a:rPr lang="de-DE" altLang="de-DE" dirty="0"/>
              <a:t>(</a:t>
            </a:r>
            <a:r>
              <a:rPr lang="de-DE" altLang="de-DE" dirty="0" err="1"/>
              <a:t>Heliantus</a:t>
            </a:r>
            <a:r>
              <a:rPr lang="de-DE" altLang="de-DE" dirty="0"/>
              <a:t> </a:t>
            </a:r>
            <a:r>
              <a:rPr lang="de-DE" altLang="de-DE" dirty="0" err="1"/>
              <a:t>annuus</a:t>
            </a:r>
            <a:r>
              <a:rPr lang="de-DE" altLang="de-DE" dirty="0"/>
              <a:t>) </a:t>
            </a:r>
            <a:r>
              <a:rPr lang="de-DE" altLang="de-DE" dirty="0" err="1" smtClean="0"/>
              <a:t>a</a:t>
            </a:r>
            <a:r>
              <a:rPr lang="de-DE" dirty="0" err="1" smtClean="0"/>
              <a:t>nd</a:t>
            </a:r>
            <a:r>
              <a:rPr lang="de-DE" dirty="0" smtClean="0"/>
              <a:t> </a:t>
            </a:r>
            <a:r>
              <a:rPr lang="de-DE" dirty="0" err="1" smtClean="0"/>
              <a:t>is</a:t>
            </a:r>
            <a:r>
              <a:rPr lang="de-DE" dirty="0" smtClean="0"/>
              <a:t> </a:t>
            </a:r>
            <a:r>
              <a:rPr lang="de-DE" dirty="0" err="1" smtClean="0"/>
              <a:t>of</a:t>
            </a:r>
            <a:r>
              <a:rPr lang="de-DE" dirty="0" smtClean="0"/>
              <a:t> a pale </a:t>
            </a:r>
            <a:r>
              <a:rPr lang="de-DE" dirty="0" err="1" smtClean="0"/>
              <a:t>yellow</a:t>
            </a:r>
            <a:r>
              <a:rPr lang="de-DE" dirty="0" smtClean="0"/>
              <a:t> </a:t>
            </a:r>
            <a:r>
              <a:rPr lang="de-DE" dirty="0" err="1" smtClean="0"/>
              <a:t>colour</a:t>
            </a:r>
            <a:r>
              <a:rPr lang="de-DE" dirty="0" smtClean="0"/>
              <a:t>. </a:t>
            </a:r>
          </a:p>
          <a:p>
            <a:pPr marL="0" indent="0" eaLnBrk="1" hangingPunct="1">
              <a:buFont typeface="Wingdings" pitchFamily="2" charset="2"/>
              <a:buNone/>
            </a:pPr>
            <a:r>
              <a:rPr lang="de-DE" dirty="0" err="1" smtClean="0"/>
              <a:t>When</a:t>
            </a:r>
            <a:r>
              <a:rPr lang="de-DE" dirty="0" smtClean="0"/>
              <a:t> </a:t>
            </a:r>
            <a:r>
              <a:rPr lang="de-DE" dirty="0" err="1" smtClean="0"/>
              <a:t>used</a:t>
            </a:r>
            <a:r>
              <a:rPr lang="de-DE" dirty="0" smtClean="0"/>
              <a:t> in </a:t>
            </a:r>
            <a:r>
              <a:rPr lang="de-DE" dirty="0" err="1" smtClean="0"/>
              <a:t>skin</a:t>
            </a:r>
            <a:r>
              <a:rPr lang="de-DE" dirty="0" smtClean="0"/>
              <a:t> care </a:t>
            </a:r>
            <a:r>
              <a:rPr lang="de-DE" dirty="0" err="1" smtClean="0"/>
              <a:t>products</a:t>
            </a:r>
            <a:r>
              <a:rPr lang="de-DE" dirty="0" smtClean="0"/>
              <a:t>, </a:t>
            </a:r>
            <a:r>
              <a:rPr lang="de-DE" dirty="0" err="1" smtClean="0"/>
              <a:t>it</a:t>
            </a:r>
            <a:r>
              <a:rPr lang="de-DE" dirty="0" smtClean="0"/>
              <a:t> </a:t>
            </a:r>
            <a:r>
              <a:rPr lang="de-DE" dirty="0" err="1" smtClean="0"/>
              <a:t>has</a:t>
            </a:r>
            <a:r>
              <a:rPr lang="de-DE" dirty="0" smtClean="0"/>
              <a:t> </a:t>
            </a:r>
            <a:r>
              <a:rPr lang="de-DE" dirty="0" err="1" smtClean="0"/>
              <a:t>these</a:t>
            </a:r>
            <a:r>
              <a:rPr lang="de-DE" dirty="0" smtClean="0"/>
              <a:t> </a:t>
            </a:r>
            <a:r>
              <a:rPr lang="de-DE" dirty="0" err="1" smtClean="0"/>
              <a:t>benefits</a:t>
            </a:r>
            <a:r>
              <a:rPr lang="de-DE" dirty="0" smtClean="0"/>
              <a:t>:</a:t>
            </a:r>
            <a:endParaRPr lang="de-DE" altLang="de-DE" dirty="0" smtClean="0"/>
          </a:p>
          <a:p>
            <a:pPr eaLnBrk="1" hangingPunct="1">
              <a:buClr>
                <a:srgbClr val="333F48"/>
              </a:buClr>
              <a:defRPr/>
            </a:pPr>
            <a:r>
              <a:rPr lang="de-DE" dirty="0" err="1" smtClean="0"/>
              <a:t>Leaves</a:t>
            </a:r>
            <a:r>
              <a:rPr lang="de-DE" dirty="0" smtClean="0"/>
              <a:t> </a:t>
            </a:r>
            <a:r>
              <a:rPr lang="de-DE" dirty="0" err="1"/>
              <a:t>skin</a:t>
            </a:r>
            <a:r>
              <a:rPr lang="de-DE" dirty="0"/>
              <a:t> smooth </a:t>
            </a:r>
            <a:r>
              <a:rPr lang="de-DE" dirty="0" err="1"/>
              <a:t>and</a:t>
            </a:r>
            <a:r>
              <a:rPr lang="de-DE" dirty="0"/>
              <a:t> </a:t>
            </a:r>
            <a:r>
              <a:rPr lang="de-DE" dirty="0" err="1"/>
              <a:t>supple</a:t>
            </a:r>
            <a:endParaRPr lang="de-DE" dirty="0"/>
          </a:p>
          <a:p>
            <a:pPr eaLnBrk="1" hangingPunct="1">
              <a:buClr>
                <a:srgbClr val="333F48"/>
              </a:buClr>
              <a:defRPr/>
            </a:pPr>
            <a:r>
              <a:rPr lang="de-DE" dirty="0" err="1"/>
              <a:t>K</a:t>
            </a:r>
            <a:r>
              <a:rPr lang="de-DE" dirty="0" err="1" smtClean="0"/>
              <a:t>eeps</a:t>
            </a:r>
            <a:r>
              <a:rPr lang="de-DE" dirty="0" smtClean="0"/>
              <a:t> </a:t>
            </a:r>
            <a:r>
              <a:rPr lang="de-DE" dirty="0" err="1"/>
              <a:t>skin</a:t>
            </a:r>
            <a:r>
              <a:rPr lang="de-DE" dirty="0"/>
              <a:t> in </a:t>
            </a:r>
            <a:r>
              <a:rPr lang="de-DE" dirty="0" err="1"/>
              <a:t>good</a:t>
            </a:r>
            <a:r>
              <a:rPr lang="de-DE" dirty="0"/>
              <a:t> </a:t>
            </a:r>
            <a:r>
              <a:rPr lang="de-DE" dirty="0" err="1"/>
              <a:t>condition</a:t>
            </a:r>
            <a:r>
              <a:rPr lang="de-DE" dirty="0"/>
              <a:t>  </a:t>
            </a:r>
          </a:p>
          <a:p>
            <a:pPr eaLnBrk="1" hangingPunct="1">
              <a:buClr>
                <a:srgbClr val="333F48"/>
              </a:buClr>
              <a:defRPr/>
            </a:pPr>
            <a:r>
              <a:rPr lang="de-DE" dirty="0" err="1"/>
              <a:t>I</a:t>
            </a:r>
            <a:r>
              <a:rPr lang="de-DE" dirty="0" err="1" smtClean="0"/>
              <a:t>s</a:t>
            </a:r>
            <a:r>
              <a:rPr lang="de-DE" dirty="0" smtClean="0"/>
              <a:t> </a:t>
            </a:r>
            <a:r>
              <a:rPr lang="de-DE" dirty="0"/>
              <a:t>high in </a:t>
            </a:r>
            <a:r>
              <a:rPr lang="de-DE" dirty="0" err="1"/>
              <a:t>unsaturated</a:t>
            </a:r>
            <a:r>
              <a:rPr lang="de-DE" dirty="0"/>
              <a:t> </a:t>
            </a:r>
            <a:r>
              <a:rPr lang="de-DE" dirty="0" err="1"/>
              <a:t>fatty</a:t>
            </a:r>
            <a:r>
              <a:rPr lang="de-DE" dirty="0"/>
              <a:t> </a:t>
            </a:r>
            <a:r>
              <a:rPr lang="de-DE" dirty="0" err="1"/>
              <a:t>acids</a:t>
            </a:r>
            <a:endParaRPr lang="de-DE" dirty="0"/>
          </a:p>
          <a:p>
            <a:pPr eaLnBrk="1" hangingPunct="1">
              <a:buClr>
                <a:srgbClr val="333F48"/>
              </a:buClr>
              <a:defRPr/>
            </a:pPr>
            <a:r>
              <a:rPr lang="de-DE" altLang="de-DE" dirty="0" err="1"/>
              <a:t>I</a:t>
            </a:r>
            <a:r>
              <a:rPr lang="de-DE" altLang="de-DE" dirty="0" err="1" smtClean="0"/>
              <a:t>s</a:t>
            </a:r>
            <a:r>
              <a:rPr lang="de-DE" altLang="de-DE" dirty="0" smtClean="0"/>
              <a:t> </a:t>
            </a:r>
            <a:r>
              <a:rPr lang="de-DE" altLang="de-DE" dirty="0"/>
              <a:t>a </a:t>
            </a:r>
            <a:r>
              <a:rPr lang="de-DE" altLang="de-DE" dirty="0" err="1"/>
              <a:t>rich</a:t>
            </a:r>
            <a:r>
              <a:rPr lang="de-DE" altLang="de-DE" dirty="0"/>
              <a:t> </a:t>
            </a:r>
            <a:r>
              <a:rPr lang="de-DE" altLang="de-DE" dirty="0" err="1"/>
              <a:t>source</a:t>
            </a:r>
            <a:r>
              <a:rPr lang="de-DE" altLang="de-DE" dirty="0"/>
              <a:t> </a:t>
            </a:r>
            <a:r>
              <a:rPr lang="de-DE" altLang="de-DE" dirty="0" err="1"/>
              <a:t>of</a:t>
            </a:r>
            <a:r>
              <a:rPr lang="de-DE" altLang="de-DE" dirty="0"/>
              <a:t> </a:t>
            </a:r>
            <a:r>
              <a:rPr lang="de-DE" altLang="de-DE" dirty="0" err="1"/>
              <a:t>vitamin</a:t>
            </a:r>
            <a:r>
              <a:rPr lang="de-DE" altLang="de-DE" dirty="0"/>
              <a:t> E (</a:t>
            </a:r>
            <a:r>
              <a:rPr lang="de-DE" altLang="de-DE" dirty="0" err="1"/>
              <a:t>antioxidant</a:t>
            </a:r>
            <a:r>
              <a:rPr lang="de-DE" altLang="de-DE" dirty="0"/>
              <a:t> </a:t>
            </a:r>
            <a:r>
              <a:rPr lang="de-DE" altLang="de-DE" dirty="0" err="1"/>
              <a:t>activity</a:t>
            </a:r>
            <a:r>
              <a:rPr lang="de-DE" altLang="de-DE" dirty="0"/>
              <a:t>)</a:t>
            </a:r>
          </a:p>
        </p:txBody>
      </p:sp>
      <p:pic>
        <p:nvPicPr>
          <p:cNvPr id="73730" name="Picture 2" descr="K:\Marketing\Dalton\01 Bilder\Wirkstoffe\Wirkstoffe PPT\Wirkstoff Sonnenblumenöl - Sunflower Oil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9" y="1488738"/>
            <a:ext cx="3601306" cy="481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94308"/>
            <a:ext cx="10946143" cy="692150"/>
          </a:xfrm>
        </p:spPr>
        <p:txBody>
          <a:bodyPr/>
          <a:lstStyle/>
          <a:p>
            <a:r>
              <a:rPr lang="de-DE" dirty="0" err="1" smtClean="0"/>
              <a:t>Soybean</a:t>
            </a:r>
            <a:r>
              <a:rPr lang="de-DE" dirty="0" smtClean="0"/>
              <a:t> </a:t>
            </a:r>
            <a:r>
              <a:rPr lang="de-DE" dirty="0" err="1" smtClean="0"/>
              <a:t>Oil</a:t>
            </a:r>
            <a:endParaRPr lang="de-DE" dirty="0"/>
          </a:p>
        </p:txBody>
      </p:sp>
      <p:sp>
        <p:nvSpPr>
          <p:cNvPr id="3" name="Textplatzhalter 2"/>
          <p:cNvSpPr>
            <a:spLocks noGrp="1"/>
          </p:cNvSpPr>
          <p:nvPr>
            <p:ph type="body" sz="half" idx="1"/>
          </p:nvPr>
        </p:nvSpPr>
        <p:spPr>
          <a:xfrm>
            <a:off x="4648441" y="1989138"/>
            <a:ext cx="6480878" cy="4310062"/>
          </a:xfrm>
        </p:spPr>
        <p:txBody>
          <a:bodyPr/>
          <a:lstStyle/>
          <a:p>
            <a:pPr marL="0" indent="0" algn="just">
              <a:buNone/>
            </a:pPr>
            <a:r>
              <a:rPr lang="de-DE" dirty="0" err="1" smtClean="0"/>
              <a:t>Vegetable</a:t>
            </a:r>
            <a:r>
              <a:rPr lang="de-DE" dirty="0" smtClean="0"/>
              <a:t> </a:t>
            </a:r>
            <a:r>
              <a:rPr lang="de-DE" dirty="0" err="1" smtClean="0"/>
              <a:t>oil</a:t>
            </a:r>
            <a:r>
              <a:rPr lang="de-DE" dirty="0" smtClean="0"/>
              <a:t> </a:t>
            </a:r>
            <a:r>
              <a:rPr lang="de-DE" dirty="0" err="1" smtClean="0"/>
              <a:t>that</a:t>
            </a:r>
            <a:r>
              <a:rPr lang="de-DE" dirty="0" smtClean="0"/>
              <a:t> </a:t>
            </a:r>
            <a:r>
              <a:rPr lang="de-DE" dirty="0" err="1" smtClean="0"/>
              <a:t>is</a:t>
            </a:r>
            <a:r>
              <a:rPr lang="de-DE" dirty="0" smtClean="0"/>
              <a:t> </a:t>
            </a:r>
            <a:r>
              <a:rPr lang="de-DE" dirty="0" err="1" smtClean="0"/>
              <a:t>won</a:t>
            </a:r>
            <a:r>
              <a:rPr lang="de-DE" dirty="0" smtClean="0"/>
              <a:t> </a:t>
            </a:r>
            <a:r>
              <a:rPr lang="de-DE" dirty="0" err="1" smtClean="0"/>
              <a:t>from</a:t>
            </a:r>
            <a:r>
              <a:rPr lang="de-DE" dirty="0" smtClean="0"/>
              <a:t> </a:t>
            </a:r>
            <a:r>
              <a:rPr lang="de-DE" dirty="0" err="1" smtClean="0"/>
              <a:t>the</a:t>
            </a:r>
            <a:r>
              <a:rPr lang="de-DE" dirty="0" smtClean="0"/>
              <a:t> </a:t>
            </a:r>
            <a:r>
              <a:rPr lang="de-DE" dirty="0" err="1" smtClean="0"/>
              <a:t>soybean</a:t>
            </a:r>
            <a:r>
              <a:rPr lang="de-DE" dirty="0" smtClean="0"/>
              <a:t>. The </a:t>
            </a:r>
            <a:r>
              <a:rPr lang="de-DE" dirty="0" err="1" smtClean="0"/>
              <a:t>oil</a:t>
            </a:r>
            <a:r>
              <a:rPr lang="de-DE" dirty="0" smtClean="0"/>
              <a:t> </a:t>
            </a:r>
            <a:r>
              <a:rPr lang="de-DE" dirty="0" err="1" smtClean="0"/>
              <a:t>can</a:t>
            </a:r>
            <a:r>
              <a:rPr lang="de-DE" dirty="0" smtClean="0"/>
              <a:t> </a:t>
            </a:r>
            <a:r>
              <a:rPr lang="de-DE" dirty="0" err="1" smtClean="0"/>
              <a:t>be</a:t>
            </a:r>
            <a:r>
              <a:rPr lang="de-DE" dirty="0" smtClean="0"/>
              <a:t> </a:t>
            </a:r>
            <a:r>
              <a:rPr lang="de-DE" dirty="0" err="1" smtClean="0"/>
              <a:t>won</a:t>
            </a:r>
            <a:r>
              <a:rPr lang="de-DE" dirty="0" smtClean="0"/>
              <a:t> in </a:t>
            </a:r>
            <a:r>
              <a:rPr lang="de-DE" dirty="0" err="1" smtClean="0"/>
              <a:t>two</a:t>
            </a:r>
            <a:r>
              <a:rPr lang="de-DE" dirty="0" smtClean="0"/>
              <a:t> different </a:t>
            </a:r>
            <a:r>
              <a:rPr lang="de-DE" dirty="0" err="1" smtClean="0"/>
              <a:t>ways</a:t>
            </a:r>
            <a:r>
              <a:rPr lang="de-DE" dirty="0" smtClean="0"/>
              <a:t> – </a:t>
            </a:r>
            <a:r>
              <a:rPr lang="de-DE" dirty="0" err="1" smtClean="0"/>
              <a:t>pressing</a:t>
            </a:r>
            <a:r>
              <a:rPr lang="de-DE" dirty="0" smtClean="0"/>
              <a:t> </a:t>
            </a:r>
            <a:r>
              <a:rPr lang="de-DE" dirty="0" err="1" smtClean="0"/>
              <a:t>and</a:t>
            </a:r>
            <a:r>
              <a:rPr lang="de-DE" dirty="0" smtClean="0"/>
              <a:t> </a:t>
            </a:r>
            <a:r>
              <a:rPr lang="de-DE" dirty="0" err="1" smtClean="0"/>
              <a:t>extraction</a:t>
            </a:r>
            <a:r>
              <a:rPr lang="de-DE" dirty="0" smtClean="0"/>
              <a:t>. </a:t>
            </a:r>
            <a:r>
              <a:rPr lang="de-DE" dirty="0" err="1" smtClean="0"/>
              <a:t>It</a:t>
            </a:r>
            <a:r>
              <a:rPr lang="de-DE" dirty="0" smtClean="0"/>
              <a:t> </a:t>
            </a:r>
            <a:r>
              <a:rPr lang="de-DE" dirty="0" err="1" smtClean="0"/>
              <a:t>is</a:t>
            </a:r>
            <a:r>
              <a:rPr lang="de-DE" dirty="0" smtClean="0"/>
              <a:t> </a:t>
            </a:r>
            <a:r>
              <a:rPr lang="de-DE" dirty="0" err="1" smtClean="0"/>
              <a:t>especially</a:t>
            </a:r>
            <a:r>
              <a:rPr lang="de-DE" dirty="0" smtClean="0"/>
              <a:t> </a:t>
            </a:r>
            <a:r>
              <a:rPr lang="de-DE" dirty="0" err="1" smtClean="0"/>
              <a:t>rich</a:t>
            </a:r>
            <a:r>
              <a:rPr lang="de-DE" dirty="0" smtClean="0"/>
              <a:t> in essential </a:t>
            </a:r>
            <a:r>
              <a:rPr lang="de-DE" dirty="0" err="1" smtClean="0"/>
              <a:t>fatty</a:t>
            </a:r>
            <a:r>
              <a:rPr lang="de-DE" dirty="0" smtClean="0"/>
              <a:t> </a:t>
            </a:r>
            <a:r>
              <a:rPr lang="de-DE" dirty="0" err="1" smtClean="0"/>
              <a:t>acids</a:t>
            </a:r>
            <a:r>
              <a:rPr lang="de-DE" dirty="0" smtClean="0"/>
              <a:t>.</a:t>
            </a:r>
            <a:endParaRPr lang="de-DE" dirty="0"/>
          </a:p>
          <a:p>
            <a:pPr marL="0" indent="0" algn="just">
              <a:buNone/>
            </a:pPr>
            <a:r>
              <a:rPr lang="de-DE" dirty="0" err="1" smtClean="0"/>
              <a:t>Soybean</a:t>
            </a:r>
            <a:r>
              <a:rPr lang="de-DE" dirty="0" smtClean="0"/>
              <a:t> </a:t>
            </a:r>
            <a:r>
              <a:rPr lang="de-DE" dirty="0" err="1" smtClean="0"/>
              <a:t>oil</a:t>
            </a:r>
            <a:r>
              <a:rPr lang="de-DE" dirty="0" smtClean="0"/>
              <a:t> </a:t>
            </a:r>
            <a:r>
              <a:rPr lang="de-DE" dirty="0" err="1" smtClean="0"/>
              <a:t>is</a:t>
            </a:r>
            <a:r>
              <a:rPr lang="de-DE" dirty="0" smtClean="0"/>
              <a:t> a </a:t>
            </a:r>
            <a:r>
              <a:rPr lang="de-DE" dirty="0" err="1" smtClean="0"/>
              <a:t>valuable</a:t>
            </a:r>
            <a:r>
              <a:rPr lang="de-DE" dirty="0" smtClean="0"/>
              <a:t> </a:t>
            </a:r>
            <a:r>
              <a:rPr lang="de-DE" dirty="0" err="1" smtClean="0"/>
              <a:t>active</a:t>
            </a:r>
            <a:r>
              <a:rPr lang="de-DE" dirty="0" smtClean="0"/>
              <a:t> </a:t>
            </a:r>
            <a:r>
              <a:rPr lang="de-DE" dirty="0" err="1" smtClean="0"/>
              <a:t>ingredient</a:t>
            </a:r>
            <a:r>
              <a:rPr lang="de-DE" dirty="0" smtClean="0"/>
              <a:t> in </a:t>
            </a:r>
            <a:r>
              <a:rPr lang="de-DE" dirty="0" err="1" smtClean="0"/>
              <a:t>cosmetics</a:t>
            </a:r>
            <a:r>
              <a:rPr lang="de-DE" dirty="0" smtClean="0"/>
              <a:t>, </a:t>
            </a:r>
            <a:r>
              <a:rPr lang="de-DE" dirty="0" err="1" smtClean="0"/>
              <a:t>with</a:t>
            </a:r>
            <a:r>
              <a:rPr lang="de-DE" dirty="0" smtClean="0"/>
              <a:t> </a:t>
            </a:r>
            <a:r>
              <a:rPr lang="de-DE" dirty="0" err="1" smtClean="0"/>
              <a:t>numerous</a:t>
            </a:r>
            <a:r>
              <a:rPr lang="de-DE" dirty="0" smtClean="0"/>
              <a:t> </a:t>
            </a:r>
            <a:r>
              <a:rPr lang="de-DE" dirty="0" err="1" smtClean="0"/>
              <a:t>benefits</a:t>
            </a:r>
            <a:r>
              <a:rPr lang="de-DE" dirty="0" smtClean="0"/>
              <a:t>:</a:t>
            </a:r>
          </a:p>
          <a:p>
            <a:pPr eaLnBrk="1" hangingPunct="1">
              <a:buClr>
                <a:srgbClr val="333F48"/>
              </a:buClr>
              <a:defRPr/>
            </a:pPr>
            <a:r>
              <a:rPr lang="de-DE" dirty="0"/>
              <a:t>Supports </a:t>
            </a:r>
            <a:r>
              <a:rPr lang="de-DE" dirty="0" err="1"/>
              <a:t>cell</a:t>
            </a:r>
            <a:r>
              <a:rPr lang="de-DE" dirty="0"/>
              <a:t> </a:t>
            </a:r>
            <a:r>
              <a:rPr lang="de-DE" dirty="0" err="1"/>
              <a:t>renewal</a:t>
            </a:r>
            <a:endParaRPr lang="de-DE" dirty="0"/>
          </a:p>
          <a:p>
            <a:pPr eaLnBrk="1" hangingPunct="1">
              <a:buClr>
                <a:srgbClr val="333F48"/>
              </a:buClr>
              <a:defRPr/>
            </a:pPr>
            <a:r>
              <a:rPr lang="de-DE" dirty="0" err="1"/>
              <a:t>Helps</a:t>
            </a:r>
            <a:r>
              <a:rPr lang="de-DE" dirty="0"/>
              <a:t> </a:t>
            </a:r>
            <a:r>
              <a:rPr lang="de-DE" dirty="0" err="1"/>
              <a:t>prevent</a:t>
            </a:r>
            <a:r>
              <a:rPr lang="de-DE" dirty="0"/>
              <a:t> </a:t>
            </a:r>
            <a:r>
              <a:rPr lang="de-DE" dirty="0" err="1"/>
              <a:t>symptoms</a:t>
            </a:r>
            <a:r>
              <a:rPr lang="de-DE" dirty="0"/>
              <a:t> </a:t>
            </a:r>
            <a:r>
              <a:rPr lang="de-DE" dirty="0" err="1"/>
              <a:t>of</a:t>
            </a:r>
            <a:r>
              <a:rPr lang="de-DE" dirty="0"/>
              <a:t> </a:t>
            </a:r>
            <a:r>
              <a:rPr lang="de-DE" dirty="0" err="1"/>
              <a:t>aging</a:t>
            </a:r>
            <a:endParaRPr lang="de-DE" dirty="0"/>
          </a:p>
          <a:p>
            <a:pPr eaLnBrk="1" hangingPunct="1">
              <a:buClr>
                <a:srgbClr val="333F48"/>
              </a:buClr>
              <a:defRPr/>
            </a:pPr>
            <a:r>
              <a:rPr lang="de-DE" dirty="0" err="1"/>
              <a:t>Moisture-binding</a:t>
            </a:r>
            <a:r>
              <a:rPr lang="de-DE" dirty="0"/>
              <a:t> </a:t>
            </a:r>
            <a:r>
              <a:rPr lang="de-DE" dirty="0" err="1"/>
              <a:t>and</a:t>
            </a:r>
            <a:r>
              <a:rPr lang="de-DE" dirty="0"/>
              <a:t> </a:t>
            </a:r>
            <a:r>
              <a:rPr lang="de-DE" dirty="0" err="1"/>
              <a:t>lipid</a:t>
            </a:r>
            <a:r>
              <a:rPr lang="de-DE" dirty="0"/>
              <a:t> </a:t>
            </a:r>
            <a:r>
              <a:rPr lang="de-DE" dirty="0" err="1"/>
              <a:t>regulating</a:t>
            </a:r>
            <a:endParaRPr lang="de-DE" dirty="0"/>
          </a:p>
          <a:p>
            <a:pPr eaLnBrk="1" hangingPunct="1">
              <a:buClr>
                <a:srgbClr val="333F48"/>
              </a:buClr>
              <a:defRPr/>
            </a:pPr>
            <a:r>
              <a:rPr lang="de-DE" dirty="0" err="1"/>
              <a:t>Leaves</a:t>
            </a:r>
            <a:r>
              <a:rPr lang="de-DE" dirty="0"/>
              <a:t> </a:t>
            </a:r>
            <a:r>
              <a:rPr lang="de-DE" dirty="0" err="1"/>
              <a:t>the</a:t>
            </a:r>
            <a:r>
              <a:rPr lang="de-DE" dirty="0"/>
              <a:t> </a:t>
            </a:r>
            <a:r>
              <a:rPr lang="de-DE" dirty="0" err="1"/>
              <a:t>skin</a:t>
            </a:r>
            <a:r>
              <a:rPr lang="de-DE" dirty="0"/>
              <a:t> </a:t>
            </a:r>
            <a:r>
              <a:rPr lang="de-DE" dirty="0" err="1" smtClean="0"/>
              <a:t>looking</a:t>
            </a:r>
            <a:r>
              <a:rPr lang="de-DE" dirty="0" smtClean="0"/>
              <a:t> smooth </a:t>
            </a:r>
            <a:r>
              <a:rPr lang="de-DE" dirty="0" err="1" smtClean="0"/>
              <a:t>and</a:t>
            </a:r>
            <a:r>
              <a:rPr lang="de-DE" dirty="0" smtClean="0"/>
              <a:t> </a:t>
            </a:r>
            <a:r>
              <a:rPr lang="de-DE" dirty="0" err="1" smtClean="0"/>
              <a:t>supple</a:t>
            </a:r>
            <a:endParaRPr lang="de-DE" dirty="0"/>
          </a:p>
        </p:txBody>
      </p:sp>
      <p:pic>
        <p:nvPicPr>
          <p:cNvPr id="69634" name="Picture 2" descr="K:\Marketing\Dalton\01 Bilder\Wirkstoffe\Wirkstoffe PPT\Wirkstoff Sojaöl - Soybean Oi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95" y="1494076"/>
            <a:ext cx="3597310" cy="480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0" y="783156"/>
            <a:ext cx="6882294" cy="692150"/>
          </a:xfrm>
        </p:spPr>
        <p:txBody>
          <a:bodyPr/>
          <a:lstStyle/>
          <a:p>
            <a:pPr eaLnBrk="1" hangingPunct="1"/>
            <a:r>
              <a:rPr lang="de-DE" altLang="de-DE" dirty="0" smtClean="0">
                <a:solidFill>
                  <a:srgbClr val="333F48"/>
                </a:solidFill>
              </a:rPr>
              <a:t>Vitamin </a:t>
            </a:r>
            <a:r>
              <a:rPr lang="de-DE" altLang="de-DE" dirty="0">
                <a:solidFill>
                  <a:srgbClr val="333F48"/>
                </a:solidFill>
              </a:rPr>
              <a:t>A</a:t>
            </a:r>
          </a:p>
        </p:txBody>
      </p:sp>
      <p:sp>
        <p:nvSpPr>
          <p:cNvPr id="53252" name="Rectangle 10"/>
          <p:cNvSpPr>
            <a:spLocks noGrp="1" noChangeArrowheads="1"/>
          </p:cNvSpPr>
          <p:nvPr>
            <p:ph type="body" sz="half" idx="1"/>
          </p:nvPr>
        </p:nvSpPr>
        <p:spPr>
          <a:xfrm>
            <a:off x="4657613" y="1648040"/>
            <a:ext cx="7038201" cy="4491665"/>
          </a:xfrm>
          <a:noFill/>
        </p:spPr>
        <p:txBody>
          <a:bodyPr/>
          <a:lstStyle/>
          <a:p>
            <a:pPr marL="0" indent="0">
              <a:buNone/>
            </a:pPr>
            <a:r>
              <a:rPr lang="en-US" dirty="0"/>
              <a:t>Vitamin A is not a single substance, but a group of substances that includes a whole range of organic compounds. Hardly any other nutrient is more essential for our bodily functions than vitamin A</a:t>
            </a:r>
            <a:r>
              <a:rPr lang="en-US" dirty="0" smtClean="0"/>
              <a:t>.</a:t>
            </a:r>
          </a:p>
          <a:p>
            <a:pPr marL="0" indent="0">
              <a:buNone/>
            </a:pPr>
            <a:r>
              <a:rPr lang="en-US" dirty="0"/>
              <a:t>Vitamin A is called the eye vitamin. In 1500 BC, the Chinese used liver in honey, which is rich in vitamin A, as a cure for night blindness. In addition, vitamin A also helps to keep the skin and mucous membranes </a:t>
            </a:r>
            <a:r>
              <a:rPr lang="en-US" dirty="0" smtClean="0"/>
              <a:t>healthy.</a:t>
            </a:r>
          </a:p>
          <a:p>
            <a:pPr marL="0" indent="0">
              <a:buNone/>
            </a:pPr>
            <a:r>
              <a:rPr lang="en-US" dirty="0" smtClean="0"/>
              <a:t>It offers the following benefits in skincare</a:t>
            </a:r>
            <a:r>
              <a:rPr lang="de-DE" dirty="0" smtClean="0"/>
              <a:t>:</a:t>
            </a:r>
            <a:endParaRPr lang="de-DE" dirty="0"/>
          </a:p>
          <a:p>
            <a:pPr marL="0" indent="0">
              <a:buNone/>
            </a:pPr>
            <a:r>
              <a:rPr lang="de-DE" dirty="0" smtClean="0">
                <a:solidFill>
                  <a:srgbClr val="333F48"/>
                </a:solidFill>
              </a:rPr>
              <a:t>• </a:t>
            </a:r>
            <a:r>
              <a:rPr lang="de-DE" dirty="0" err="1" smtClean="0">
                <a:solidFill>
                  <a:srgbClr val="333F48"/>
                </a:solidFill>
              </a:rPr>
              <a:t>Promotes</a:t>
            </a:r>
            <a:r>
              <a:rPr lang="de-DE" dirty="0" smtClean="0">
                <a:solidFill>
                  <a:srgbClr val="333F48"/>
                </a:solidFill>
              </a:rPr>
              <a:t> </a:t>
            </a:r>
            <a:r>
              <a:rPr lang="de-DE" dirty="0" err="1" smtClean="0">
                <a:solidFill>
                  <a:srgbClr val="333F48"/>
                </a:solidFill>
              </a:rPr>
              <a:t>collagen</a:t>
            </a:r>
            <a:r>
              <a:rPr lang="de-DE" dirty="0" smtClean="0">
                <a:solidFill>
                  <a:srgbClr val="333F48"/>
                </a:solidFill>
              </a:rPr>
              <a:t> </a:t>
            </a:r>
            <a:r>
              <a:rPr lang="de-DE" dirty="0" err="1" smtClean="0">
                <a:solidFill>
                  <a:srgbClr val="333F48"/>
                </a:solidFill>
              </a:rPr>
              <a:t>production</a:t>
            </a:r>
            <a:endParaRPr lang="de-DE" dirty="0">
              <a:solidFill>
                <a:srgbClr val="333F48"/>
              </a:solidFill>
            </a:endParaRPr>
          </a:p>
          <a:p>
            <a:pPr marL="0" indent="0">
              <a:buNone/>
            </a:pPr>
            <a:r>
              <a:rPr lang="de-DE" dirty="0">
                <a:solidFill>
                  <a:srgbClr val="333F48"/>
                </a:solidFill>
              </a:rPr>
              <a:t>• </a:t>
            </a:r>
            <a:r>
              <a:rPr lang="de-DE" dirty="0" err="1" smtClean="0">
                <a:solidFill>
                  <a:srgbClr val="333F48"/>
                </a:solidFill>
              </a:rPr>
              <a:t>Protects</a:t>
            </a:r>
            <a:r>
              <a:rPr lang="de-DE" dirty="0" smtClean="0">
                <a:solidFill>
                  <a:srgbClr val="333F48"/>
                </a:solidFill>
              </a:rPr>
              <a:t> </a:t>
            </a:r>
            <a:r>
              <a:rPr lang="de-DE" dirty="0" err="1" smtClean="0">
                <a:solidFill>
                  <a:srgbClr val="333F48"/>
                </a:solidFill>
              </a:rPr>
              <a:t>against</a:t>
            </a:r>
            <a:r>
              <a:rPr lang="de-DE" dirty="0" smtClean="0">
                <a:solidFill>
                  <a:srgbClr val="333F48"/>
                </a:solidFill>
              </a:rPr>
              <a:t> light-</a:t>
            </a:r>
            <a:r>
              <a:rPr lang="de-DE" dirty="0" err="1" smtClean="0">
                <a:solidFill>
                  <a:srgbClr val="333F48"/>
                </a:solidFill>
              </a:rPr>
              <a:t>induced</a:t>
            </a:r>
            <a:r>
              <a:rPr lang="de-DE" dirty="0" smtClean="0">
                <a:solidFill>
                  <a:srgbClr val="333F48"/>
                </a:solidFill>
              </a:rPr>
              <a:t> </a:t>
            </a:r>
            <a:r>
              <a:rPr lang="de-DE" dirty="0" err="1" smtClean="0">
                <a:solidFill>
                  <a:srgbClr val="333F48"/>
                </a:solidFill>
              </a:rPr>
              <a:t>sun</a:t>
            </a:r>
            <a:r>
              <a:rPr lang="de-DE" dirty="0" smtClean="0">
                <a:solidFill>
                  <a:srgbClr val="333F48"/>
                </a:solidFill>
              </a:rPr>
              <a:t> </a:t>
            </a:r>
            <a:r>
              <a:rPr lang="de-DE" dirty="0" err="1" smtClean="0">
                <a:solidFill>
                  <a:srgbClr val="333F48"/>
                </a:solidFill>
              </a:rPr>
              <a:t>damage</a:t>
            </a:r>
            <a:endParaRPr lang="de-DE" dirty="0">
              <a:solidFill>
                <a:srgbClr val="333F48"/>
              </a:solidFill>
            </a:endParaRPr>
          </a:p>
          <a:p>
            <a:pPr marL="0" indent="0">
              <a:buNone/>
            </a:pPr>
            <a:r>
              <a:rPr lang="de-DE" dirty="0">
                <a:solidFill>
                  <a:srgbClr val="333F48"/>
                </a:solidFill>
              </a:rPr>
              <a:t>• </a:t>
            </a:r>
            <a:r>
              <a:rPr lang="de-DE" dirty="0" smtClean="0">
                <a:solidFill>
                  <a:srgbClr val="333F48"/>
                </a:solidFill>
              </a:rPr>
              <a:t>Regenerates </a:t>
            </a:r>
            <a:r>
              <a:rPr lang="de-DE" dirty="0" err="1" smtClean="0">
                <a:solidFill>
                  <a:srgbClr val="333F48"/>
                </a:solidFill>
              </a:rPr>
              <a:t>cells</a:t>
            </a:r>
            <a:endParaRPr lang="de-DE" dirty="0">
              <a:solidFill>
                <a:srgbClr val="333F48"/>
              </a:solidFill>
            </a:endParaRPr>
          </a:p>
          <a:p>
            <a:pPr marL="0" indent="0">
              <a:buNone/>
            </a:pPr>
            <a:r>
              <a:rPr lang="de-DE" dirty="0">
                <a:solidFill>
                  <a:srgbClr val="333F48"/>
                </a:solidFill>
              </a:rPr>
              <a:t>• </a:t>
            </a:r>
            <a:r>
              <a:rPr lang="de-DE" dirty="0" err="1" smtClean="0">
                <a:solidFill>
                  <a:srgbClr val="333F48"/>
                </a:solidFill>
              </a:rPr>
              <a:t>Protects</a:t>
            </a:r>
            <a:r>
              <a:rPr lang="de-DE" dirty="0" smtClean="0">
                <a:solidFill>
                  <a:srgbClr val="333F48"/>
                </a:solidFill>
              </a:rPr>
              <a:t> </a:t>
            </a:r>
            <a:r>
              <a:rPr lang="de-DE" dirty="0" err="1" smtClean="0">
                <a:solidFill>
                  <a:srgbClr val="333F48"/>
                </a:solidFill>
              </a:rPr>
              <a:t>the</a:t>
            </a:r>
            <a:r>
              <a:rPr lang="de-DE" dirty="0" smtClean="0">
                <a:solidFill>
                  <a:srgbClr val="333F48"/>
                </a:solidFill>
              </a:rPr>
              <a:t> </a:t>
            </a:r>
            <a:r>
              <a:rPr lang="de-DE" dirty="0" err="1" smtClean="0">
                <a:solidFill>
                  <a:srgbClr val="333F48"/>
                </a:solidFill>
              </a:rPr>
              <a:t>skin</a:t>
            </a:r>
            <a:r>
              <a:rPr lang="de-DE" dirty="0" smtClean="0">
                <a:solidFill>
                  <a:srgbClr val="333F48"/>
                </a:solidFill>
              </a:rPr>
              <a:t> </a:t>
            </a:r>
            <a:r>
              <a:rPr lang="de-DE" dirty="0" err="1" smtClean="0">
                <a:solidFill>
                  <a:srgbClr val="333F48"/>
                </a:solidFill>
              </a:rPr>
              <a:t>against</a:t>
            </a:r>
            <a:r>
              <a:rPr lang="de-DE" dirty="0" smtClean="0">
                <a:solidFill>
                  <a:srgbClr val="333F48"/>
                </a:solidFill>
              </a:rPr>
              <a:t> </a:t>
            </a:r>
            <a:r>
              <a:rPr lang="de-DE" dirty="0" err="1" smtClean="0">
                <a:solidFill>
                  <a:srgbClr val="333F48"/>
                </a:solidFill>
              </a:rPr>
              <a:t>free</a:t>
            </a:r>
            <a:r>
              <a:rPr lang="de-DE" dirty="0" smtClean="0">
                <a:solidFill>
                  <a:srgbClr val="333F48"/>
                </a:solidFill>
              </a:rPr>
              <a:t> </a:t>
            </a:r>
            <a:r>
              <a:rPr lang="de-DE" dirty="0" err="1" smtClean="0">
                <a:solidFill>
                  <a:srgbClr val="333F48"/>
                </a:solidFill>
              </a:rPr>
              <a:t>radicals</a:t>
            </a:r>
            <a:r>
              <a:rPr lang="de-DE" dirty="0" smtClean="0">
                <a:solidFill>
                  <a:srgbClr val="333F48"/>
                </a:solidFill>
              </a:rPr>
              <a:t> (</a:t>
            </a:r>
            <a:r>
              <a:rPr lang="de-DE" dirty="0" err="1" smtClean="0">
                <a:solidFill>
                  <a:srgbClr val="333F48"/>
                </a:solidFill>
              </a:rPr>
              <a:t>antioxidant</a:t>
            </a:r>
            <a:r>
              <a:rPr lang="de-DE" dirty="0" smtClean="0">
                <a:solidFill>
                  <a:srgbClr val="333F48"/>
                </a:solidFill>
              </a:rPr>
              <a:t>)</a:t>
            </a:r>
            <a:endParaRPr lang="de-DE" altLang="de-DE" dirty="0" smtClean="0">
              <a:solidFill>
                <a:srgbClr val="333F48"/>
              </a:solidFill>
            </a:endParaRPr>
          </a:p>
        </p:txBody>
      </p:sp>
      <p:sp>
        <p:nvSpPr>
          <p:cNvPr id="53254" name="Flussdiagramm: Datenträger mit direktem Zugriff 2"/>
          <p:cNvSpPr>
            <a:spLocks noChangeArrowheads="1"/>
          </p:cNvSpPr>
          <p:nvPr/>
        </p:nvSpPr>
        <p:spPr bwMode="auto">
          <a:xfrm>
            <a:off x="1774825" y="2565400"/>
            <a:ext cx="1512888" cy="1511300"/>
          </a:xfrm>
          <a:prstGeom prst="flowChartMagneticDrum">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fontAlgn="base">
              <a:spcAft>
                <a:spcPct val="0"/>
              </a:spcAft>
              <a:buClr>
                <a:srgbClr val="808080"/>
              </a:buClr>
            </a:pPr>
            <a:endParaRPr lang="de-DE" altLang="de-DE" sz="2000">
              <a:solidFill>
                <a:srgbClr val="000000"/>
              </a:solidFill>
              <a:latin typeface="Century Gothic" panose="020B0502020202020204" pitchFamily="34" charset="0"/>
            </a:endParaRPr>
          </a:p>
        </p:txBody>
      </p:sp>
      <p:pic>
        <p:nvPicPr>
          <p:cNvPr id="17410" name="Picture 2" descr="K:\Marketing\Dalton\01 Bilder\Wirkstoffe\Wirkstoffe PPT\Wirkstoff Vitamin A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02" y="1503014"/>
            <a:ext cx="3590053" cy="479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83020"/>
            <a:ext cx="7839276" cy="692150"/>
          </a:xfrm>
        </p:spPr>
        <p:txBody>
          <a:bodyPr/>
          <a:lstStyle/>
          <a:p>
            <a:pPr eaLnBrk="1" hangingPunct="1"/>
            <a:r>
              <a:rPr lang="de-DE" altLang="de-DE" dirty="0" smtClean="0"/>
              <a:t>Vitamin </a:t>
            </a:r>
            <a:r>
              <a:rPr lang="de-DE" altLang="de-DE" dirty="0"/>
              <a:t>E</a:t>
            </a:r>
          </a:p>
        </p:txBody>
      </p:sp>
      <p:sp>
        <p:nvSpPr>
          <p:cNvPr id="54275" name="Rectangle 10"/>
          <p:cNvSpPr>
            <a:spLocks noGrp="1" noChangeArrowheads="1"/>
          </p:cNvSpPr>
          <p:nvPr>
            <p:ph type="body" sz="half" idx="1"/>
          </p:nvPr>
        </p:nvSpPr>
        <p:spPr>
          <a:xfrm>
            <a:off x="4611591" y="1627630"/>
            <a:ext cx="7392567" cy="4310062"/>
          </a:xfrm>
          <a:noFill/>
        </p:spPr>
        <p:txBody>
          <a:bodyPr/>
          <a:lstStyle/>
          <a:p>
            <a:pPr marL="0" indent="0">
              <a:buNone/>
            </a:pPr>
            <a:r>
              <a:rPr lang="en-US" dirty="0"/>
              <a:t>Vitamin E is not just a single substance, but a whole family of fat-soluble nutrients. However, the term vitamin E is generally used for α-</a:t>
            </a:r>
            <a:r>
              <a:rPr lang="en-US" dirty="0" err="1"/>
              <a:t>tocopherol</a:t>
            </a:r>
            <a:r>
              <a:rPr lang="en-US" dirty="0"/>
              <a:t>, the best-researched form of vitamin E. The body obtains vitamin E through dietary intake. The richest sources of vitamin E are vegetable oils</a:t>
            </a:r>
            <a:r>
              <a:rPr lang="en-US" dirty="0" smtClean="0"/>
              <a:t>.</a:t>
            </a:r>
            <a:r>
              <a:rPr lang="en-US" dirty="0"/>
              <a:t> Vitamin E was first discovered as a ‘fertility vitamin’ by US researchers Herbert M. Evans and Katherine S. Bishop in 1922. In the following years, the vitamin was isolated from wheat germ oil, corn and oats. Since vitamins A, B, C and D were already discovered, </a:t>
            </a:r>
            <a:r>
              <a:rPr lang="en-US" dirty="0" err="1"/>
              <a:t>tocopherol</a:t>
            </a:r>
            <a:r>
              <a:rPr lang="en-US" dirty="0"/>
              <a:t> was given the name vitamin E</a:t>
            </a:r>
            <a:r>
              <a:rPr lang="en-US" dirty="0" smtClean="0"/>
              <a:t>.</a:t>
            </a:r>
          </a:p>
          <a:p>
            <a:pPr>
              <a:buClr>
                <a:srgbClr val="333F48"/>
              </a:buClr>
            </a:pPr>
            <a:r>
              <a:rPr lang="de-DE" dirty="0" smtClean="0"/>
              <a:t>Anti-</a:t>
            </a:r>
            <a:r>
              <a:rPr lang="de-DE" dirty="0" err="1" smtClean="0"/>
              <a:t>aging</a:t>
            </a:r>
            <a:r>
              <a:rPr lang="de-DE" dirty="0" smtClean="0"/>
              <a:t> </a:t>
            </a:r>
            <a:r>
              <a:rPr lang="de-DE" dirty="0" err="1" smtClean="0"/>
              <a:t>vitamin</a:t>
            </a:r>
            <a:endParaRPr lang="de-DE" dirty="0"/>
          </a:p>
          <a:p>
            <a:pPr>
              <a:buClr>
                <a:srgbClr val="333F48"/>
              </a:buClr>
            </a:pPr>
            <a:r>
              <a:rPr lang="de-DE" dirty="0" smtClean="0"/>
              <a:t>Strong </a:t>
            </a:r>
            <a:r>
              <a:rPr lang="de-DE" dirty="0" err="1" smtClean="0"/>
              <a:t>antioxidant</a:t>
            </a:r>
            <a:r>
              <a:rPr lang="de-DE" dirty="0" smtClean="0"/>
              <a:t> </a:t>
            </a:r>
            <a:r>
              <a:rPr lang="de-DE" dirty="0" err="1" smtClean="0"/>
              <a:t>effect</a:t>
            </a:r>
            <a:r>
              <a:rPr lang="de-DE" dirty="0" smtClean="0"/>
              <a:t> -&gt; </a:t>
            </a:r>
            <a:r>
              <a:rPr lang="de-DE" dirty="0" err="1" smtClean="0"/>
              <a:t>protects</a:t>
            </a:r>
            <a:r>
              <a:rPr lang="de-DE" dirty="0" smtClean="0"/>
              <a:t> </a:t>
            </a:r>
            <a:r>
              <a:rPr lang="de-DE" dirty="0" err="1" smtClean="0"/>
              <a:t>the</a:t>
            </a:r>
            <a:r>
              <a:rPr lang="de-DE" dirty="0" smtClean="0"/>
              <a:t> </a:t>
            </a:r>
            <a:r>
              <a:rPr lang="de-DE" dirty="0" err="1" smtClean="0"/>
              <a:t>cells</a:t>
            </a:r>
            <a:endParaRPr lang="de-DE" dirty="0"/>
          </a:p>
          <a:p>
            <a:pPr>
              <a:buClr>
                <a:srgbClr val="333F48"/>
              </a:buClr>
            </a:pPr>
            <a:r>
              <a:rPr lang="en-US" dirty="0" smtClean="0"/>
              <a:t>Improves </a:t>
            </a:r>
            <a:r>
              <a:rPr lang="en-US" dirty="0"/>
              <a:t>the epithelialization of the skin </a:t>
            </a:r>
            <a:r>
              <a:rPr lang="en-US" dirty="0" smtClean="0"/>
              <a:t>and </a:t>
            </a:r>
            <a:r>
              <a:rPr lang="en-US" dirty="0"/>
              <a:t>its ability to retain moisture</a:t>
            </a:r>
            <a:endParaRPr lang="de-DE" dirty="0"/>
          </a:p>
        </p:txBody>
      </p:sp>
      <p:sp>
        <p:nvSpPr>
          <p:cNvPr id="54277" name="Flussdiagramm: Datenträger mit direktem Zugriff 2"/>
          <p:cNvSpPr>
            <a:spLocks noChangeArrowheads="1"/>
          </p:cNvSpPr>
          <p:nvPr/>
        </p:nvSpPr>
        <p:spPr bwMode="auto">
          <a:xfrm>
            <a:off x="1774825" y="2565400"/>
            <a:ext cx="1512888" cy="1511300"/>
          </a:xfrm>
          <a:prstGeom prst="flowChartMagneticDrum">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fontAlgn="base">
              <a:spcAft>
                <a:spcPct val="0"/>
              </a:spcAft>
              <a:buClr>
                <a:srgbClr val="808080"/>
              </a:buClr>
            </a:pPr>
            <a:endParaRPr lang="de-DE" altLang="de-DE" sz="2000">
              <a:solidFill>
                <a:srgbClr val="000000"/>
              </a:solidFill>
              <a:latin typeface="Century Gothic" panose="020B0502020202020204" pitchFamily="34" charset="0"/>
            </a:endParaRPr>
          </a:p>
        </p:txBody>
      </p:sp>
      <p:pic>
        <p:nvPicPr>
          <p:cNvPr id="13314" name="Picture 2" descr="K:\Marketing\Dalton\01 Bilder\Wirkstoffe\Wirkstoffe PPT\Wirkstoff Vitamin E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494220"/>
            <a:ext cx="3592512" cy="48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794887"/>
            <a:ext cx="11857038" cy="692150"/>
          </a:xfrm>
        </p:spPr>
        <p:txBody>
          <a:bodyPr/>
          <a:lstStyle/>
          <a:p>
            <a:pPr eaLnBrk="1" hangingPunct="1"/>
            <a:r>
              <a:rPr lang="de-DE" altLang="de-DE" dirty="0" err="1" smtClean="0"/>
              <a:t>Citric</a:t>
            </a:r>
            <a:r>
              <a:rPr lang="de-DE" altLang="de-DE" dirty="0" smtClean="0"/>
              <a:t> </a:t>
            </a:r>
            <a:r>
              <a:rPr lang="de-DE" altLang="de-DE" dirty="0" err="1" smtClean="0"/>
              <a:t>Acid</a:t>
            </a:r>
            <a:endParaRPr lang="de-DE" altLang="de-DE" dirty="0" smtClean="0"/>
          </a:p>
        </p:txBody>
      </p:sp>
      <p:sp>
        <p:nvSpPr>
          <p:cNvPr id="38915" name="Rectangle 10"/>
          <p:cNvSpPr>
            <a:spLocks noGrp="1" noChangeArrowheads="1"/>
          </p:cNvSpPr>
          <p:nvPr>
            <p:ph type="body" sz="half" idx="1"/>
          </p:nvPr>
        </p:nvSpPr>
        <p:spPr>
          <a:xfrm>
            <a:off x="4661360" y="1982499"/>
            <a:ext cx="6488420" cy="4310063"/>
          </a:xfrm>
        </p:spPr>
        <p:txBody>
          <a:bodyPr/>
          <a:lstStyle/>
          <a:p>
            <a:pPr marL="0" indent="0" eaLnBrk="1" hangingPunct="1">
              <a:buFont typeface="Wingdings" pitchFamily="2" charset="2"/>
              <a:buNone/>
            </a:pPr>
            <a:r>
              <a:rPr lang="de-DE" dirty="0" err="1" smtClean="0"/>
              <a:t>Citric</a:t>
            </a:r>
            <a:r>
              <a:rPr lang="de-DE" dirty="0" smtClean="0"/>
              <a:t> </a:t>
            </a:r>
            <a:r>
              <a:rPr lang="de-DE" dirty="0" err="1" smtClean="0"/>
              <a:t>Acid</a:t>
            </a:r>
            <a:r>
              <a:rPr lang="de-DE" dirty="0" smtClean="0"/>
              <a:t> </a:t>
            </a:r>
            <a:r>
              <a:rPr lang="de-DE" dirty="0" err="1" smtClean="0"/>
              <a:t>is</a:t>
            </a:r>
            <a:r>
              <a:rPr lang="de-DE" dirty="0" smtClean="0"/>
              <a:t> </a:t>
            </a:r>
            <a:r>
              <a:rPr lang="de-DE" dirty="0" err="1" smtClean="0"/>
              <a:t>widely</a:t>
            </a:r>
            <a:r>
              <a:rPr lang="de-DE" dirty="0" smtClean="0"/>
              <a:t> </a:t>
            </a:r>
            <a:r>
              <a:rPr lang="de-DE" dirty="0" err="1" smtClean="0"/>
              <a:t>distributed</a:t>
            </a:r>
            <a:r>
              <a:rPr lang="de-DE" dirty="0" smtClean="0"/>
              <a:t> </a:t>
            </a:r>
            <a:r>
              <a:rPr lang="de-DE" dirty="0" err="1" smtClean="0"/>
              <a:t>throughout</a:t>
            </a:r>
            <a:r>
              <a:rPr lang="de-DE" dirty="0" smtClean="0"/>
              <a:t> </a:t>
            </a:r>
            <a:r>
              <a:rPr lang="de-DE" dirty="0" err="1" smtClean="0"/>
              <a:t>nature</a:t>
            </a:r>
            <a:r>
              <a:rPr lang="de-DE" dirty="0" smtClean="0"/>
              <a:t>.</a:t>
            </a:r>
          </a:p>
          <a:p>
            <a:pPr marL="0" indent="0" eaLnBrk="1" hangingPunct="1">
              <a:buFont typeface="Wingdings" pitchFamily="2" charset="2"/>
              <a:buNone/>
            </a:pPr>
            <a:r>
              <a:rPr lang="de-DE" dirty="0" err="1" smtClean="0"/>
              <a:t>Used</a:t>
            </a:r>
            <a:r>
              <a:rPr lang="de-DE" dirty="0" smtClean="0"/>
              <a:t> in </a:t>
            </a:r>
            <a:r>
              <a:rPr lang="de-DE" dirty="0" err="1" smtClean="0"/>
              <a:t>skin</a:t>
            </a:r>
            <a:r>
              <a:rPr lang="de-DE" dirty="0" smtClean="0"/>
              <a:t> care </a:t>
            </a:r>
            <a:r>
              <a:rPr lang="de-DE" dirty="0" err="1" smtClean="0"/>
              <a:t>products</a:t>
            </a:r>
            <a:r>
              <a:rPr lang="de-DE" dirty="0" smtClean="0"/>
              <a:t>, </a:t>
            </a:r>
            <a:r>
              <a:rPr lang="de-DE" dirty="0" err="1" smtClean="0"/>
              <a:t>it</a:t>
            </a:r>
            <a:r>
              <a:rPr lang="de-DE" dirty="0" smtClean="0"/>
              <a:t> </a:t>
            </a:r>
            <a:r>
              <a:rPr lang="de-DE" dirty="0" err="1" smtClean="0"/>
              <a:t>offers</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properties</a:t>
            </a:r>
            <a:r>
              <a:rPr lang="de-DE" dirty="0"/>
              <a:t>:</a:t>
            </a:r>
            <a:endParaRPr lang="de-DE" dirty="0" smtClean="0"/>
          </a:p>
          <a:p>
            <a:pPr eaLnBrk="1" hangingPunct="1">
              <a:buClr>
                <a:srgbClr val="333F48"/>
              </a:buClr>
              <a:defRPr/>
            </a:pPr>
            <a:r>
              <a:rPr lang="de-DE" altLang="de-DE" dirty="0" err="1"/>
              <a:t>A</a:t>
            </a:r>
            <a:r>
              <a:rPr lang="de-DE" altLang="de-DE" dirty="0" err="1" smtClean="0"/>
              <a:t>stringent</a:t>
            </a:r>
            <a:r>
              <a:rPr lang="de-DE" altLang="de-DE" dirty="0" smtClean="0"/>
              <a:t> </a:t>
            </a:r>
            <a:endParaRPr lang="de-DE" dirty="0"/>
          </a:p>
          <a:p>
            <a:pPr eaLnBrk="1" hangingPunct="1">
              <a:buClr>
                <a:srgbClr val="333F48"/>
              </a:buClr>
              <a:defRPr/>
            </a:pPr>
            <a:r>
              <a:rPr lang="de-DE" dirty="0" err="1"/>
              <a:t>K</a:t>
            </a:r>
            <a:r>
              <a:rPr lang="de-DE" dirty="0" err="1" smtClean="0"/>
              <a:t>eratolytic</a:t>
            </a:r>
            <a:r>
              <a:rPr lang="de-DE" dirty="0" smtClean="0"/>
              <a:t> </a:t>
            </a:r>
            <a:endParaRPr lang="de-DE" dirty="0"/>
          </a:p>
          <a:p>
            <a:pPr eaLnBrk="1" hangingPunct="1">
              <a:buClr>
                <a:srgbClr val="333F48"/>
              </a:buClr>
              <a:defRPr/>
            </a:pPr>
            <a:r>
              <a:rPr lang="de-DE" altLang="de-DE" dirty="0" err="1" smtClean="0"/>
              <a:t>Brightening</a:t>
            </a:r>
            <a:endParaRPr lang="de-DE" altLang="de-DE" dirty="0"/>
          </a:p>
          <a:p>
            <a:pPr eaLnBrk="1" hangingPunct="1">
              <a:buClr>
                <a:srgbClr val="333F48"/>
              </a:buClr>
              <a:defRPr/>
            </a:pPr>
            <a:r>
              <a:rPr lang="de-DE" altLang="de-DE" dirty="0" err="1"/>
              <a:t>Helps</a:t>
            </a:r>
            <a:r>
              <a:rPr lang="de-DE" altLang="de-DE" dirty="0"/>
              <a:t> </a:t>
            </a:r>
            <a:r>
              <a:rPr lang="de-DE" altLang="de-DE" dirty="0" err="1"/>
              <a:t>accelerate</a:t>
            </a:r>
            <a:r>
              <a:rPr lang="de-DE" altLang="de-DE" dirty="0"/>
              <a:t> </a:t>
            </a:r>
            <a:r>
              <a:rPr lang="de-DE" altLang="de-DE" dirty="0" err="1"/>
              <a:t>cell</a:t>
            </a:r>
            <a:r>
              <a:rPr lang="de-DE" altLang="de-DE" dirty="0"/>
              <a:t> </a:t>
            </a:r>
            <a:r>
              <a:rPr lang="de-DE" altLang="de-DE" dirty="0" err="1"/>
              <a:t>renewal</a:t>
            </a:r>
            <a:r>
              <a:rPr lang="de-DE" altLang="de-DE" dirty="0"/>
              <a:t> </a:t>
            </a:r>
          </a:p>
          <a:p>
            <a:pPr eaLnBrk="1" hangingPunct="1">
              <a:buClr>
                <a:srgbClr val="333F48"/>
              </a:buClr>
              <a:defRPr/>
            </a:pPr>
            <a:r>
              <a:rPr lang="de-DE" altLang="de-DE" dirty="0" err="1"/>
              <a:t>Reduces</a:t>
            </a:r>
            <a:r>
              <a:rPr lang="de-DE" altLang="de-DE" dirty="0"/>
              <a:t> </a:t>
            </a:r>
            <a:r>
              <a:rPr lang="de-DE" altLang="de-DE" dirty="0" err="1"/>
              <a:t>wrinkle</a:t>
            </a:r>
            <a:r>
              <a:rPr lang="de-DE" altLang="de-DE" dirty="0"/>
              <a:t> </a:t>
            </a:r>
            <a:r>
              <a:rPr lang="de-DE" altLang="de-DE" dirty="0" err="1" smtClean="0"/>
              <a:t>depth</a:t>
            </a:r>
            <a:endParaRPr lang="de-DE" altLang="de-DE" dirty="0"/>
          </a:p>
        </p:txBody>
      </p:sp>
      <p:pic>
        <p:nvPicPr>
          <p:cNvPr id="22530" name="Picture 2" descr="K:\Marketing\Dalton\01 Bilder\Wirkstoffe\Wirkstoffe PPT\Wirkstoff Zitronensäure - Citric Acid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6" y="1488716"/>
            <a:ext cx="3601319" cy="481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5175"/>
            <a:ext cx="11857038" cy="692150"/>
          </a:xfrm>
        </p:spPr>
        <p:txBody>
          <a:bodyPr/>
          <a:lstStyle/>
          <a:p>
            <a:pPr algn="ctr"/>
            <a:r>
              <a:rPr lang="de-DE" altLang="de-DE" smtClean="0">
                <a:solidFill>
                  <a:srgbClr val="404040"/>
                </a:solidFill>
              </a:rPr>
              <a:t>COPYRIGHT &amp; DISCLAIMER</a:t>
            </a:r>
          </a:p>
        </p:txBody>
      </p:sp>
      <p:sp>
        <p:nvSpPr>
          <p:cNvPr id="3" name="Textplatzhalter 2"/>
          <p:cNvSpPr>
            <a:spLocks noGrp="1"/>
          </p:cNvSpPr>
          <p:nvPr>
            <p:ph type="body" sz="half" idx="1"/>
          </p:nvPr>
        </p:nvSpPr>
        <p:spPr>
          <a:xfrm>
            <a:off x="527050" y="1798638"/>
            <a:ext cx="11129963" cy="4310062"/>
          </a:xfrm>
        </p:spPr>
        <p:txBody>
          <a:bodyPr/>
          <a:lstStyle/>
          <a:p>
            <a:pPr marL="0" indent="0">
              <a:buFont typeface="Wingdings" panose="05000000000000000000" pitchFamily="2" charset="2"/>
              <a:buNone/>
            </a:pPr>
            <a:r>
              <a:rPr lang="de-DE" altLang="de-DE" b="1" i="1" dirty="0" smtClean="0">
                <a:solidFill>
                  <a:srgbClr val="404040"/>
                </a:solidFill>
              </a:rPr>
              <a:t>COPYRIGHT</a:t>
            </a:r>
            <a:r>
              <a:rPr lang="de-DE" altLang="de-DE" dirty="0" smtClean="0">
                <a:solidFill>
                  <a:srgbClr val="404040"/>
                </a:solidFill>
              </a:rPr>
              <a:t>. All </a:t>
            </a:r>
            <a:r>
              <a:rPr lang="de-DE" altLang="de-DE" dirty="0" err="1" smtClean="0">
                <a:solidFill>
                  <a:srgbClr val="404040"/>
                </a:solidFill>
              </a:rPr>
              <a:t>pictures</a:t>
            </a:r>
            <a:r>
              <a:rPr lang="de-DE" altLang="de-DE" dirty="0" smtClean="0">
                <a:solidFill>
                  <a:srgbClr val="404040"/>
                </a:solidFill>
              </a:rPr>
              <a:t>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images</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presentation</a:t>
            </a:r>
            <a:r>
              <a:rPr lang="de-DE" altLang="de-DE" dirty="0" smtClean="0">
                <a:solidFill>
                  <a:srgbClr val="404040"/>
                </a:solidFill>
              </a:rPr>
              <a:t> design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content</a:t>
            </a:r>
            <a:r>
              <a:rPr lang="de-DE" altLang="de-DE" dirty="0" smtClean="0">
                <a:solidFill>
                  <a:srgbClr val="404040"/>
                </a:solidFill>
              </a:rPr>
              <a:t> </a:t>
            </a:r>
            <a:r>
              <a:rPr lang="de-DE" altLang="de-DE" dirty="0" err="1" smtClean="0">
                <a:solidFill>
                  <a:srgbClr val="404040"/>
                </a:solidFill>
              </a:rPr>
              <a:t>provided</a:t>
            </a:r>
            <a:r>
              <a:rPr lang="de-DE" altLang="de-DE" dirty="0" smtClean="0">
                <a:solidFill>
                  <a:srgbClr val="404040"/>
                </a:solidFill>
              </a:rPr>
              <a:t> in </a:t>
            </a:r>
            <a:r>
              <a:rPr lang="de-DE" altLang="de-DE" dirty="0" err="1" smtClean="0">
                <a:solidFill>
                  <a:srgbClr val="404040"/>
                </a:solidFill>
              </a:rPr>
              <a:t>this</a:t>
            </a:r>
            <a:r>
              <a:rPr lang="de-DE" altLang="de-DE" dirty="0" smtClean="0">
                <a:solidFill>
                  <a:srgbClr val="404040"/>
                </a:solidFill>
              </a:rPr>
              <a:t> </a:t>
            </a:r>
            <a:r>
              <a:rPr lang="de-DE" altLang="de-DE" dirty="0" err="1" smtClean="0">
                <a:solidFill>
                  <a:srgbClr val="404040"/>
                </a:solidFill>
              </a:rPr>
              <a:t>training</a:t>
            </a:r>
            <a:r>
              <a:rPr lang="de-DE" altLang="de-DE" dirty="0" smtClean="0">
                <a:solidFill>
                  <a:srgbClr val="404040"/>
                </a:solidFill>
              </a:rPr>
              <a:t> material </a:t>
            </a:r>
            <a:r>
              <a:rPr lang="de-DE" altLang="de-DE" dirty="0" err="1" smtClean="0">
                <a:solidFill>
                  <a:srgbClr val="404040"/>
                </a:solidFill>
              </a:rPr>
              <a:t>are</a:t>
            </a:r>
            <a:r>
              <a:rPr lang="de-DE" altLang="de-DE" dirty="0" smtClean="0">
                <a:solidFill>
                  <a:srgbClr val="404040"/>
                </a:solidFill>
              </a:rPr>
              <a:t> </a:t>
            </a:r>
            <a:r>
              <a:rPr lang="de-DE" altLang="de-DE" dirty="0" err="1" smtClean="0">
                <a:solidFill>
                  <a:srgbClr val="404040"/>
                </a:solidFill>
              </a:rPr>
              <a:t>subject</a:t>
            </a:r>
            <a:r>
              <a:rPr lang="de-DE" altLang="de-DE" dirty="0" smtClean="0">
                <a:solidFill>
                  <a:srgbClr val="404040"/>
                </a:solidFill>
              </a:rPr>
              <a:t> </a:t>
            </a:r>
            <a:r>
              <a:rPr lang="de-DE" altLang="de-DE" dirty="0" err="1" smtClean="0">
                <a:solidFill>
                  <a:srgbClr val="404040"/>
                </a:solidFill>
              </a:rPr>
              <a:t>to</a:t>
            </a:r>
            <a:r>
              <a:rPr lang="de-DE" altLang="de-DE" dirty="0" smtClean="0">
                <a:solidFill>
                  <a:srgbClr val="404040"/>
                </a:solidFill>
              </a:rPr>
              <a:t> </a:t>
            </a:r>
            <a:r>
              <a:rPr lang="de-DE" altLang="de-DE" dirty="0" err="1" smtClean="0">
                <a:solidFill>
                  <a:srgbClr val="404040"/>
                </a:solidFill>
              </a:rPr>
              <a:t>copyright</a:t>
            </a:r>
            <a:r>
              <a:rPr lang="de-DE" altLang="de-DE" dirty="0" smtClean="0">
                <a:solidFill>
                  <a:srgbClr val="404040"/>
                </a:solidFill>
              </a:rPr>
              <a:t> </a:t>
            </a:r>
            <a:r>
              <a:rPr lang="de-DE" altLang="de-DE" dirty="0" err="1" smtClean="0">
                <a:solidFill>
                  <a:srgbClr val="404040"/>
                </a:solidFill>
              </a:rPr>
              <a:t>law</a:t>
            </a:r>
            <a:r>
              <a:rPr lang="de-DE" altLang="de-DE" dirty="0" smtClean="0">
                <a:solidFill>
                  <a:srgbClr val="404040"/>
                </a:solidFill>
              </a:rPr>
              <a:t>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intellectual</a:t>
            </a:r>
            <a:r>
              <a:rPr lang="de-DE" altLang="de-DE" dirty="0" smtClean="0">
                <a:solidFill>
                  <a:srgbClr val="404040"/>
                </a:solidFill>
              </a:rPr>
              <a:t> </a:t>
            </a:r>
            <a:r>
              <a:rPr lang="de-DE" altLang="de-DE" dirty="0" err="1" smtClean="0">
                <a:solidFill>
                  <a:srgbClr val="404040"/>
                </a:solidFill>
              </a:rPr>
              <a:t>property</a:t>
            </a:r>
            <a:r>
              <a:rPr lang="de-DE" altLang="de-DE" dirty="0" smtClean="0">
                <a:solidFill>
                  <a:srgbClr val="404040"/>
                </a:solidFill>
              </a:rPr>
              <a:t> </a:t>
            </a:r>
            <a:r>
              <a:rPr lang="de-DE" altLang="de-DE" dirty="0" err="1" smtClean="0">
                <a:solidFill>
                  <a:srgbClr val="404040"/>
                </a:solidFill>
              </a:rPr>
              <a:t>protection</a:t>
            </a:r>
            <a:r>
              <a:rPr lang="de-DE" altLang="de-DE" dirty="0" smtClean="0">
                <a:solidFill>
                  <a:srgbClr val="404040"/>
                </a:solidFill>
              </a:rPr>
              <a:t>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may</a:t>
            </a:r>
            <a:r>
              <a:rPr lang="de-DE" altLang="de-DE" dirty="0" smtClean="0">
                <a:solidFill>
                  <a:srgbClr val="404040"/>
                </a:solidFill>
              </a:rPr>
              <a:t> </a:t>
            </a:r>
            <a:r>
              <a:rPr lang="de-DE" altLang="de-DE" dirty="0" err="1" smtClean="0">
                <a:solidFill>
                  <a:srgbClr val="404040"/>
                </a:solidFill>
              </a:rPr>
              <a:t>only</a:t>
            </a:r>
            <a:r>
              <a:rPr lang="de-DE" altLang="de-DE" dirty="0" smtClean="0">
                <a:solidFill>
                  <a:srgbClr val="404040"/>
                </a:solidFill>
              </a:rPr>
              <a:t> </a:t>
            </a:r>
            <a:r>
              <a:rPr lang="de-DE" altLang="de-DE" dirty="0" err="1" smtClean="0">
                <a:solidFill>
                  <a:srgbClr val="404040"/>
                </a:solidFill>
              </a:rPr>
              <a:t>be</a:t>
            </a:r>
            <a:r>
              <a:rPr lang="de-DE" altLang="de-DE" dirty="0" smtClean="0">
                <a:solidFill>
                  <a:srgbClr val="404040"/>
                </a:solidFill>
              </a:rPr>
              <a:t> </a:t>
            </a:r>
            <a:r>
              <a:rPr lang="de-DE" altLang="de-DE" dirty="0" err="1" smtClean="0">
                <a:solidFill>
                  <a:srgbClr val="404040"/>
                </a:solidFill>
              </a:rPr>
              <a:t>used</a:t>
            </a:r>
            <a:r>
              <a:rPr lang="de-DE" altLang="de-DE" dirty="0" smtClean="0">
                <a:solidFill>
                  <a:srgbClr val="404040"/>
                </a:solidFill>
              </a:rPr>
              <a:t> </a:t>
            </a:r>
            <a:r>
              <a:rPr lang="de-DE" altLang="de-DE" dirty="0" err="1" smtClean="0">
                <a:solidFill>
                  <a:srgbClr val="404040"/>
                </a:solidFill>
              </a:rPr>
              <a:t>for</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training</a:t>
            </a:r>
            <a:r>
              <a:rPr lang="de-DE" altLang="de-DE" dirty="0" smtClean="0">
                <a:solidFill>
                  <a:srgbClr val="404040"/>
                </a:solidFill>
              </a:rPr>
              <a:t> </a:t>
            </a:r>
            <a:r>
              <a:rPr lang="de-DE" altLang="de-DE" dirty="0" err="1" smtClean="0">
                <a:solidFill>
                  <a:srgbClr val="404040"/>
                </a:solidFill>
              </a:rPr>
              <a:t>of</a:t>
            </a:r>
            <a:r>
              <a:rPr lang="de-DE" altLang="de-DE" dirty="0" smtClean="0">
                <a:solidFill>
                  <a:srgbClr val="404040"/>
                </a:solidFill>
              </a:rPr>
              <a:t> </a:t>
            </a:r>
            <a:r>
              <a:rPr lang="de-DE" altLang="de-DE" dirty="0" err="1" smtClean="0">
                <a:solidFill>
                  <a:srgbClr val="404040"/>
                </a:solidFill>
              </a:rPr>
              <a:t>authorized</a:t>
            </a:r>
            <a:r>
              <a:rPr lang="de-DE" altLang="de-DE" dirty="0" smtClean="0">
                <a:solidFill>
                  <a:srgbClr val="404040"/>
                </a:solidFill>
              </a:rPr>
              <a:t> DALTON </a:t>
            </a:r>
            <a:r>
              <a:rPr lang="de-DE" altLang="de-DE" dirty="0" err="1" smtClean="0">
                <a:solidFill>
                  <a:srgbClr val="404040"/>
                </a:solidFill>
              </a:rPr>
              <a:t>aestheticians</a:t>
            </a:r>
            <a:r>
              <a:rPr lang="de-DE" altLang="de-DE" dirty="0" smtClean="0">
                <a:solidFill>
                  <a:srgbClr val="404040"/>
                </a:solidFill>
              </a:rPr>
              <a:t>. </a:t>
            </a:r>
            <a:r>
              <a:rPr lang="de-DE" altLang="de-DE" dirty="0" err="1" smtClean="0">
                <a:solidFill>
                  <a:srgbClr val="404040"/>
                </a:solidFill>
              </a:rPr>
              <a:t>Any</a:t>
            </a:r>
            <a:r>
              <a:rPr lang="de-DE" altLang="de-DE" dirty="0" smtClean="0">
                <a:solidFill>
                  <a:srgbClr val="404040"/>
                </a:solidFill>
              </a:rPr>
              <a:t> </a:t>
            </a:r>
            <a:r>
              <a:rPr lang="de-DE" altLang="de-DE" dirty="0" err="1" smtClean="0">
                <a:solidFill>
                  <a:srgbClr val="404040"/>
                </a:solidFill>
              </a:rPr>
              <a:t>distribution</a:t>
            </a:r>
            <a:r>
              <a:rPr lang="de-DE" altLang="de-DE" dirty="0" smtClean="0">
                <a:solidFill>
                  <a:srgbClr val="404040"/>
                </a:solidFill>
              </a:rPr>
              <a:t> (analog/digital) </a:t>
            </a:r>
            <a:r>
              <a:rPr lang="de-DE" altLang="de-DE" dirty="0" err="1" smtClean="0">
                <a:solidFill>
                  <a:srgbClr val="404040"/>
                </a:solidFill>
              </a:rPr>
              <a:t>or</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use</a:t>
            </a:r>
            <a:r>
              <a:rPr lang="de-DE" altLang="de-DE" dirty="0" smtClean="0">
                <a:solidFill>
                  <a:srgbClr val="404040"/>
                </a:solidFill>
              </a:rPr>
              <a:t> </a:t>
            </a:r>
            <a:r>
              <a:rPr lang="de-DE" altLang="de-DE" dirty="0" err="1" smtClean="0">
                <a:solidFill>
                  <a:srgbClr val="404040"/>
                </a:solidFill>
              </a:rPr>
              <a:t>of</a:t>
            </a:r>
            <a:r>
              <a:rPr lang="de-DE" altLang="de-DE" dirty="0" smtClean="0">
                <a:solidFill>
                  <a:srgbClr val="404040"/>
                </a:solidFill>
              </a:rPr>
              <a:t> </a:t>
            </a:r>
            <a:r>
              <a:rPr lang="de-DE" altLang="de-DE" dirty="0" err="1" smtClean="0">
                <a:solidFill>
                  <a:srgbClr val="404040"/>
                </a:solidFill>
              </a:rPr>
              <a:t>any</a:t>
            </a:r>
            <a:r>
              <a:rPr lang="de-DE" altLang="de-DE" dirty="0" smtClean="0">
                <a:solidFill>
                  <a:srgbClr val="404040"/>
                </a:solidFill>
              </a:rPr>
              <a:t> </a:t>
            </a:r>
            <a:r>
              <a:rPr lang="de-DE" altLang="de-DE" dirty="0" err="1" smtClean="0">
                <a:solidFill>
                  <a:srgbClr val="404040"/>
                </a:solidFill>
              </a:rPr>
              <a:t>text</a:t>
            </a:r>
            <a:r>
              <a:rPr lang="de-DE" altLang="de-DE" dirty="0" smtClean="0">
                <a:solidFill>
                  <a:srgbClr val="404040"/>
                </a:solidFill>
              </a:rPr>
              <a:t> </a:t>
            </a:r>
            <a:r>
              <a:rPr lang="de-DE" altLang="de-DE" dirty="0" err="1" smtClean="0">
                <a:solidFill>
                  <a:srgbClr val="404040"/>
                </a:solidFill>
              </a:rPr>
              <a:t>or</a:t>
            </a:r>
            <a:r>
              <a:rPr lang="de-DE" altLang="de-DE" dirty="0" smtClean="0">
                <a:solidFill>
                  <a:srgbClr val="404040"/>
                </a:solidFill>
              </a:rPr>
              <a:t> </a:t>
            </a:r>
            <a:r>
              <a:rPr lang="de-DE" altLang="de-DE" dirty="0" err="1" smtClean="0">
                <a:solidFill>
                  <a:srgbClr val="404040"/>
                </a:solidFill>
              </a:rPr>
              <a:t>image</a:t>
            </a:r>
            <a:r>
              <a:rPr lang="de-DE" altLang="de-DE" dirty="0" smtClean="0">
                <a:solidFill>
                  <a:srgbClr val="404040"/>
                </a:solidFill>
              </a:rPr>
              <a:t> </a:t>
            </a:r>
            <a:r>
              <a:rPr lang="de-DE" altLang="de-DE" dirty="0" err="1" smtClean="0">
                <a:solidFill>
                  <a:srgbClr val="404040"/>
                </a:solidFill>
              </a:rPr>
              <a:t>requires</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prior</a:t>
            </a:r>
            <a:r>
              <a:rPr lang="de-DE" altLang="de-DE" dirty="0" smtClean="0">
                <a:solidFill>
                  <a:srgbClr val="404040"/>
                </a:solidFill>
              </a:rPr>
              <a:t> </a:t>
            </a:r>
            <a:r>
              <a:rPr lang="de-DE" altLang="de-DE" dirty="0" err="1" smtClean="0">
                <a:solidFill>
                  <a:srgbClr val="404040"/>
                </a:solidFill>
              </a:rPr>
              <a:t>written</a:t>
            </a:r>
            <a:r>
              <a:rPr lang="de-DE" altLang="de-DE" dirty="0" smtClean="0">
                <a:solidFill>
                  <a:srgbClr val="404040"/>
                </a:solidFill>
              </a:rPr>
              <a:t> </a:t>
            </a:r>
            <a:r>
              <a:rPr lang="de-DE" altLang="de-DE" dirty="0" err="1" smtClean="0">
                <a:solidFill>
                  <a:srgbClr val="404040"/>
                </a:solidFill>
              </a:rPr>
              <a:t>consent</a:t>
            </a:r>
            <a:r>
              <a:rPr lang="de-DE" altLang="de-DE" dirty="0" smtClean="0">
                <a:solidFill>
                  <a:srgbClr val="404040"/>
                </a:solidFill>
              </a:rPr>
              <a:t> </a:t>
            </a:r>
            <a:r>
              <a:rPr lang="de-DE" altLang="de-DE" dirty="0" err="1" smtClean="0">
                <a:solidFill>
                  <a:srgbClr val="404040"/>
                </a:solidFill>
              </a:rPr>
              <a:t>of</a:t>
            </a:r>
            <a:r>
              <a:rPr lang="de-DE" altLang="de-DE" dirty="0" smtClean="0">
                <a:solidFill>
                  <a:srgbClr val="404040"/>
                </a:solidFill>
              </a:rPr>
              <a:t> DALTON COSMETICS GERMANY GmbH.</a:t>
            </a:r>
          </a:p>
          <a:p>
            <a:pPr marL="0" indent="0">
              <a:buFont typeface="Wingdings" panose="05000000000000000000" pitchFamily="2" charset="2"/>
              <a:buNone/>
            </a:pPr>
            <a:r>
              <a:rPr lang="de-DE" altLang="de-DE" b="1" i="1" dirty="0" smtClean="0">
                <a:solidFill>
                  <a:srgbClr val="404040"/>
                </a:solidFill>
              </a:rPr>
              <a:t>DISCLAIMER</a:t>
            </a:r>
            <a:r>
              <a:rPr lang="de-DE" altLang="de-DE" dirty="0" smtClean="0">
                <a:solidFill>
                  <a:srgbClr val="404040"/>
                </a:solidFill>
              </a:rPr>
              <a:t>. This </a:t>
            </a:r>
            <a:r>
              <a:rPr lang="de-DE" altLang="de-DE" dirty="0" err="1" smtClean="0">
                <a:solidFill>
                  <a:srgbClr val="404040"/>
                </a:solidFill>
              </a:rPr>
              <a:t>training</a:t>
            </a:r>
            <a:r>
              <a:rPr lang="de-DE" altLang="de-DE" dirty="0" smtClean="0">
                <a:solidFill>
                  <a:srgbClr val="404040"/>
                </a:solidFill>
              </a:rPr>
              <a:t> material </a:t>
            </a:r>
            <a:r>
              <a:rPr lang="de-DE" altLang="de-DE" dirty="0" err="1" smtClean="0">
                <a:solidFill>
                  <a:srgbClr val="404040"/>
                </a:solidFill>
              </a:rPr>
              <a:t>forms</a:t>
            </a:r>
            <a:r>
              <a:rPr lang="de-DE" altLang="de-DE" dirty="0" smtClean="0">
                <a:solidFill>
                  <a:srgbClr val="404040"/>
                </a:solidFill>
              </a:rPr>
              <a:t> </a:t>
            </a:r>
            <a:r>
              <a:rPr lang="de-DE" altLang="de-DE" dirty="0" err="1" smtClean="0">
                <a:solidFill>
                  <a:srgbClr val="404040"/>
                </a:solidFill>
              </a:rPr>
              <a:t>part</a:t>
            </a:r>
            <a:r>
              <a:rPr lang="de-DE" altLang="de-DE" dirty="0" smtClean="0">
                <a:solidFill>
                  <a:srgbClr val="404040"/>
                </a:solidFill>
              </a:rPr>
              <a:t> </a:t>
            </a:r>
            <a:r>
              <a:rPr lang="de-DE" altLang="de-DE" dirty="0" err="1" smtClean="0">
                <a:solidFill>
                  <a:srgbClr val="404040"/>
                </a:solidFill>
              </a:rPr>
              <a:t>of</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theoretical</a:t>
            </a:r>
            <a:r>
              <a:rPr lang="de-DE" altLang="de-DE" dirty="0" smtClean="0">
                <a:solidFill>
                  <a:srgbClr val="404040"/>
                </a:solidFill>
              </a:rPr>
              <a:t>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practical</a:t>
            </a:r>
            <a:r>
              <a:rPr lang="de-DE" altLang="de-DE" dirty="0" smtClean="0">
                <a:solidFill>
                  <a:srgbClr val="404040"/>
                </a:solidFill>
              </a:rPr>
              <a:t> </a:t>
            </a:r>
            <a:r>
              <a:rPr lang="de-DE" altLang="de-DE" dirty="0" err="1" smtClean="0">
                <a:solidFill>
                  <a:srgbClr val="404040"/>
                </a:solidFill>
              </a:rPr>
              <a:t>training</a:t>
            </a:r>
            <a:r>
              <a:rPr lang="de-DE" altLang="de-DE" dirty="0" smtClean="0">
                <a:solidFill>
                  <a:srgbClr val="404040"/>
                </a:solidFill>
              </a:rPr>
              <a:t> </a:t>
            </a:r>
            <a:r>
              <a:rPr lang="de-DE" altLang="de-DE" dirty="0" err="1" smtClean="0">
                <a:solidFill>
                  <a:srgbClr val="404040"/>
                </a:solidFill>
              </a:rPr>
              <a:t>concept</a:t>
            </a:r>
            <a:r>
              <a:rPr lang="de-DE" altLang="de-DE" dirty="0" smtClean="0">
                <a:solidFill>
                  <a:srgbClr val="404040"/>
                </a:solidFill>
              </a:rPr>
              <a:t> </a:t>
            </a:r>
            <a:r>
              <a:rPr lang="de-DE" altLang="de-DE" dirty="0" err="1" smtClean="0">
                <a:solidFill>
                  <a:srgbClr val="404040"/>
                </a:solidFill>
              </a:rPr>
              <a:t>of</a:t>
            </a:r>
            <a:r>
              <a:rPr lang="de-DE" altLang="de-DE" dirty="0" smtClean="0">
                <a:solidFill>
                  <a:srgbClr val="404040"/>
                </a:solidFill>
              </a:rPr>
              <a:t> DALTON COSMETICS GERMANY GmbH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requires</a:t>
            </a:r>
            <a:r>
              <a:rPr lang="de-DE" altLang="de-DE" dirty="0" smtClean="0">
                <a:solidFill>
                  <a:srgbClr val="404040"/>
                </a:solidFill>
              </a:rPr>
              <a:t> </a:t>
            </a:r>
            <a:r>
              <a:rPr lang="de-DE" altLang="de-DE" dirty="0" err="1" smtClean="0">
                <a:solidFill>
                  <a:srgbClr val="404040"/>
                </a:solidFill>
              </a:rPr>
              <a:t>further</a:t>
            </a:r>
            <a:r>
              <a:rPr lang="de-DE" altLang="de-DE" dirty="0" smtClean="0">
                <a:solidFill>
                  <a:srgbClr val="404040"/>
                </a:solidFill>
              </a:rPr>
              <a:t> verbal </a:t>
            </a:r>
            <a:r>
              <a:rPr lang="de-DE" altLang="de-DE" dirty="0" err="1" smtClean="0">
                <a:solidFill>
                  <a:srgbClr val="404040"/>
                </a:solidFill>
              </a:rPr>
              <a:t>explanation</a:t>
            </a:r>
            <a:r>
              <a:rPr lang="de-DE" altLang="de-DE" dirty="0" smtClean="0">
                <a:solidFill>
                  <a:srgbClr val="404040"/>
                </a:solidFill>
              </a:rPr>
              <a:t> </a:t>
            </a:r>
            <a:r>
              <a:rPr lang="de-DE" altLang="de-DE" dirty="0" err="1" smtClean="0">
                <a:solidFill>
                  <a:srgbClr val="404040"/>
                </a:solidFill>
              </a:rPr>
              <a:t>and</a:t>
            </a:r>
            <a:r>
              <a:rPr lang="de-DE" altLang="de-DE" dirty="0" smtClean="0">
                <a:solidFill>
                  <a:srgbClr val="404040"/>
                </a:solidFill>
              </a:rPr>
              <a:t> </a:t>
            </a:r>
            <a:r>
              <a:rPr lang="de-DE" altLang="de-DE" dirty="0" err="1" smtClean="0">
                <a:solidFill>
                  <a:srgbClr val="404040"/>
                </a:solidFill>
              </a:rPr>
              <a:t>practical</a:t>
            </a:r>
            <a:r>
              <a:rPr lang="de-DE" altLang="de-DE" dirty="0" smtClean="0">
                <a:solidFill>
                  <a:srgbClr val="404040"/>
                </a:solidFill>
              </a:rPr>
              <a:t> </a:t>
            </a:r>
            <a:r>
              <a:rPr lang="de-DE" altLang="de-DE" dirty="0" err="1" smtClean="0">
                <a:solidFill>
                  <a:srgbClr val="404040"/>
                </a:solidFill>
              </a:rPr>
              <a:t>experience</a:t>
            </a:r>
            <a:r>
              <a:rPr lang="de-DE" altLang="de-DE" dirty="0" smtClean="0">
                <a:solidFill>
                  <a:srgbClr val="404040"/>
                </a:solidFill>
              </a:rPr>
              <a:t> </a:t>
            </a:r>
            <a:r>
              <a:rPr lang="de-DE" altLang="de-DE" dirty="0" err="1" smtClean="0">
                <a:solidFill>
                  <a:srgbClr val="404040"/>
                </a:solidFill>
              </a:rPr>
              <a:t>to</a:t>
            </a:r>
            <a:r>
              <a:rPr lang="de-DE" altLang="de-DE" dirty="0" smtClean="0">
                <a:solidFill>
                  <a:srgbClr val="404040"/>
                </a:solidFill>
              </a:rPr>
              <a:t> </a:t>
            </a:r>
            <a:r>
              <a:rPr lang="de-DE" altLang="de-DE" dirty="0" err="1" smtClean="0">
                <a:solidFill>
                  <a:srgbClr val="404040"/>
                </a:solidFill>
              </a:rPr>
              <a:t>be</a:t>
            </a:r>
            <a:r>
              <a:rPr lang="de-DE" altLang="de-DE" dirty="0" smtClean="0">
                <a:solidFill>
                  <a:srgbClr val="404040"/>
                </a:solidFill>
              </a:rPr>
              <a:t> </a:t>
            </a:r>
            <a:r>
              <a:rPr lang="de-DE" altLang="de-DE" dirty="0" err="1" smtClean="0">
                <a:solidFill>
                  <a:srgbClr val="404040"/>
                </a:solidFill>
              </a:rPr>
              <a:t>complete</a:t>
            </a:r>
            <a:r>
              <a:rPr lang="de-DE" altLang="de-DE" dirty="0" smtClean="0">
                <a:solidFill>
                  <a:srgbClr val="404040"/>
                </a:solidFill>
              </a:rPr>
              <a:t>. </a:t>
            </a:r>
            <a:r>
              <a:rPr lang="de-DE" altLang="de-DE" dirty="0" err="1" smtClean="0">
                <a:solidFill>
                  <a:srgbClr val="404040"/>
                </a:solidFill>
              </a:rPr>
              <a:t>Therefore</a:t>
            </a:r>
            <a:r>
              <a:rPr lang="de-DE" altLang="de-DE" dirty="0" smtClean="0">
                <a:solidFill>
                  <a:srgbClr val="404040"/>
                </a:solidFill>
              </a:rPr>
              <a:t>, DALTON COSMETICS GERMANY GmbH </a:t>
            </a:r>
            <a:r>
              <a:rPr lang="de-DE" altLang="de-DE" dirty="0" err="1" smtClean="0">
                <a:solidFill>
                  <a:srgbClr val="404040"/>
                </a:solidFill>
              </a:rPr>
              <a:t>cannot</a:t>
            </a:r>
            <a:r>
              <a:rPr lang="de-DE" altLang="de-DE" dirty="0" smtClean="0">
                <a:solidFill>
                  <a:srgbClr val="404040"/>
                </a:solidFill>
              </a:rPr>
              <a:t> </a:t>
            </a:r>
            <a:r>
              <a:rPr lang="de-DE" altLang="de-DE" dirty="0" err="1" smtClean="0">
                <a:solidFill>
                  <a:srgbClr val="404040"/>
                </a:solidFill>
              </a:rPr>
              <a:t>be</a:t>
            </a:r>
            <a:r>
              <a:rPr lang="de-DE" altLang="de-DE" dirty="0" smtClean="0">
                <a:solidFill>
                  <a:srgbClr val="404040"/>
                </a:solidFill>
              </a:rPr>
              <a:t> </a:t>
            </a:r>
            <a:r>
              <a:rPr lang="de-DE" altLang="de-DE" dirty="0" err="1" smtClean="0">
                <a:solidFill>
                  <a:srgbClr val="404040"/>
                </a:solidFill>
              </a:rPr>
              <a:t>held</a:t>
            </a:r>
            <a:r>
              <a:rPr lang="de-DE" altLang="de-DE" dirty="0" smtClean="0">
                <a:solidFill>
                  <a:srgbClr val="404040"/>
                </a:solidFill>
              </a:rPr>
              <a:t> </a:t>
            </a:r>
            <a:r>
              <a:rPr lang="de-DE" altLang="de-DE" dirty="0" err="1" smtClean="0">
                <a:solidFill>
                  <a:srgbClr val="404040"/>
                </a:solidFill>
              </a:rPr>
              <a:t>liable</a:t>
            </a:r>
            <a:r>
              <a:rPr lang="de-DE" altLang="de-DE" dirty="0" smtClean="0">
                <a:solidFill>
                  <a:srgbClr val="404040"/>
                </a:solidFill>
              </a:rPr>
              <a:t> </a:t>
            </a:r>
            <a:r>
              <a:rPr lang="de-DE" altLang="de-DE" dirty="0" err="1" smtClean="0">
                <a:solidFill>
                  <a:srgbClr val="404040"/>
                </a:solidFill>
              </a:rPr>
              <a:t>for</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completeness</a:t>
            </a:r>
            <a:r>
              <a:rPr lang="de-DE" altLang="de-DE" dirty="0" smtClean="0">
                <a:solidFill>
                  <a:srgbClr val="404040"/>
                </a:solidFill>
              </a:rPr>
              <a:t> </a:t>
            </a:r>
            <a:r>
              <a:rPr lang="de-DE" altLang="de-DE" dirty="0" err="1" smtClean="0">
                <a:solidFill>
                  <a:srgbClr val="404040"/>
                </a:solidFill>
              </a:rPr>
              <a:t>of</a:t>
            </a:r>
            <a:r>
              <a:rPr lang="de-DE" altLang="de-DE" dirty="0" smtClean="0">
                <a:solidFill>
                  <a:srgbClr val="404040"/>
                </a:solidFill>
              </a:rPr>
              <a:t> </a:t>
            </a:r>
            <a:r>
              <a:rPr lang="de-DE" altLang="de-DE" dirty="0" err="1" smtClean="0">
                <a:solidFill>
                  <a:srgbClr val="404040"/>
                </a:solidFill>
              </a:rPr>
              <a:t>the</a:t>
            </a:r>
            <a:r>
              <a:rPr lang="de-DE" altLang="de-DE" dirty="0" smtClean="0">
                <a:solidFill>
                  <a:srgbClr val="404040"/>
                </a:solidFill>
              </a:rPr>
              <a:t> </a:t>
            </a:r>
            <a:r>
              <a:rPr lang="de-DE" altLang="de-DE" dirty="0" err="1" smtClean="0">
                <a:solidFill>
                  <a:srgbClr val="404040"/>
                </a:solidFill>
              </a:rPr>
              <a:t>information</a:t>
            </a:r>
            <a:r>
              <a:rPr lang="de-DE" altLang="de-DE" dirty="0" smtClean="0">
                <a:solidFill>
                  <a:srgbClr val="404040"/>
                </a:solidFill>
              </a:rPr>
              <a:t> </a:t>
            </a:r>
            <a:r>
              <a:rPr lang="de-DE" altLang="de-DE" dirty="0" err="1" smtClean="0">
                <a:solidFill>
                  <a:srgbClr val="404040"/>
                </a:solidFill>
              </a:rPr>
              <a:t>provided</a:t>
            </a:r>
            <a:r>
              <a:rPr lang="de-DE" altLang="de-DE" dirty="0" smtClean="0">
                <a:solidFill>
                  <a:srgbClr val="404040"/>
                </a:solidFill>
              </a:rPr>
              <a:t> herein.</a:t>
            </a:r>
          </a:p>
          <a:p>
            <a:pPr marL="0" indent="0" algn="ctr">
              <a:buFont typeface="Wingdings" panose="05000000000000000000" pitchFamily="2" charset="2"/>
              <a:buNone/>
            </a:pPr>
            <a:endParaRPr lang="en-GB" altLang="de-DE" sz="1500" b="1" dirty="0" smtClean="0">
              <a:solidFill>
                <a:srgbClr val="404040"/>
              </a:solidFill>
            </a:endParaRPr>
          </a:p>
          <a:p>
            <a:pPr marL="0" indent="0" algn="ctr">
              <a:buFont typeface="Wingdings" panose="05000000000000000000" pitchFamily="2" charset="2"/>
              <a:buNone/>
            </a:pPr>
            <a:r>
              <a:rPr lang="en-GB" altLang="de-DE" sz="1500" b="1" dirty="0" smtClean="0">
                <a:solidFill>
                  <a:srgbClr val="404040"/>
                </a:solidFill>
              </a:rPr>
              <a:t>DALTON COSMETICS GERMANY GmbH</a:t>
            </a:r>
            <a:endParaRPr lang="de-DE" altLang="de-DE" sz="1500" dirty="0" smtClean="0">
              <a:solidFill>
                <a:srgbClr val="404040"/>
              </a:solidFill>
            </a:endParaRPr>
          </a:p>
          <a:p>
            <a:pPr marL="0" indent="0" algn="ctr">
              <a:lnSpc>
                <a:spcPct val="100000"/>
              </a:lnSpc>
              <a:spcBef>
                <a:spcPct val="0"/>
              </a:spcBef>
              <a:buFont typeface="Wingdings" panose="05000000000000000000" pitchFamily="2" charset="2"/>
              <a:buNone/>
            </a:pPr>
            <a:r>
              <a:rPr lang="en-US" altLang="de-DE" sz="1500" dirty="0" err="1" smtClean="0">
                <a:solidFill>
                  <a:srgbClr val="404040"/>
                </a:solidFill>
              </a:rPr>
              <a:t>Schulungsabteilung</a:t>
            </a:r>
            <a:r>
              <a:rPr lang="en-US" altLang="de-DE" sz="1500" dirty="0" smtClean="0">
                <a:solidFill>
                  <a:srgbClr val="404040"/>
                </a:solidFill>
              </a:rPr>
              <a:t> / Training Centre</a:t>
            </a:r>
            <a:endParaRPr lang="de-DE" altLang="de-DE" sz="1500" dirty="0" smtClean="0">
              <a:solidFill>
                <a:srgbClr val="404040"/>
              </a:solidFill>
            </a:endParaRPr>
          </a:p>
          <a:p>
            <a:pPr marL="0" indent="0" algn="ctr">
              <a:lnSpc>
                <a:spcPct val="100000"/>
              </a:lnSpc>
              <a:spcBef>
                <a:spcPct val="0"/>
              </a:spcBef>
              <a:buFont typeface="Wingdings" panose="05000000000000000000" pitchFamily="2" charset="2"/>
              <a:buNone/>
            </a:pPr>
            <a:r>
              <a:rPr lang="de-DE" altLang="de-DE" sz="1500" dirty="0" smtClean="0">
                <a:solidFill>
                  <a:srgbClr val="404040"/>
                </a:solidFill>
              </a:rPr>
              <a:t>Hauptstr.6, 94571 </a:t>
            </a:r>
            <a:r>
              <a:rPr lang="de-DE" altLang="de-DE" sz="1500" dirty="0" err="1" smtClean="0">
                <a:solidFill>
                  <a:srgbClr val="404040"/>
                </a:solidFill>
              </a:rPr>
              <a:t>Schaufling</a:t>
            </a:r>
            <a:r>
              <a:rPr lang="de-DE" altLang="de-DE" sz="1500" dirty="0" smtClean="0">
                <a:solidFill>
                  <a:srgbClr val="404040"/>
                </a:solidFill>
              </a:rPr>
              <a:t>, Deutschland / Germany</a:t>
            </a:r>
          </a:p>
          <a:p>
            <a:pPr marL="0" indent="0">
              <a:buFont typeface="Wingdings" panose="05000000000000000000" pitchFamily="2" charset="2"/>
              <a:buNone/>
            </a:pPr>
            <a:r>
              <a:rPr lang="de-DE" altLang="de-DE" dirty="0" smtClean="0"/>
              <a:t>						</a:t>
            </a:r>
          </a:p>
          <a:p>
            <a:pPr marL="0" indent="0"/>
            <a:endParaRPr lang="de-DE" altLang="de-DE" dirty="0" smtClean="0"/>
          </a:p>
        </p:txBody>
      </p:sp>
    </p:spTree>
    <p:extLst>
      <p:ext uri="{BB962C8B-B14F-4D97-AF65-F5344CB8AC3E}">
        <p14:creationId xmlns:p14="http://schemas.microsoft.com/office/powerpoint/2010/main" val="1585532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95733"/>
            <a:ext cx="6795407" cy="692150"/>
          </a:xfrm>
        </p:spPr>
        <p:txBody>
          <a:bodyPr/>
          <a:lstStyle/>
          <a:p>
            <a:pPr eaLnBrk="1" hangingPunct="1"/>
            <a:r>
              <a:rPr lang="de-DE" altLang="de-DE" dirty="0" err="1">
                <a:sym typeface="Webdings" panose="05030102010509060703" pitchFamily="18" charset="2"/>
              </a:rPr>
              <a:t>Purifying</a:t>
            </a:r>
            <a:r>
              <a:rPr lang="de-DE" altLang="de-DE" dirty="0">
                <a:sym typeface="Webdings" panose="05030102010509060703" pitchFamily="18" charset="2"/>
              </a:rPr>
              <a:t> </a:t>
            </a:r>
            <a:r>
              <a:rPr lang="de-DE" altLang="de-DE" dirty="0" err="1">
                <a:sym typeface="Webdings" panose="05030102010509060703" pitchFamily="18" charset="2"/>
              </a:rPr>
              <a:t>Cleansing</a:t>
            </a:r>
            <a:r>
              <a:rPr lang="de-DE" altLang="de-DE" dirty="0">
                <a:sym typeface="Webdings" panose="05030102010509060703" pitchFamily="18" charset="2"/>
              </a:rPr>
              <a:t> Milk </a:t>
            </a:r>
            <a:r>
              <a:rPr lang="de-DE" altLang="de-DE" dirty="0" smtClean="0"/>
              <a:t>– </a:t>
            </a:r>
            <a:r>
              <a:rPr lang="de-DE" altLang="de-DE" dirty="0" err="1" smtClean="0"/>
              <a:t>Active</a:t>
            </a:r>
            <a:r>
              <a:rPr lang="de-DE" altLang="de-DE" dirty="0" smtClean="0"/>
              <a:t> </a:t>
            </a:r>
            <a:r>
              <a:rPr lang="de-DE" altLang="de-DE" dirty="0" err="1" smtClean="0"/>
              <a:t>Ingredients</a:t>
            </a:r>
            <a:endParaRPr lang="en-US" altLang="de-DE" dirty="0"/>
          </a:p>
        </p:txBody>
      </p:sp>
      <p:sp>
        <p:nvSpPr>
          <p:cNvPr id="13316" name="Rectangle 12"/>
          <p:cNvSpPr>
            <a:spLocks noGrp="1" noChangeArrowheads="1"/>
          </p:cNvSpPr>
          <p:nvPr>
            <p:ph type="body" sz="half" idx="1"/>
          </p:nvPr>
        </p:nvSpPr>
        <p:spPr>
          <a:xfrm>
            <a:off x="4662341" y="1981815"/>
            <a:ext cx="6108787" cy="391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Clr>
                <a:srgbClr val="333F48"/>
              </a:buClr>
              <a:buSzPct val="120000"/>
              <a:buFont typeface="Arial" panose="020B0604020202020204" pitchFamily="34" charset="0"/>
              <a:buChar char="•"/>
            </a:pPr>
            <a:r>
              <a:rPr lang="de-DE" altLang="de-DE" dirty="0" smtClean="0"/>
              <a:t>Marine Minerals</a:t>
            </a:r>
            <a:endParaRPr lang="de-DE" altLang="de-DE" dirty="0"/>
          </a:p>
          <a:p>
            <a:pPr eaLnBrk="1" hangingPunct="1">
              <a:buClr>
                <a:srgbClr val="333F48"/>
              </a:buClr>
              <a:buSzPct val="120000"/>
              <a:buFont typeface="Arial" panose="020B0604020202020204" pitchFamily="34" charset="0"/>
              <a:buChar char="•"/>
            </a:pPr>
            <a:r>
              <a:rPr lang="de-DE" altLang="de-DE" dirty="0" smtClean="0"/>
              <a:t>Marine Peptides</a:t>
            </a:r>
            <a:endParaRPr lang="de-DE" altLang="de-DE" dirty="0"/>
          </a:p>
          <a:p>
            <a:pPr eaLnBrk="1" hangingPunct="1">
              <a:buClr>
                <a:srgbClr val="333F48"/>
              </a:buClr>
              <a:buSzPct val="120000"/>
              <a:buFont typeface="Arial" panose="020B0604020202020204" pitchFamily="34" charset="0"/>
              <a:buChar char="•"/>
            </a:pPr>
            <a:r>
              <a:rPr lang="de-DE" altLang="de-DE" dirty="0" err="1" smtClean="0"/>
              <a:t>Sunflower</a:t>
            </a:r>
            <a:r>
              <a:rPr lang="de-DE" altLang="de-DE" dirty="0" smtClean="0"/>
              <a:t> </a:t>
            </a:r>
            <a:r>
              <a:rPr lang="de-DE" altLang="de-DE" dirty="0" err="1" smtClean="0"/>
              <a:t>Oil</a:t>
            </a:r>
            <a:endParaRPr lang="de-DE" altLang="de-DE" dirty="0" smtClean="0"/>
          </a:p>
          <a:p>
            <a:pPr eaLnBrk="1" hangingPunct="1">
              <a:buClr>
                <a:srgbClr val="333F48"/>
              </a:buClr>
              <a:buSzPct val="120000"/>
              <a:buFont typeface="Arial" panose="020B0604020202020204" pitchFamily="34" charset="0"/>
              <a:buChar char="•"/>
            </a:pPr>
            <a:r>
              <a:rPr lang="de-DE" altLang="de-DE" dirty="0" err="1" smtClean="0"/>
              <a:t>Soybean</a:t>
            </a:r>
            <a:r>
              <a:rPr lang="de-DE" altLang="de-DE" dirty="0" smtClean="0"/>
              <a:t> </a:t>
            </a:r>
            <a:r>
              <a:rPr lang="de-DE" altLang="de-DE" dirty="0" err="1" smtClean="0"/>
              <a:t>Oil</a:t>
            </a:r>
            <a:endParaRPr lang="de-DE" altLang="de-DE" dirty="0" smtClean="0"/>
          </a:p>
          <a:p>
            <a:pPr eaLnBrk="1" hangingPunct="1">
              <a:buClr>
                <a:srgbClr val="333F48"/>
              </a:buClr>
              <a:buSzPct val="120000"/>
              <a:buFont typeface="Arial" panose="020B0604020202020204" pitchFamily="34" charset="0"/>
              <a:buChar char="•"/>
            </a:pPr>
            <a:r>
              <a:rPr lang="de-DE" altLang="de-DE" dirty="0" smtClean="0"/>
              <a:t>Vitamin E</a:t>
            </a:r>
          </a:p>
          <a:p>
            <a:pPr eaLnBrk="1" hangingPunct="1">
              <a:buClr>
                <a:srgbClr val="333F48"/>
              </a:buClr>
              <a:buSzPct val="120000"/>
              <a:buFont typeface="Arial" panose="020B0604020202020204" pitchFamily="34" charset="0"/>
              <a:buChar char="•"/>
            </a:pPr>
            <a:endParaRPr lang="de-DE" altLang="de-DE" dirty="0">
              <a:solidFill>
                <a:srgbClr val="FF0000"/>
              </a:solidFill>
            </a:endParaRPr>
          </a:p>
          <a:p>
            <a:pPr eaLnBrk="1" hangingPunct="1">
              <a:buClr>
                <a:srgbClr val="333F48"/>
              </a:buClr>
              <a:buSzPct val="120000"/>
              <a:buFont typeface="Arial" panose="020B0604020202020204" pitchFamily="34" charset="0"/>
              <a:buChar char="•"/>
            </a:pPr>
            <a:endParaRPr lang="de-DE" altLang="de-DE" dirty="0"/>
          </a:p>
        </p:txBody>
      </p:sp>
      <p:sp>
        <p:nvSpPr>
          <p:cNvPr id="2" name="Text Box 17">
            <a:hlinkClick r:id="rId2" action="ppaction://hlinksldjump"/>
          </p:cNvPr>
          <p:cNvSpPr txBox="1">
            <a:spLocks noChangeArrowheads="1"/>
          </p:cNvSpPr>
          <p:nvPr/>
        </p:nvSpPr>
        <p:spPr bwMode="auto">
          <a:xfrm>
            <a:off x="3982594" y="6326093"/>
            <a:ext cx="1046606"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smtClean="0">
                <a:solidFill>
                  <a:srgbClr val="333F48"/>
                </a:solidFill>
                <a:latin typeface="+mn-lt"/>
              </a:rPr>
              <a:t> Marine </a:t>
            </a:r>
            <a:r>
              <a:rPr lang="en-US" altLang="de-DE" sz="700" dirty="0" err="1" smtClean="0">
                <a:solidFill>
                  <a:srgbClr val="333F48"/>
                </a:solidFill>
                <a:latin typeface="+mn-lt"/>
              </a:rPr>
              <a:t>MInerals</a:t>
            </a:r>
            <a:endParaRPr lang="en-US" altLang="de-DE" sz="700" dirty="0">
              <a:solidFill>
                <a:srgbClr val="333F48"/>
              </a:solidFill>
              <a:latin typeface="+mn-lt"/>
            </a:endParaRPr>
          </a:p>
        </p:txBody>
      </p:sp>
      <p:sp>
        <p:nvSpPr>
          <p:cNvPr id="13318" name="Text Box 24">
            <a:hlinkClick r:id="rId3" action="ppaction://hlinksldjump"/>
          </p:cNvPr>
          <p:cNvSpPr txBox="1">
            <a:spLocks noChangeArrowheads="1"/>
          </p:cNvSpPr>
          <p:nvPr/>
        </p:nvSpPr>
        <p:spPr bwMode="auto">
          <a:xfrm>
            <a:off x="9110342" y="6669088"/>
            <a:ext cx="17272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PURIFYING CLEANSING MILK</a:t>
            </a:r>
            <a:endParaRPr lang="en-US" altLang="de-DE" sz="700" dirty="0">
              <a:solidFill>
                <a:srgbClr val="333F48"/>
              </a:solidFill>
              <a:latin typeface="+mn-lt"/>
            </a:endParaRPr>
          </a:p>
        </p:txBody>
      </p:sp>
      <p:sp>
        <p:nvSpPr>
          <p:cNvPr id="13320" name="Text Box 15">
            <a:hlinkClick r:id="rId4" action="ppaction://hlinksldjump"/>
          </p:cNvPr>
          <p:cNvSpPr txBox="1">
            <a:spLocks noChangeArrowheads="1"/>
          </p:cNvSpPr>
          <p:nvPr/>
        </p:nvSpPr>
        <p:spPr bwMode="auto">
          <a:xfrm>
            <a:off x="5331440" y="6338475"/>
            <a:ext cx="93662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Marine Peptides</a:t>
            </a:r>
            <a:endParaRPr lang="en-US" altLang="de-DE" sz="700" dirty="0">
              <a:solidFill>
                <a:srgbClr val="333F48"/>
              </a:solidFill>
              <a:latin typeface="+mn-lt"/>
            </a:endParaRPr>
          </a:p>
        </p:txBody>
      </p:sp>
      <p:sp>
        <p:nvSpPr>
          <p:cNvPr id="13321" name="Text Box 17">
            <a:hlinkClick r:id="rId5" action="ppaction://hlinksldjump"/>
          </p:cNvPr>
          <p:cNvSpPr txBox="1">
            <a:spLocks noChangeArrowheads="1"/>
          </p:cNvSpPr>
          <p:nvPr/>
        </p:nvSpPr>
        <p:spPr bwMode="auto">
          <a:xfrm>
            <a:off x="11217349" y="6364043"/>
            <a:ext cx="866315"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3322" name="Text Box 15">
            <a:hlinkClick r:id="rId6" action="ppaction://hlinksldjump"/>
          </p:cNvPr>
          <p:cNvSpPr txBox="1">
            <a:spLocks noChangeArrowheads="1"/>
          </p:cNvSpPr>
          <p:nvPr/>
        </p:nvSpPr>
        <p:spPr bwMode="auto">
          <a:xfrm>
            <a:off x="6571794" y="6332754"/>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Sunflower Oil</a:t>
            </a:r>
            <a:endParaRPr lang="en-US" altLang="de-DE" sz="700" dirty="0">
              <a:solidFill>
                <a:srgbClr val="333F48"/>
              </a:solidFill>
              <a:latin typeface="+mn-lt"/>
            </a:endParaRPr>
          </a:p>
        </p:txBody>
      </p:sp>
      <p:sp>
        <p:nvSpPr>
          <p:cNvPr id="9" name="Text Box 15">
            <a:hlinkClick r:id="rId7" action="ppaction://hlinksldjump"/>
          </p:cNvPr>
          <p:cNvSpPr txBox="1">
            <a:spLocks noChangeArrowheads="1"/>
          </p:cNvSpPr>
          <p:nvPr/>
        </p:nvSpPr>
        <p:spPr bwMode="auto">
          <a:xfrm>
            <a:off x="7851246" y="6337056"/>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Soybean </a:t>
            </a:r>
            <a:r>
              <a:rPr lang="en-US" altLang="de-DE" sz="700" dirty="0" err="1" smtClean="0">
                <a:solidFill>
                  <a:srgbClr val="333F48"/>
                </a:solidFill>
                <a:latin typeface="+mn-lt"/>
                <a:sym typeface="Webdings" panose="05030102010509060703" pitchFamily="18" charset="2"/>
              </a:rPr>
              <a:t>Oill</a:t>
            </a:r>
            <a:endParaRPr lang="en-US" altLang="de-DE" sz="700" dirty="0">
              <a:solidFill>
                <a:srgbClr val="333F48"/>
              </a:solidFill>
              <a:latin typeface="+mn-lt"/>
            </a:endParaRPr>
          </a:p>
        </p:txBody>
      </p:sp>
      <p:sp>
        <p:nvSpPr>
          <p:cNvPr id="10" name="Text Box 15">
            <a:hlinkClick r:id="rId8" action="ppaction://hlinksldjump"/>
          </p:cNvPr>
          <p:cNvSpPr txBox="1">
            <a:spLocks noChangeArrowheads="1"/>
          </p:cNvSpPr>
          <p:nvPr/>
        </p:nvSpPr>
        <p:spPr bwMode="auto">
          <a:xfrm>
            <a:off x="9110342" y="6326093"/>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E</a:t>
            </a:r>
            <a:endParaRPr lang="en-US" altLang="de-DE" sz="700" dirty="0">
              <a:solidFill>
                <a:srgbClr val="333F48"/>
              </a:solidFill>
              <a:latin typeface="+mn-lt"/>
            </a:endParaRPr>
          </a:p>
        </p:txBody>
      </p:sp>
    </p:spTree>
    <p:extLst>
      <p:ext uri="{BB962C8B-B14F-4D97-AF65-F5344CB8AC3E}">
        <p14:creationId xmlns:p14="http://schemas.microsoft.com/office/powerpoint/2010/main" val="21810249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el 1"/>
          <p:cNvSpPr>
            <a:spLocks noGrp="1"/>
          </p:cNvSpPr>
          <p:nvPr>
            <p:ph type="title"/>
          </p:nvPr>
        </p:nvSpPr>
        <p:spPr>
          <a:xfrm>
            <a:off x="0" y="795733"/>
            <a:ext cx="6795407" cy="692150"/>
          </a:xfrm>
        </p:spPr>
        <p:txBody>
          <a:bodyPr/>
          <a:lstStyle/>
          <a:p>
            <a:r>
              <a:rPr lang="de-DE" altLang="de-DE" dirty="0" err="1">
                <a:sym typeface="Webdings" panose="05030102010509060703" pitchFamily="18" charset="2"/>
              </a:rPr>
              <a:t>Purifying</a:t>
            </a:r>
            <a:r>
              <a:rPr lang="de-DE" altLang="de-DE" dirty="0">
                <a:sym typeface="Webdings" panose="05030102010509060703" pitchFamily="18" charset="2"/>
              </a:rPr>
              <a:t> </a:t>
            </a:r>
            <a:r>
              <a:rPr lang="de-DE" altLang="de-DE" dirty="0" err="1">
                <a:sym typeface="Webdings" panose="05030102010509060703" pitchFamily="18" charset="2"/>
              </a:rPr>
              <a:t>Cleansing</a:t>
            </a:r>
            <a:r>
              <a:rPr lang="de-DE" altLang="de-DE" dirty="0">
                <a:sym typeface="Webdings" panose="05030102010509060703" pitchFamily="18" charset="2"/>
              </a:rPr>
              <a:t> Milk </a:t>
            </a:r>
            <a:r>
              <a:rPr lang="en-US" altLang="de-DE" dirty="0" smtClean="0"/>
              <a:t>- </a:t>
            </a:r>
            <a:r>
              <a:rPr lang="en-US" altLang="de-DE" dirty="0"/>
              <a:t>INCI</a:t>
            </a:r>
            <a:endParaRPr lang="de-DE" altLang="de-DE" dirty="0"/>
          </a:p>
        </p:txBody>
      </p:sp>
      <p:sp>
        <p:nvSpPr>
          <p:cNvPr id="14339" name="Rechteck 2"/>
          <p:cNvSpPr>
            <a:spLocks noChangeArrowheads="1"/>
          </p:cNvSpPr>
          <p:nvPr/>
        </p:nvSpPr>
        <p:spPr bwMode="auto">
          <a:xfrm>
            <a:off x="2497393" y="1985923"/>
            <a:ext cx="7914967"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60000"/>
              </a:spcBef>
              <a:buClr>
                <a:schemeClr val="bg2"/>
              </a:buClr>
              <a:buFont typeface="Wingdings" panose="05000000000000000000" pitchFamily="2" charset="2"/>
              <a:buNone/>
            </a:pPr>
            <a:r>
              <a:rPr lang="de-DE" altLang="de-DE" sz="1400" dirty="0" err="1" smtClean="0">
                <a:solidFill>
                  <a:srgbClr val="333F48"/>
                </a:solidFill>
                <a:cs typeface="Sakkal Majalla" panose="02000000000000000000" pitchFamily="2" charset="-78"/>
              </a:rPr>
              <a:t>Ingredients</a:t>
            </a:r>
            <a:r>
              <a:rPr lang="de-DE" altLang="de-DE" sz="1400" dirty="0" smtClean="0">
                <a:solidFill>
                  <a:srgbClr val="333F48"/>
                </a:solidFill>
                <a:cs typeface="Sakkal Majalla" panose="02000000000000000000" pitchFamily="2" charset="-78"/>
              </a:rPr>
              <a:t>: 					                     </a:t>
            </a:r>
          </a:p>
          <a:p>
            <a:pPr>
              <a:lnSpc>
                <a:spcPct val="150000"/>
              </a:lnSpc>
              <a:spcBef>
                <a:spcPct val="60000"/>
              </a:spcBef>
              <a:buClr>
                <a:schemeClr val="bg2"/>
              </a:buClr>
              <a:buFont typeface="Wingdings" panose="05000000000000000000" pitchFamily="2" charset="2"/>
              <a:buNone/>
            </a:pPr>
            <a:r>
              <a:rPr lang="de-DE" altLang="de-DE" sz="1400" dirty="0">
                <a:solidFill>
                  <a:srgbClr val="333F48"/>
                </a:solidFill>
                <a:cs typeface="Sakkal Majalla" panose="02000000000000000000" pitchFamily="2" charset="-78"/>
              </a:rPr>
              <a:t> Aqua/</a:t>
            </a:r>
            <a:r>
              <a:rPr lang="de-DE" altLang="de-DE" sz="1400" dirty="0" err="1">
                <a:solidFill>
                  <a:srgbClr val="333F48"/>
                </a:solidFill>
                <a:cs typeface="Sakkal Majalla" panose="02000000000000000000" pitchFamily="2" charset="-78"/>
              </a:rPr>
              <a:t>Water</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Cetearyl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Alcohol</a:t>
            </a:r>
            <a:r>
              <a:rPr lang="de-DE" altLang="de-DE" sz="1400" dirty="0">
                <a:solidFill>
                  <a:srgbClr val="333F48"/>
                </a:solidFill>
                <a:cs typeface="Sakkal Majalla" panose="02000000000000000000" pitchFamily="2" charset="-78"/>
              </a:rPr>
              <a:t>, Helianthus </a:t>
            </a:r>
            <a:r>
              <a:rPr lang="de-DE" altLang="de-DE" sz="1400" dirty="0" err="1">
                <a:solidFill>
                  <a:srgbClr val="333F48"/>
                </a:solidFill>
                <a:cs typeface="Sakkal Majalla" panose="02000000000000000000" pitchFamily="2" charset="-78"/>
              </a:rPr>
              <a:t>Annuus</a:t>
            </a:r>
            <a:r>
              <a:rPr lang="de-DE" altLang="de-DE" sz="1400" dirty="0">
                <a:solidFill>
                  <a:srgbClr val="333F48"/>
                </a:solidFill>
                <a:cs typeface="Sakkal Majalla" panose="02000000000000000000" pitchFamily="2" charset="-78"/>
              </a:rPr>
              <a:t> Hybrid </a:t>
            </a:r>
            <a:r>
              <a:rPr lang="de-DE" altLang="de-DE" sz="1400" dirty="0" err="1">
                <a:solidFill>
                  <a:srgbClr val="333F48"/>
                </a:solidFill>
                <a:cs typeface="Sakkal Majalla" panose="02000000000000000000" pitchFamily="2" charset="-78"/>
              </a:rPr>
              <a:t>Oil</a:t>
            </a:r>
            <a:r>
              <a:rPr lang="de-DE" altLang="de-DE" sz="1400" dirty="0">
                <a:solidFill>
                  <a:srgbClr val="333F48"/>
                </a:solidFill>
                <a:cs typeface="Sakkal Majalla" panose="02000000000000000000" pitchFamily="2" charset="-78"/>
              </a:rPr>
              <a:t>/Helianthus </a:t>
            </a:r>
            <a:r>
              <a:rPr lang="de-DE" altLang="de-DE" sz="1400" dirty="0" err="1">
                <a:solidFill>
                  <a:srgbClr val="333F48"/>
                </a:solidFill>
                <a:cs typeface="Sakkal Majalla" panose="02000000000000000000" pitchFamily="2" charset="-78"/>
              </a:rPr>
              <a:t>Annuus</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Sunflower</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Seed</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Oil</a:t>
            </a:r>
            <a:r>
              <a:rPr lang="de-DE" altLang="de-DE" sz="1400" dirty="0">
                <a:solidFill>
                  <a:srgbClr val="333F48"/>
                </a:solidFill>
                <a:cs typeface="Sakkal Majalla" panose="02000000000000000000" pitchFamily="2" charset="-78"/>
              </a:rPr>
              <a:t>, Glycerin, </a:t>
            </a:r>
            <a:r>
              <a:rPr lang="de-DE" altLang="de-DE" sz="1400" dirty="0" err="1">
                <a:solidFill>
                  <a:srgbClr val="333F48"/>
                </a:solidFill>
                <a:cs typeface="Sakkal Majalla" panose="02000000000000000000" pitchFamily="2" charset="-78"/>
              </a:rPr>
              <a:t>Octyldodecanol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Dicaprylyl</a:t>
            </a:r>
            <a:r>
              <a:rPr lang="de-DE" altLang="de-DE" sz="1400" dirty="0">
                <a:solidFill>
                  <a:srgbClr val="333F48"/>
                </a:solidFill>
                <a:cs typeface="Sakkal Majalla" panose="02000000000000000000" pitchFamily="2" charset="-78"/>
              </a:rPr>
              <a:t> Ether, </a:t>
            </a:r>
            <a:r>
              <a:rPr lang="de-DE" altLang="de-DE" sz="1400" dirty="0" err="1">
                <a:solidFill>
                  <a:srgbClr val="333F48"/>
                </a:solidFill>
                <a:cs typeface="Sakkal Majalla" panose="02000000000000000000" pitchFamily="2" charset="-78"/>
              </a:rPr>
              <a:t>Alcohol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Cetearyl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Glucoside</a:t>
            </a:r>
            <a:r>
              <a:rPr lang="de-DE" altLang="de-DE" sz="1400" dirty="0">
                <a:solidFill>
                  <a:srgbClr val="333F48"/>
                </a:solidFill>
                <a:cs typeface="Sakkal Majalla" panose="02000000000000000000" pitchFamily="2" charset="-78"/>
              </a:rPr>
              <a:t>, Maris Aqua/</a:t>
            </a:r>
            <a:r>
              <a:rPr lang="de-DE" altLang="de-DE" sz="1400" dirty="0" err="1">
                <a:solidFill>
                  <a:srgbClr val="333F48"/>
                </a:solidFill>
                <a:cs typeface="Sakkal Majalla" panose="02000000000000000000" pitchFamily="2" charset="-78"/>
              </a:rPr>
              <a:t>Sea</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Water</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Micrococcus</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Lysate</a:t>
            </a:r>
            <a:r>
              <a:rPr lang="de-DE" altLang="de-DE" sz="1400" dirty="0">
                <a:solidFill>
                  <a:srgbClr val="333F48"/>
                </a:solidFill>
                <a:cs typeface="Sakkal Majalla" panose="02000000000000000000" pitchFamily="2" charset="-78"/>
              </a:rPr>
              <a:t>, Allantoin, </a:t>
            </a:r>
            <a:r>
              <a:rPr lang="de-DE" altLang="de-DE" sz="1400" dirty="0" err="1">
                <a:solidFill>
                  <a:srgbClr val="333F48"/>
                </a:solidFill>
                <a:cs typeface="Sakkal Majalla" panose="02000000000000000000" pitchFamily="2" charset="-78"/>
              </a:rPr>
              <a:t>Glycine</a:t>
            </a:r>
            <a:r>
              <a:rPr lang="de-DE" altLang="de-DE" sz="1400" dirty="0">
                <a:solidFill>
                  <a:srgbClr val="333F48"/>
                </a:solidFill>
                <a:cs typeface="Sakkal Majalla" panose="02000000000000000000" pitchFamily="2" charset="-78"/>
              </a:rPr>
              <a:t> Soja (</a:t>
            </a:r>
            <a:r>
              <a:rPr lang="de-DE" altLang="de-DE" sz="1400" dirty="0" err="1">
                <a:solidFill>
                  <a:srgbClr val="333F48"/>
                </a:solidFill>
                <a:cs typeface="Sakkal Majalla" panose="02000000000000000000" pitchFamily="2" charset="-78"/>
              </a:rPr>
              <a:t>Soybean</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Oil</a:t>
            </a:r>
            <a:r>
              <a:rPr lang="de-DE" altLang="de-DE" sz="1400" dirty="0">
                <a:solidFill>
                  <a:srgbClr val="333F48"/>
                </a:solidFill>
                <a:cs typeface="Sakkal Majalla" panose="02000000000000000000" pitchFamily="2" charset="-78"/>
              </a:rPr>
              <a:t>, Helianthus </a:t>
            </a:r>
            <a:r>
              <a:rPr lang="de-DE" altLang="de-DE" sz="1400" dirty="0" err="1">
                <a:solidFill>
                  <a:srgbClr val="333F48"/>
                </a:solidFill>
                <a:cs typeface="Sakkal Majalla" panose="02000000000000000000" pitchFamily="2" charset="-78"/>
              </a:rPr>
              <a:t>Annuus</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Sunflower</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Seed</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Oil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Phenoxyethanol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Sorbitol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Tocopherol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Sodium</a:t>
            </a:r>
            <a:r>
              <a:rPr lang="de-DE" altLang="de-DE" sz="1400" dirty="0">
                <a:solidFill>
                  <a:srgbClr val="333F48"/>
                </a:solidFill>
                <a:cs typeface="Sakkal Majalla" panose="02000000000000000000" pitchFamily="2" charset="-78"/>
              </a:rPr>
              <a:t> Citrate, </a:t>
            </a:r>
            <a:r>
              <a:rPr lang="de-DE" altLang="de-DE" sz="1400" dirty="0" err="1">
                <a:solidFill>
                  <a:srgbClr val="333F48"/>
                </a:solidFill>
                <a:cs typeface="Sakkal Majalla" panose="02000000000000000000" pitchFamily="2" charset="-78"/>
              </a:rPr>
              <a:t>Tetrasodium</a:t>
            </a:r>
            <a:r>
              <a:rPr lang="de-DE" altLang="de-DE" sz="1400" dirty="0">
                <a:solidFill>
                  <a:srgbClr val="333F48"/>
                </a:solidFill>
                <a:cs typeface="Sakkal Majalla" panose="02000000000000000000" pitchFamily="2" charset="-78"/>
              </a:rPr>
              <a:t> Glutamate </a:t>
            </a:r>
            <a:r>
              <a:rPr lang="de-DE" altLang="de-DE" sz="1400" dirty="0" err="1">
                <a:solidFill>
                  <a:srgbClr val="333F48"/>
                </a:solidFill>
                <a:cs typeface="Sakkal Majalla" panose="02000000000000000000" pitchFamily="2" charset="-78"/>
              </a:rPr>
              <a:t>Diacetate</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Distarch</a:t>
            </a:r>
            <a:r>
              <a:rPr lang="de-DE" altLang="de-DE" sz="1400" dirty="0">
                <a:solidFill>
                  <a:srgbClr val="333F48"/>
                </a:solidFill>
                <a:cs typeface="Sakkal Majalla" panose="02000000000000000000" pitchFamily="2" charset="-78"/>
              </a:rPr>
              <a:t> Phosphate, </a:t>
            </a:r>
            <a:r>
              <a:rPr lang="de-DE" altLang="de-DE" sz="1400" dirty="0" err="1">
                <a:solidFill>
                  <a:srgbClr val="333F48"/>
                </a:solidFill>
                <a:cs typeface="Sakkal Majalla" panose="02000000000000000000" pitchFamily="2" charset="-78"/>
              </a:rPr>
              <a:t>Carbomer</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Sodium</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Polyacrylate</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Caprylyl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Glycol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Ethylhexylglycerin</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Sodium</a:t>
            </a:r>
            <a:r>
              <a:rPr lang="de-DE" altLang="de-DE" sz="1400" dirty="0">
                <a:solidFill>
                  <a:srgbClr val="333F48"/>
                </a:solidFill>
                <a:cs typeface="Sakkal Majalla" panose="02000000000000000000" pitchFamily="2" charset="-78"/>
              </a:rPr>
              <a:t> Hydroxide, </a:t>
            </a:r>
            <a:r>
              <a:rPr lang="de-DE" altLang="de-DE" sz="1400" dirty="0" err="1">
                <a:solidFill>
                  <a:srgbClr val="333F48"/>
                </a:solidFill>
                <a:cs typeface="Sakkal Majalla" panose="02000000000000000000" pitchFamily="2" charset="-78"/>
              </a:rPr>
              <a:t>Disodium</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Cocoyl</a:t>
            </a:r>
            <a:r>
              <a:rPr lang="de-DE" altLang="de-DE" sz="1400" dirty="0">
                <a:solidFill>
                  <a:srgbClr val="333F48"/>
                </a:solidFill>
                <a:cs typeface="Sakkal Majalla" panose="02000000000000000000" pitchFamily="2" charset="-78"/>
              </a:rPr>
              <a:t> Glutamate, </a:t>
            </a:r>
            <a:r>
              <a:rPr lang="de-DE" altLang="de-DE" sz="1400" dirty="0" err="1">
                <a:solidFill>
                  <a:srgbClr val="333F48"/>
                </a:solidFill>
                <a:cs typeface="Sakkal Majalla" panose="02000000000000000000" pitchFamily="2" charset="-78"/>
              </a:rPr>
              <a:t>Retinyl</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Palmitate</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Sodium</a:t>
            </a:r>
            <a:r>
              <a:rPr lang="de-DE" altLang="de-DE" sz="1400" dirty="0">
                <a:solidFill>
                  <a:srgbClr val="333F48"/>
                </a:solidFill>
                <a:cs typeface="Sakkal Majalla" panose="02000000000000000000" pitchFamily="2" charset="-78"/>
              </a:rPr>
              <a:t> </a:t>
            </a:r>
            <a:r>
              <a:rPr lang="de-DE" altLang="de-DE" sz="1400" dirty="0" err="1">
                <a:solidFill>
                  <a:srgbClr val="333F48"/>
                </a:solidFill>
                <a:cs typeface="Sakkal Majalla" panose="02000000000000000000" pitchFamily="2" charset="-78"/>
              </a:rPr>
              <a:t>Cocoyl</a:t>
            </a:r>
            <a:r>
              <a:rPr lang="de-DE" altLang="de-DE" sz="1400" dirty="0">
                <a:solidFill>
                  <a:srgbClr val="333F48"/>
                </a:solidFill>
                <a:cs typeface="Sakkal Majalla" panose="02000000000000000000" pitchFamily="2" charset="-78"/>
              </a:rPr>
              <a:t> Glutamate, Parfum/</a:t>
            </a:r>
            <a:r>
              <a:rPr lang="de-DE" altLang="de-DE" sz="1400" dirty="0" err="1">
                <a:solidFill>
                  <a:srgbClr val="333F48"/>
                </a:solidFill>
                <a:cs typeface="Sakkal Majalla" panose="02000000000000000000" pitchFamily="2" charset="-78"/>
              </a:rPr>
              <a:t>Fragrance</a:t>
            </a:r>
            <a:endParaRPr lang="de-DE" altLang="de-DE" sz="1400" dirty="0">
              <a:solidFill>
                <a:srgbClr val="333F48"/>
              </a:solidFill>
              <a:cs typeface="Sakkal Majalla" panose="02000000000000000000" pitchFamily="2" charset="-78"/>
            </a:endParaRPr>
          </a:p>
        </p:txBody>
      </p:sp>
    </p:spTree>
    <p:extLst>
      <p:ext uri="{BB962C8B-B14F-4D97-AF65-F5344CB8AC3E}">
        <p14:creationId xmlns:p14="http://schemas.microsoft.com/office/powerpoint/2010/main" val="32175458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Purifying</a:t>
            </a:r>
            <a:r>
              <a:rPr lang="de-DE" dirty="0"/>
              <a:t> </a:t>
            </a:r>
            <a:r>
              <a:rPr lang="de-DE" dirty="0" err="1"/>
              <a:t>Cleansing</a:t>
            </a:r>
            <a:r>
              <a:rPr lang="de-DE" dirty="0"/>
              <a:t> Gel</a:t>
            </a:r>
          </a:p>
        </p:txBody>
      </p:sp>
      <p:sp>
        <p:nvSpPr>
          <p:cNvPr id="3" name="Textplatzhalter 2"/>
          <p:cNvSpPr>
            <a:spLocks noGrp="1"/>
          </p:cNvSpPr>
          <p:nvPr>
            <p:ph type="body" sz="half" idx="1"/>
          </p:nvPr>
        </p:nvSpPr>
        <p:spPr>
          <a:xfrm>
            <a:off x="4653614" y="1989138"/>
            <a:ext cx="7191055" cy="4310062"/>
          </a:xfrm>
        </p:spPr>
        <p:txBody>
          <a:bodyPr/>
          <a:lstStyle/>
          <a:p>
            <a:pPr marL="0" indent="0" fontAlgn="ctr">
              <a:buNone/>
            </a:pPr>
            <a:r>
              <a:rPr lang="de-DE" dirty="0" err="1" smtClean="0"/>
              <a:t>Allows</a:t>
            </a:r>
            <a:r>
              <a:rPr lang="de-DE" dirty="0" smtClean="0"/>
              <a:t> </a:t>
            </a:r>
            <a:r>
              <a:rPr lang="de-DE" dirty="0" err="1" smtClean="0"/>
              <a:t>for</a:t>
            </a:r>
            <a:r>
              <a:rPr lang="de-DE" dirty="0" smtClean="0"/>
              <a:t> </a:t>
            </a:r>
            <a:r>
              <a:rPr lang="de-DE" dirty="0" err="1" smtClean="0"/>
              <a:t>gentle</a:t>
            </a:r>
            <a:r>
              <a:rPr lang="de-DE" dirty="0" smtClean="0"/>
              <a:t> </a:t>
            </a:r>
            <a:r>
              <a:rPr lang="de-DE" dirty="0" err="1" smtClean="0"/>
              <a:t>yet</a:t>
            </a:r>
            <a:r>
              <a:rPr lang="de-DE" dirty="0" smtClean="0"/>
              <a:t> </a:t>
            </a:r>
            <a:r>
              <a:rPr lang="de-DE" dirty="0" err="1" smtClean="0"/>
              <a:t>thorough</a:t>
            </a:r>
            <a:r>
              <a:rPr lang="de-DE" dirty="0" smtClean="0"/>
              <a:t> </a:t>
            </a:r>
            <a:r>
              <a:rPr lang="de-DE" dirty="0" err="1" smtClean="0"/>
              <a:t>cleansing</a:t>
            </a:r>
            <a:r>
              <a:rPr lang="de-DE" dirty="0" smtClean="0"/>
              <a:t>. </a:t>
            </a:r>
            <a:r>
              <a:rPr lang="de-DE" dirty="0" err="1" smtClean="0"/>
              <a:t>Removes</a:t>
            </a:r>
            <a:r>
              <a:rPr lang="de-DE" dirty="0" smtClean="0"/>
              <a:t> all </a:t>
            </a:r>
            <a:r>
              <a:rPr lang="de-DE" dirty="0" err="1" smtClean="0"/>
              <a:t>traces</a:t>
            </a:r>
            <a:r>
              <a:rPr lang="de-DE" dirty="0" smtClean="0"/>
              <a:t> </a:t>
            </a:r>
            <a:r>
              <a:rPr lang="de-DE" dirty="0" err="1" smtClean="0"/>
              <a:t>of</a:t>
            </a:r>
            <a:r>
              <a:rPr lang="de-DE" dirty="0" smtClean="0"/>
              <a:t> </a:t>
            </a:r>
            <a:r>
              <a:rPr lang="de-DE" dirty="0" err="1" smtClean="0"/>
              <a:t>make-up</a:t>
            </a:r>
            <a:r>
              <a:rPr lang="de-DE" dirty="0" smtClean="0"/>
              <a:t>, environmental </a:t>
            </a:r>
            <a:r>
              <a:rPr lang="de-DE" dirty="0" err="1" smtClean="0"/>
              <a:t>pollution</a:t>
            </a:r>
            <a:r>
              <a:rPr lang="de-DE" dirty="0" smtClean="0"/>
              <a:t> </a:t>
            </a:r>
            <a:r>
              <a:rPr lang="de-DE" dirty="0" err="1" smtClean="0"/>
              <a:t>and</a:t>
            </a:r>
            <a:r>
              <a:rPr lang="de-DE" dirty="0" smtClean="0"/>
              <a:t> </a:t>
            </a:r>
            <a:r>
              <a:rPr lang="de-DE" dirty="0" err="1" smtClean="0"/>
              <a:t>excess</a:t>
            </a:r>
            <a:r>
              <a:rPr lang="de-DE" dirty="0" smtClean="0"/>
              <a:t> </a:t>
            </a:r>
            <a:r>
              <a:rPr lang="de-DE" dirty="0" err="1" smtClean="0"/>
              <a:t>sebum</a:t>
            </a:r>
            <a:r>
              <a:rPr lang="de-DE" dirty="0" smtClean="0"/>
              <a:t>. </a:t>
            </a:r>
            <a:endParaRPr lang="de-DE" dirty="0"/>
          </a:p>
          <a:p>
            <a:pPr marL="0" indent="0" fontAlgn="ctr">
              <a:buNone/>
            </a:pPr>
            <a:r>
              <a:rPr lang="de-DE" dirty="0" err="1" smtClean="0"/>
              <a:t>Carefully</a:t>
            </a:r>
            <a:r>
              <a:rPr lang="de-DE" dirty="0" smtClean="0"/>
              <a:t> </a:t>
            </a:r>
            <a:r>
              <a:rPr lang="de-DE" dirty="0" err="1" smtClean="0"/>
              <a:t>chosen</a:t>
            </a:r>
            <a:r>
              <a:rPr lang="de-DE" dirty="0" smtClean="0"/>
              <a:t> </a:t>
            </a:r>
            <a:r>
              <a:rPr lang="de-DE" dirty="0" err="1" smtClean="0"/>
              <a:t>ingredients</a:t>
            </a:r>
            <a:r>
              <a:rPr lang="de-DE" dirty="0" smtClean="0"/>
              <a:t> </a:t>
            </a:r>
            <a:r>
              <a:rPr lang="de-DE" dirty="0" err="1" smtClean="0"/>
              <a:t>help</a:t>
            </a:r>
            <a:r>
              <a:rPr lang="de-DE" dirty="0" smtClean="0"/>
              <a:t> </a:t>
            </a:r>
            <a:r>
              <a:rPr lang="de-DE" dirty="0" err="1" smtClean="0"/>
              <a:t>to</a:t>
            </a:r>
            <a:r>
              <a:rPr lang="de-DE" dirty="0" smtClean="0"/>
              <a:t> </a:t>
            </a:r>
            <a:r>
              <a:rPr lang="de-DE" dirty="0" err="1" smtClean="0"/>
              <a:t>maintain</a:t>
            </a:r>
            <a:r>
              <a:rPr lang="de-DE" dirty="0" smtClean="0"/>
              <a:t> a clean </a:t>
            </a:r>
            <a:r>
              <a:rPr lang="de-DE" dirty="0" err="1" smtClean="0"/>
              <a:t>and</a:t>
            </a:r>
            <a:r>
              <a:rPr lang="de-DE" dirty="0" smtClean="0"/>
              <a:t> </a:t>
            </a:r>
            <a:r>
              <a:rPr lang="de-DE" dirty="0" err="1" smtClean="0"/>
              <a:t>clear</a:t>
            </a:r>
            <a:r>
              <a:rPr lang="de-DE" dirty="0" smtClean="0"/>
              <a:t> </a:t>
            </a:r>
            <a:r>
              <a:rPr lang="de-DE" dirty="0" err="1" smtClean="0"/>
              <a:t>complexion</a:t>
            </a:r>
            <a:r>
              <a:rPr lang="de-DE" dirty="0" smtClean="0"/>
              <a:t>. </a:t>
            </a:r>
            <a:endParaRPr lang="de-DE" dirty="0"/>
          </a:p>
          <a:p>
            <a:pPr marL="0" indent="0" fontAlgn="ctr">
              <a:buNone/>
            </a:pPr>
            <a:r>
              <a:rPr lang="de-DE" dirty="0" smtClean="0"/>
              <a:t>• Light, non-</a:t>
            </a:r>
            <a:r>
              <a:rPr lang="de-DE" dirty="0" err="1" smtClean="0"/>
              <a:t>greasy</a:t>
            </a:r>
            <a:r>
              <a:rPr lang="de-DE" dirty="0" smtClean="0"/>
              <a:t> </a:t>
            </a:r>
            <a:r>
              <a:rPr lang="de-DE" dirty="0" err="1" smtClean="0"/>
              <a:t>gel</a:t>
            </a:r>
            <a:r>
              <a:rPr lang="de-DE" dirty="0" smtClean="0"/>
              <a:t> </a:t>
            </a:r>
            <a:r>
              <a:rPr lang="de-DE" dirty="0" err="1" smtClean="0"/>
              <a:t>texture</a:t>
            </a:r>
            <a:endParaRPr lang="de-DE" dirty="0"/>
          </a:p>
          <a:p>
            <a:pPr marL="0" indent="0">
              <a:buNone/>
            </a:pPr>
            <a:r>
              <a:rPr lang="de-DE" dirty="0"/>
              <a:t>• </a:t>
            </a:r>
            <a:r>
              <a:rPr lang="de-DE" dirty="0" err="1" smtClean="0"/>
              <a:t>For</a:t>
            </a:r>
            <a:r>
              <a:rPr lang="de-DE" dirty="0" smtClean="0"/>
              <a:t> </a:t>
            </a:r>
            <a:r>
              <a:rPr lang="de-DE" dirty="0" err="1" smtClean="0"/>
              <a:t>refreshing</a:t>
            </a:r>
            <a:r>
              <a:rPr lang="de-DE" dirty="0" smtClean="0"/>
              <a:t> </a:t>
            </a:r>
            <a:r>
              <a:rPr lang="de-DE" dirty="0" err="1" smtClean="0"/>
              <a:t>and</a:t>
            </a:r>
            <a:r>
              <a:rPr lang="de-DE" dirty="0" smtClean="0"/>
              <a:t> </a:t>
            </a:r>
            <a:r>
              <a:rPr lang="de-DE" dirty="0" err="1" smtClean="0"/>
              <a:t>pore-deep</a:t>
            </a:r>
            <a:r>
              <a:rPr lang="de-DE" dirty="0" smtClean="0"/>
              <a:t> </a:t>
            </a:r>
            <a:r>
              <a:rPr lang="de-DE" dirty="0" err="1" smtClean="0"/>
              <a:t>cleansing</a:t>
            </a:r>
            <a:r>
              <a:rPr lang="de-DE" dirty="0" smtClean="0"/>
              <a:t> </a:t>
            </a:r>
          </a:p>
          <a:p>
            <a:pPr marL="0" indent="0">
              <a:buNone/>
            </a:pPr>
            <a:r>
              <a:rPr lang="de-DE" dirty="0"/>
              <a:t>• </a:t>
            </a:r>
            <a:r>
              <a:rPr lang="de-DE" dirty="0" err="1" smtClean="0"/>
              <a:t>Leaves</a:t>
            </a:r>
            <a:r>
              <a:rPr lang="de-DE" dirty="0" smtClean="0"/>
              <a:t> </a:t>
            </a:r>
            <a:r>
              <a:rPr lang="de-DE" dirty="0" err="1" smtClean="0"/>
              <a:t>the</a:t>
            </a:r>
            <a:r>
              <a:rPr lang="de-DE" dirty="0" smtClean="0"/>
              <a:t> </a:t>
            </a:r>
            <a:r>
              <a:rPr lang="de-DE" dirty="0" err="1" smtClean="0"/>
              <a:t>skin</a:t>
            </a:r>
            <a:r>
              <a:rPr lang="de-DE" dirty="0" smtClean="0"/>
              <a:t> </a:t>
            </a:r>
            <a:r>
              <a:rPr lang="de-DE" dirty="0" err="1" smtClean="0"/>
              <a:t>feeling</a:t>
            </a:r>
            <a:r>
              <a:rPr lang="de-DE" dirty="0" smtClean="0"/>
              <a:t> </a:t>
            </a:r>
            <a:r>
              <a:rPr lang="de-DE" dirty="0" err="1" smtClean="0"/>
              <a:t>calm</a:t>
            </a:r>
            <a:r>
              <a:rPr lang="de-DE" dirty="0" smtClean="0"/>
              <a:t> </a:t>
            </a:r>
            <a:r>
              <a:rPr lang="de-DE" dirty="0" err="1" smtClean="0"/>
              <a:t>and</a:t>
            </a:r>
            <a:r>
              <a:rPr lang="de-DE" dirty="0" smtClean="0"/>
              <a:t> </a:t>
            </a:r>
            <a:r>
              <a:rPr lang="de-DE" dirty="0" err="1" smtClean="0"/>
              <a:t>comfortable</a:t>
            </a:r>
            <a:r>
              <a:rPr lang="de-DE" dirty="0" smtClean="0"/>
              <a:t>, </a:t>
            </a:r>
            <a:r>
              <a:rPr lang="de-DE" dirty="0" err="1" smtClean="0"/>
              <a:t>no</a:t>
            </a:r>
            <a:r>
              <a:rPr lang="de-DE" dirty="0" smtClean="0"/>
              <a:t> </a:t>
            </a:r>
            <a:r>
              <a:rPr lang="de-DE" dirty="0" err="1" smtClean="0"/>
              <a:t>oily</a:t>
            </a:r>
            <a:r>
              <a:rPr lang="de-DE" dirty="0" smtClean="0"/>
              <a:t> </a:t>
            </a:r>
            <a:r>
              <a:rPr lang="de-DE" dirty="0" err="1" smtClean="0"/>
              <a:t>residue</a:t>
            </a:r>
            <a:endParaRPr lang="de-DE" dirty="0" smtClean="0"/>
          </a:p>
          <a:p>
            <a:pPr marL="0" indent="0">
              <a:buNone/>
            </a:pPr>
            <a:r>
              <a:rPr lang="de-DE" dirty="0" smtClean="0"/>
              <a:t>• </a:t>
            </a:r>
            <a:r>
              <a:rPr lang="de-DE" dirty="0" err="1" smtClean="0"/>
              <a:t>Perfect</a:t>
            </a:r>
            <a:r>
              <a:rPr lang="de-DE" dirty="0" smtClean="0"/>
              <a:t> </a:t>
            </a:r>
            <a:r>
              <a:rPr lang="de-DE" dirty="0" err="1" smtClean="0"/>
              <a:t>cleanser</a:t>
            </a:r>
            <a:r>
              <a:rPr lang="de-DE" dirty="0" smtClean="0"/>
              <a:t> </a:t>
            </a:r>
            <a:r>
              <a:rPr lang="de-DE" dirty="0" err="1" smtClean="0"/>
              <a:t>for</a:t>
            </a:r>
            <a:r>
              <a:rPr lang="de-DE" dirty="0" smtClean="0"/>
              <a:t> </a:t>
            </a:r>
            <a:r>
              <a:rPr lang="de-DE" dirty="0" err="1" smtClean="0"/>
              <a:t>oily</a:t>
            </a:r>
            <a:r>
              <a:rPr lang="de-DE" dirty="0" smtClean="0"/>
              <a:t> </a:t>
            </a:r>
            <a:r>
              <a:rPr lang="de-DE" dirty="0" err="1" smtClean="0"/>
              <a:t>skin</a:t>
            </a:r>
            <a:r>
              <a:rPr lang="de-DE" dirty="0" smtClean="0"/>
              <a:t> </a:t>
            </a:r>
            <a:r>
              <a:rPr lang="de-DE" dirty="0" err="1" smtClean="0"/>
              <a:t>prone</a:t>
            </a:r>
            <a:r>
              <a:rPr lang="de-DE" dirty="0" smtClean="0"/>
              <a:t> </a:t>
            </a:r>
            <a:r>
              <a:rPr lang="de-DE" dirty="0" err="1" smtClean="0"/>
              <a:t>to</a:t>
            </a:r>
            <a:r>
              <a:rPr lang="de-DE" dirty="0" smtClean="0"/>
              <a:t> </a:t>
            </a:r>
            <a:r>
              <a:rPr lang="de-DE" dirty="0" err="1" smtClean="0"/>
              <a:t>blemishes</a:t>
            </a:r>
            <a:r>
              <a:rPr lang="de-DE" dirty="0" smtClean="0"/>
              <a:t> </a:t>
            </a:r>
            <a:r>
              <a:rPr lang="de-DE" dirty="0" err="1" smtClean="0"/>
              <a:t>and</a:t>
            </a:r>
            <a:r>
              <a:rPr lang="de-DE" dirty="0" smtClean="0"/>
              <a:t> </a:t>
            </a:r>
            <a:r>
              <a:rPr lang="de-DE" dirty="0" err="1" smtClean="0"/>
              <a:t>breakouts</a:t>
            </a:r>
            <a:endParaRPr lang="de-DE" dirty="0" smtClean="0"/>
          </a:p>
          <a:p>
            <a:pPr marL="0" indent="0">
              <a:buNone/>
            </a:pPr>
            <a:endParaRPr lang="de-DE" dirty="0"/>
          </a:p>
          <a:p>
            <a:pPr marL="0" indent="0">
              <a:buNone/>
            </a:pPr>
            <a:endParaRPr lang="de-DE" dirty="0" smtClean="0"/>
          </a:p>
        </p:txBody>
      </p:sp>
      <p:sp>
        <p:nvSpPr>
          <p:cNvPr id="4" name="Text Box 19">
            <a:hlinkClick r:id="rId2" action="ppaction://hlinksldjump"/>
          </p:cNvPr>
          <p:cNvSpPr txBox="1">
            <a:spLocks noChangeArrowheads="1"/>
          </p:cNvSpPr>
          <p:nvPr/>
        </p:nvSpPr>
        <p:spPr bwMode="auto">
          <a:xfrm>
            <a:off x="9340164"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sp>
        <p:nvSpPr>
          <p:cNvPr id="7" name="Textplatzhalter 3"/>
          <p:cNvSpPr>
            <a:spLocks noGrp="1"/>
          </p:cNvSpPr>
          <p:nvPr>
            <p:ph type="body" sz="quarter" idx="11"/>
          </p:nvPr>
        </p:nvSpPr>
        <p:spPr>
          <a:xfrm>
            <a:off x="248400" y="5932799"/>
            <a:ext cx="3600000" cy="531795"/>
          </a:xfrm>
        </p:spPr>
        <p:txBody>
          <a:bodyPr anchor="ctr" anchorCtr="1">
            <a:noAutofit/>
          </a:bodyPr>
          <a:lstStyle/>
          <a:p>
            <a:pPr>
              <a:lnSpc>
                <a:spcPct val="100000"/>
              </a:lnSpc>
            </a:pPr>
            <a:r>
              <a:rPr lang="de-DE" b="1" dirty="0" err="1" smtClean="0"/>
              <a:t>For</a:t>
            </a:r>
            <a:r>
              <a:rPr lang="de-DE" b="1" dirty="0" smtClean="0"/>
              <a:t> </a:t>
            </a:r>
            <a:r>
              <a:rPr lang="de-DE" b="1" dirty="0" err="1" smtClean="0"/>
              <a:t>oily</a:t>
            </a:r>
            <a:r>
              <a:rPr lang="de-DE" b="1" dirty="0" smtClean="0"/>
              <a:t> </a:t>
            </a:r>
            <a:r>
              <a:rPr lang="de-DE" b="1" dirty="0" err="1" smtClean="0"/>
              <a:t>skin</a:t>
            </a:r>
            <a:r>
              <a:rPr lang="de-DE" b="1" dirty="0" smtClean="0"/>
              <a:t> </a:t>
            </a:r>
            <a:r>
              <a:rPr lang="de-DE" b="1" dirty="0" err="1" smtClean="0"/>
              <a:t>with</a:t>
            </a:r>
            <a:r>
              <a:rPr lang="de-DE" b="1" dirty="0" smtClean="0"/>
              <a:t> </a:t>
            </a:r>
            <a:r>
              <a:rPr lang="de-DE" b="1" dirty="0" err="1" smtClean="0"/>
              <a:t>blemishes</a:t>
            </a:r>
            <a:r>
              <a:rPr lang="de-DE" b="1" dirty="0"/>
              <a:t/>
            </a:r>
            <a:br>
              <a:rPr lang="de-DE" b="1" dirty="0"/>
            </a:br>
            <a:r>
              <a:rPr lang="de-DE" b="1" dirty="0" smtClean="0"/>
              <a:t>(</a:t>
            </a:r>
            <a:r>
              <a:rPr lang="de-DE" b="1" dirty="0" err="1" smtClean="0"/>
              <a:t>Seborrhoea</a:t>
            </a:r>
            <a:r>
              <a:rPr lang="de-DE" b="1" dirty="0" smtClean="0"/>
              <a:t> </a:t>
            </a:r>
            <a:r>
              <a:rPr lang="de-DE" b="1" dirty="0" err="1" smtClean="0"/>
              <a:t>Oleosa</a:t>
            </a:r>
            <a:r>
              <a:rPr lang="de-DE" b="1" dirty="0" smtClean="0"/>
              <a:t>)</a:t>
            </a:r>
            <a:endParaRPr lang="de-DE" b="1" dirty="0"/>
          </a:p>
        </p:txBody>
      </p:sp>
      <p:pic>
        <p:nvPicPr>
          <p:cNvPr id="8" name="Picture 2" descr="\\kcdomain02\daten\Marketing\Dalton\01 Bilder\Bilder für PPT\Derma Control\Purifying Cleansing G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34" y="876154"/>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800" fill="hold"/>
                                        <p:tgtEl>
                                          <p:spTgt spid="8"/>
                                        </p:tgtEl>
                                        <p:attrNameLst>
                                          <p:attrName>ppt_x</p:attrName>
                                        </p:attrNameLst>
                                      </p:cBhvr>
                                      <p:tavLst>
                                        <p:tav tm="0">
                                          <p:val>
                                            <p:strVal val="0-#ppt_w/2"/>
                                          </p:val>
                                        </p:tav>
                                        <p:tav tm="100000">
                                          <p:val>
                                            <p:strVal val="#ppt_x"/>
                                          </p:val>
                                        </p:tav>
                                      </p:tavLst>
                                    </p:anim>
                                    <p:anim calcmode="lin" valueType="num">
                                      <p:cBhvr additive="base">
                                        <p:cTn id="8" dur="1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85902"/>
            <a:ext cx="6795407" cy="692150"/>
          </a:xfrm>
        </p:spPr>
        <p:txBody>
          <a:bodyPr/>
          <a:lstStyle/>
          <a:p>
            <a:pPr eaLnBrk="1" hangingPunct="1"/>
            <a:r>
              <a:rPr lang="de-DE" altLang="de-DE" dirty="0" err="1"/>
              <a:t>Purifying</a:t>
            </a:r>
            <a:r>
              <a:rPr lang="de-DE" altLang="de-DE" dirty="0"/>
              <a:t> </a:t>
            </a:r>
            <a:r>
              <a:rPr lang="de-DE" altLang="de-DE" dirty="0" err="1"/>
              <a:t>Cleansing</a:t>
            </a:r>
            <a:r>
              <a:rPr lang="de-DE" altLang="de-DE" dirty="0"/>
              <a:t> Gel </a:t>
            </a:r>
            <a:r>
              <a:rPr lang="de-DE" altLang="de-DE" dirty="0" smtClean="0"/>
              <a:t>– </a:t>
            </a:r>
            <a:r>
              <a:rPr lang="en-US" altLang="de-DE" dirty="0" smtClean="0"/>
              <a:t>Active Ingredients</a:t>
            </a:r>
            <a:endParaRPr lang="en-US" altLang="de-DE" dirty="0"/>
          </a:p>
        </p:txBody>
      </p:sp>
      <p:sp>
        <p:nvSpPr>
          <p:cNvPr id="16387" name="Rectangle 12"/>
          <p:cNvSpPr>
            <a:spLocks noGrp="1" noChangeArrowheads="1"/>
          </p:cNvSpPr>
          <p:nvPr>
            <p:ph type="body" sz="half" idx="1"/>
          </p:nvPr>
        </p:nvSpPr>
        <p:spPr>
          <a:xfrm>
            <a:off x="4658085" y="1981815"/>
            <a:ext cx="6290019" cy="33385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Clr>
                <a:srgbClr val="333F48"/>
              </a:buClr>
              <a:buSzPct val="120000"/>
            </a:pPr>
            <a:r>
              <a:rPr lang="de-DE" altLang="de-DE" dirty="0" smtClean="0"/>
              <a:t>Marine Minerals</a:t>
            </a:r>
            <a:endParaRPr lang="de-DE" altLang="de-DE" dirty="0"/>
          </a:p>
          <a:p>
            <a:pPr eaLnBrk="1" hangingPunct="1">
              <a:buClr>
                <a:srgbClr val="333F48"/>
              </a:buClr>
              <a:buSzPct val="120000"/>
            </a:pPr>
            <a:r>
              <a:rPr lang="de-DE" altLang="de-DE" dirty="0" smtClean="0"/>
              <a:t>Marine Peptides</a:t>
            </a:r>
            <a:endParaRPr lang="de-DE" altLang="de-DE" dirty="0"/>
          </a:p>
          <a:p>
            <a:pPr eaLnBrk="1" hangingPunct="1">
              <a:buClr>
                <a:srgbClr val="333F48"/>
              </a:buClr>
              <a:buSzPct val="120000"/>
            </a:pPr>
            <a:r>
              <a:rPr lang="de-DE" altLang="de-DE" dirty="0" smtClean="0"/>
              <a:t>Allantoin</a:t>
            </a:r>
          </a:p>
          <a:p>
            <a:pPr eaLnBrk="1" hangingPunct="1">
              <a:buClr>
                <a:srgbClr val="333F48"/>
              </a:buClr>
              <a:buSzPct val="120000"/>
            </a:pPr>
            <a:r>
              <a:rPr lang="de-DE" altLang="de-DE" dirty="0" err="1" smtClean="0"/>
              <a:t>Citric</a:t>
            </a:r>
            <a:r>
              <a:rPr lang="de-DE" altLang="de-DE" dirty="0" smtClean="0"/>
              <a:t> </a:t>
            </a:r>
            <a:r>
              <a:rPr lang="de-DE" altLang="de-DE" dirty="0" err="1" smtClean="0"/>
              <a:t>Acid</a:t>
            </a:r>
            <a:endParaRPr lang="de-DE" altLang="de-DE" dirty="0"/>
          </a:p>
          <a:p>
            <a:pPr marL="0" indent="0" eaLnBrk="1" hangingPunct="1">
              <a:buClr>
                <a:srgbClr val="333F48"/>
              </a:buClr>
              <a:buSzPct val="120000"/>
              <a:buNone/>
            </a:pPr>
            <a:endParaRPr lang="de-DE" altLang="de-DE" dirty="0"/>
          </a:p>
          <a:p>
            <a:pPr eaLnBrk="1" hangingPunct="1">
              <a:buClr>
                <a:srgbClr val="333F48"/>
              </a:buClr>
              <a:buSzPct val="120000"/>
            </a:pPr>
            <a:endParaRPr lang="de-DE" altLang="de-DE" dirty="0"/>
          </a:p>
        </p:txBody>
      </p:sp>
      <p:sp>
        <p:nvSpPr>
          <p:cNvPr id="21512" name="Text Box 24">
            <a:hlinkClick r:id="rId2" action="ppaction://hlinksldjump"/>
          </p:cNvPr>
          <p:cNvSpPr txBox="1">
            <a:spLocks noChangeArrowheads="1"/>
          </p:cNvSpPr>
          <p:nvPr/>
        </p:nvSpPr>
        <p:spPr bwMode="auto">
          <a:xfrm>
            <a:off x="9252143" y="6686166"/>
            <a:ext cx="1483753"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smtClean="0">
                <a:solidFill>
                  <a:srgbClr val="333F48"/>
                </a:solidFill>
                <a:latin typeface="+mn-lt"/>
                <a:sym typeface="Webdings" panose="05030102010509060703" pitchFamily="18" charset="2"/>
              </a:rPr>
              <a:t>PURIFYING CLEANSING GEL</a:t>
            </a:r>
            <a:endParaRPr lang="en-US" altLang="de-DE" sz="700" dirty="0">
              <a:solidFill>
                <a:srgbClr val="333F48"/>
              </a:solidFill>
              <a:latin typeface="+mn-lt"/>
            </a:endParaRPr>
          </a:p>
        </p:txBody>
      </p:sp>
      <p:sp>
        <p:nvSpPr>
          <p:cNvPr id="21514" name="Text Box 17">
            <a:hlinkClick r:id="rId3" action="ppaction://hlinksldjump"/>
          </p:cNvPr>
          <p:cNvSpPr txBox="1">
            <a:spLocks noChangeArrowheads="1"/>
          </p:cNvSpPr>
          <p:nvPr/>
        </p:nvSpPr>
        <p:spPr bwMode="auto">
          <a:xfrm>
            <a:off x="11198049" y="6369266"/>
            <a:ext cx="571500"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2" name="Text Box 17">
            <a:hlinkClick r:id="rId4" action="ppaction://hlinksldjump"/>
          </p:cNvPr>
          <p:cNvSpPr txBox="1">
            <a:spLocks noChangeArrowheads="1"/>
          </p:cNvSpPr>
          <p:nvPr/>
        </p:nvSpPr>
        <p:spPr bwMode="auto">
          <a:xfrm>
            <a:off x="3982594" y="6326093"/>
            <a:ext cx="1046606" cy="1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smtClean="0">
                <a:solidFill>
                  <a:srgbClr val="333F48"/>
                </a:solidFill>
                <a:latin typeface="+mn-lt"/>
              </a:rPr>
              <a:t> Marine Minerals</a:t>
            </a:r>
            <a:endParaRPr lang="en-US" altLang="de-DE" sz="700" dirty="0">
              <a:solidFill>
                <a:srgbClr val="333F48"/>
              </a:solidFill>
              <a:latin typeface="+mn-lt"/>
            </a:endParaRPr>
          </a:p>
        </p:txBody>
      </p:sp>
      <p:sp>
        <p:nvSpPr>
          <p:cNvPr id="13" name="Text Box 15">
            <a:hlinkClick r:id="rId5" action="ppaction://hlinksldjump"/>
          </p:cNvPr>
          <p:cNvSpPr txBox="1">
            <a:spLocks noChangeArrowheads="1"/>
          </p:cNvSpPr>
          <p:nvPr/>
        </p:nvSpPr>
        <p:spPr bwMode="auto">
          <a:xfrm>
            <a:off x="5331440" y="6338475"/>
            <a:ext cx="93662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Marine Peptides</a:t>
            </a:r>
            <a:endParaRPr lang="en-US" altLang="de-DE" sz="700" dirty="0">
              <a:solidFill>
                <a:srgbClr val="333F48"/>
              </a:solidFill>
              <a:latin typeface="+mn-lt"/>
            </a:endParaRPr>
          </a:p>
        </p:txBody>
      </p:sp>
      <p:sp>
        <p:nvSpPr>
          <p:cNvPr id="14" name="Text Box 15">
            <a:hlinkClick r:id="rId6" action="ppaction://hlinksldjump"/>
          </p:cNvPr>
          <p:cNvSpPr txBox="1">
            <a:spLocks noChangeArrowheads="1"/>
          </p:cNvSpPr>
          <p:nvPr/>
        </p:nvSpPr>
        <p:spPr bwMode="auto">
          <a:xfrm>
            <a:off x="6571794" y="6332754"/>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err="1" smtClean="0">
                <a:solidFill>
                  <a:srgbClr val="333F48"/>
                </a:solidFill>
                <a:latin typeface="+mn-lt"/>
                <a:sym typeface="Webdings" panose="05030102010509060703" pitchFamily="18" charset="2"/>
              </a:rPr>
              <a:t>Allantoin</a:t>
            </a:r>
            <a:endParaRPr lang="en-US" altLang="de-DE" sz="700" dirty="0">
              <a:solidFill>
                <a:srgbClr val="333F48"/>
              </a:solidFill>
              <a:latin typeface="+mn-lt"/>
            </a:endParaRPr>
          </a:p>
        </p:txBody>
      </p:sp>
      <p:sp>
        <p:nvSpPr>
          <p:cNvPr id="15" name="Text Box 15">
            <a:hlinkClick r:id="rId7" action="ppaction://hlinksldjump"/>
          </p:cNvPr>
          <p:cNvSpPr txBox="1">
            <a:spLocks noChangeArrowheads="1"/>
          </p:cNvSpPr>
          <p:nvPr/>
        </p:nvSpPr>
        <p:spPr bwMode="auto">
          <a:xfrm>
            <a:off x="7925673" y="630014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Citric Acid</a:t>
            </a:r>
            <a:endParaRPr lang="en-US" altLang="de-DE" sz="700" dirty="0">
              <a:solidFill>
                <a:srgbClr val="333F48"/>
              </a:solidFill>
              <a:latin typeface="+mn-lt"/>
            </a:endParaRPr>
          </a:p>
        </p:txBody>
      </p:sp>
    </p:spTree>
    <p:extLst>
      <p:ext uri="{BB962C8B-B14F-4D97-AF65-F5344CB8AC3E}">
        <p14:creationId xmlns:p14="http://schemas.microsoft.com/office/powerpoint/2010/main" val="27735517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el 1"/>
          <p:cNvSpPr>
            <a:spLocks noGrp="1"/>
          </p:cNvSpPr>
          <p:nvPr>
            <p:ph type="title"/>
          </p:nvPr>
        </p:nvSpPr>
        <p:spPr>
          <a:xfrm>
            <a:off x="0" y="785901"/>
            <a:ext cx="6795407" cy="692150"/>
          </a:xfrm>
        </p:spPr>
        <p:txBody>
          <a:bodyPr/>
          <a:lstStyle/>
          <a:p>
            <a:r>
              <a:rPr lang="de-DE" altLang="de-DE" dirty="0" err="1"/>
              <a:t>Purifying</a:t>
            </a:r>
            <a:r>
              <a:rPr lang="de-DE" altLang="de-DE" dirty="0"/>
              <a:t> </a:t>
            </a:r>
            <a:r>
              <a:rPr lang="de-DE" altLang="de-DE" dirty="0" err="1"/>
              <a:t>Cleansing</a:t>
            </a:r>
            <a:r>
              <a:rPr lang="de-DE" altLang="de-DE" dirty="0"/>
              <a:t> Gel </a:t>
            </a:r>
            <a:r>
              <a:rPr lang="en-US" altLang="de-DE" dirty="0" smtClean="0"/>
              <a:t>- </a:t>
            </a:r>
            <a:r>
              <a:rPr lang="en-US" altLang="de-DE" dirty="0"/>
              <a:t>INCI</a:t>
            </a:r>
            <a:endParaRPr lang="de-DE" altLang="de-DE" dirty="0"/>
          </a:p>
        </p:txBody>
      </p:sp>
      <p:sp>
        <p:nvSpPr>
          <p:cNvPr id="22531" name="Rechteck 1"/>
          <p:cNvSpPr>
            <a:spLocks noChangeArrowheads="1"/>
          </p:cNvSpPr>
          <p:nvPr/>
        </p:nvSpPr>
        <p:spPr bwMode="auto">
          <a:xfrm>
            <a:off x="2497393" y="1982728"/>
            <a:ext cx="7875639"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a:solidFill>
                  <a:srgbClr val="333F48"/>
                </a:solidFill>
                <a:latin typeface="+mn-lt"/>
              </a:rPr>
              <a:t>Ingredients</a:t>
            </a:r>
            <a:r>
              <a:rPr lang="de-DE" altLang="de-DE" sz="1400" dirty="0">
                <a:solidFill>
                  <a:srgbClr val="333F48"/>
                </a:solidFill>
                <a:latin typeface="+mn-lt"/>
              </a:rPr>
              <a:t>:</a:t>
            </a:r>
          </a:p>
          <a:p>
            <a:pPr>
              <a:lnSpc>
                <a:spcPct val="150000"/>
              </a:lnSpc>
              <a:buNone/>
            </a:pPr>
            <a:r>
              <a:rPr lang="de-DE" altLang="de-DE" sz="1400" dirty="0">
                <a:solidFill>
                  <a:srgbClr val="333F48"/>
                </a:solidFill>
                <a:latin typeface="+mn-lt"/>
              </a:rPr>
              <a:t>Aqua/</a:t>
            </a:r>
            <a:r>
              <a:rPr lang="de-DE" altLang="de-DE" sz="1400" dirty="0" err="1">
                <a:solidFill>
                  <a:srgbClr val="333F48"/>
                </a:solidFill>
                <a:latin typeface="+mn-lt"/>
              </a:rPr>
              <a:t>Water</a:t>
            </a:r>
            <a:r>
              <a:rPr lang="de-DE" altLang="de-DE" sz="1400" dirty="0">
                <a:solidFill>
                  <a:srgbClr val="333F48"/>
                </a:solidFill>
                <a:latin typeface="+mn-lt"/>
              </a:rPr>
              <a:t>, Coco-</a:t>
            </a:r>
            <a:r>
              <a:rPr lang="de-DE" altLang="de-DE" sz="1400" dirty="0" err="1">
                <a:solidFill>
                  <a:srgbClr val="333F48"/>
                </a:solidFill>
                <a:latin typeface="+mn-lt"/>
              </a:rPr>
              <a:t>Glucoside</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Coco-Sulfate, Glycerin, </a:t>
            </a:r>
            <a:r>
              <a:rPr lang="de-DE" altLang="de-DE" sz="1400" dirty="0" err="1">
                <a:solidFill>
                  <a:srgbClr val="333F48"/>
                </a:solidFill>
                <a:latin typeface="+mn-lt"/>
              </a:rPr>
              <a:t>Lauryl</a:t>
            </a:r>
            <a:r>
              <a:rPr lang="de-DE" altLang="de-DE" sz="1400" dirty="0">
                <a:solidFill>
                  <a:srgbClr val="333F48"/>
                </a:solidFill>
                <a:latin typeface="+mn-lt"/>
              </a:rPr>
              <a:t> </a:t>
            </a:r>
            <a:r>
              <a:rPr lang="de-DE" altLang="de-DE" sz="1400" dirty="0" err="1">
                <a:solidFill>
                  <a:srgbClr val="333F48"/>
                </a:solidFill>
                <a:latin typeface="+mn-lt"/>
              </a:rPr>
              <a:t>Glucoside</a:t>
            </a:r>
            <a:r>
              <a:rPr lang="de-DE" altLang="de-DE" sz="1400" dirty="0">
                <a:solidFill>
                  <a:srgbClr val="333F48"/>
                </a:solidFill>
                <a:latin typeface="+mn-lt"/>
              </a:rPr>
              <a:t>, </a:t>
            </a:r>
            <a:r>
              <a:rPr lang="de-DE" altLang="de-DE" sz="1400" dirty="0" err="1">
                <a:solidFill>
                  <a:srgbClr val="333F48"/>
                </a:solidFill>
                <a:latin typeface="+mn-lt"/>
              </a:rPr>
              <a:t>Betaine</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Chloride, Maris Aqua/</a:t>
            </a:r>
            <a:r>
              <a:rPr lang="de-DE" altLang="de-DE" sz="1400" dirty="0" err="1">
                <a:solidFill>
                  <a:srgbClr val="333F48"/>
                </a:solidFill>
                <a:latin typeface="+mn-lt"/>
              </a:rPr>
              <a:t>Sea</a:t>
            </a:r>
            <a:r>
              <a:rPr lang="de-DE" altLang="de-DE" sz="1400" dirty="0">
                <a:solidFill>
                  <a:srgbClr val="333F48"/>
                </a:solidFill>
                <a:latin typeface="+mn-lt"/>
              </a:rPr>
              <a:t> </a:t>
            </a:r>
            <a:r>
              <a:rPr lang="de-DE" altLang="de-DE" sz="1400" dirty="0" err="1">
                <a:solidFill>
                  <a:srgbClr val="333F48"/>
                </a:solidFill>
                <a:latin typeface="+mn-lt"/>
              </a:rPr>
              <a:t>Water</a:t>
            </a:r>
            <a:r>
              <a:rPr lang="de-DE" altLang="de-DE" sz="1400" dirty="0">
                <a:solidFill>
                  <a:srgbClr val="333F48"/>
                </a:solidFill>
                <a:latin typeface="+mn-lt"/>
              </a:rPr>
              <a:t>, </a:t>
            </a:r>
            <a:r>
              <a:rPr lang="de-DE" altLang="de-DE" sz="1400" dirty="0" err="1">
                <a:solidFill>
                  <a:srgbClr val="333F48"/>
                </a:solidFill>
                <a:latin typeface="+mn-lt"/>
              </a:rPr>
              <a:t>Micrococcus</a:t>
            </a:r>
            <a:r>
              <a:rPr lang="de-DE" altLang="de-DE" sz="1400" dirty="0">
                <a:solidFill>
                  <a:srgbClr val="333F48"/>
                </a:solidFill>
                <a:latin typeface="+mn-lt"/>
              </a:rPr>
              <a:t> </a:t>
            </a:r>
            <a:r>
              <a:rPr lang="de-DE" altLang="de-DE" sz="1400" dirty="0" err="1">
                <a:solidFill>
                  <a:srgbClr val="333F48"/>
                </a:solidFill>
                <a:latin typeface="+mn-lt"/>
              </a:rPr>
              <a:t>Lysate</a:t>
            </a:r>
            <a:r>
              <a:rPr lang="de-DE" altLang="de-DE" sz="1400" dirty="0">
                <a:solidFill>
                  <a:srgbClr val="333F48"/>
                </a:solidFill>
                <a:latin typeface="+mn-lt"/>
              </a:rPr>
              <a:t>, Allantoin, </a:t>
            </a:r>
            <a:r>
              <a:rPr lang="de-DE" altLang="de-DE" sz="1400" dirty="0" err="1">
                <a:solidFill>
                  <a:srgbClr val="333F48"/>
                </a:solidFill>
                <a:latin typeface="+mn-lt"/>
              </a:rPr>
              <a:t>Potassium</a:t>
            </a:r>
            <a:r>
              <a:rPr lang="de-DE" altLang="de-DE" sz="1400" dirty="0">
                <a:solidFill>
                  <a:srgbClr val="333F48"/>
                </a:solidFill>
                <a:latin typeface="+mn-lt"/>
              </a:rPr>
              <a:t> </a:t>
            </a:r>
            <a:r>
              <a:rPr lang="de-DE" altLang="de-DE" sz="1400" dirty="0" err="1">
                <a:solidFill>
                  <a:srgbClr val="333F48"/>
                </a:solidFill>
                <a:latin typeface="+mn-lt"/>
              </a:rPr>
              <a:t>Sorbate</a:t>
            </a:r>
            <a:r>
              <a:rPr lang="de-DE" altLang="de-DE" sz="1400" dirty="0">
                <a:solidFill>
                  <a:srgbClr val="333F48"/>
                </a:solidFill>
                <a:latin typeface="+mn-lt"/>
              </a:rPr>
              <a:t>, </a:t>
            </a:r>
            <a:r>
              <a:rPr lang="de-DE" altLang="de-DE" sz="1400" dirty="0" err="1">
                <a:solidFill>
                  <a:srgbClr val="333F48"/>
                </a:solidFill>
                <a:latin typeface="+mn-lt"/>
              </a:rPr>
              <a:t>Phenoxyethanol</a:t>
            </a:r>
            <a:r>
              <a:rPr lang="de-DE" altLang="de-DE" sz="1400" dirty="0">
                <a:solidFill>
                  <a:srgbClr val="333F48"/>
                </a:solidFill>
                <a:latin typeface="+mn-lt"/>
              </a:rPr>
              <a:t>, </a:t>
            </a:r>
            <a:r>
              <a:rPr lang="de-DE" altLang="de-DE" sz="1400" dirty="0" err="1">
                <a:solidFill>
                  <a:srgbClr val="333F48"/>
                </a:solidFill>
                <a:latin typeface="+mn-lt"/>
              </a:rPr>
              <a:t>Sodium</a:t>
            </a:r>
            <a:r>
              <a:rPr lang="de-DE" altLang="de-DE" sz="1400" dirty="0">
                <a:solidFill>
                  <a:srgbClr val="333F48"/>
                </a:solidFill>
                <a:latin typeface="+mn-lt"/>
              </a:rPr>
              <a:t> </a:t>
            </a:r>
            <a:r>
              <a:rPr lang="de-DE" altLang="de-DE" sz="1400" dirty="0" err="1">
                <a:solidFill>
                  <a:srgbClr val="333F48"/>
                </a:solidFill>
                <a:latin typeface="+mn-lt"/>
              </a:rPr>
              <a:t>Benzoate</a:t>
            </a:r>
            <a:r>
              <a:rPr lang="de-DE" altLang="de-DE" sz="1400" dirty="0">
                <a:solidFill>
                  <a:srgbClr val="333F48"/>
                </a:solidFill>
                <a:latin typeface="+mn-lt"/>
              </a:rPr>
              <a:t>, </a:t>
            </a:r>
            <a:r>
              <a:rPr lang="de-DE" altLang="de-DE" sz="1400" dirty="0" err="1">
                <a:solidFill>
                  <a:srgbClr val="333F48"/>
                </a:solidFill>
                <a:latin typeface="+mn-lt"/>
              </a:rPr>
              <a:t>Glyceryl</a:t>
            </a:r>
            <a:r>
              <a:rPr lang="de-DE" altLang="de-DE" sz="1400" dirty="0">
                <a:solidFill>
                  <a:srgbClr val="333F48"/>
                </a:solidFill>
                <a:latin typeface="+mn-lt"/>
              </a:rPr>
              <a:t> Laurate, </a:t>
            </a:r>
            <a:r>
              <a:rPr lang="de-DE" altLang="de-DE" sz="1400" dirty="0" err="1">
                <a:solidFill>
                  <a:srgbClr val="333F48"/>
                </a:solidFill>
                <a:latin typeface="+mn-lt"/>
              </a:rPr>
              <a:t>Glyceryl</a:t>
            </a:r>
            <a:r>
              <a:rPr lang="de-DE" altLang="de-DE" sz="1400" dirty="0">
                <a:solidFill>
                  <a:srgbClr val="333F48"/>
                </a:solidFill>
                <a:latin typeface="+mn-lt"/>
              </a:rPr>
              <a:t> Oleate, </a:t>
            </a:r>
            <a:r>
              <a:rPr lang="de-DE" altLang="de-DE" sz="1400" dirty="0" err="1">
                <a:solidFill>
                  <a:srgbClr val="333F48"/>
                </a:solidFill>
                <a:latin typeface="+mn-lt"/>
              </a:rPr>
              <a:t>Cocamidopropyl</a:t>
            </a:r>
            <a:r>
              <a:rPr lang="de-DE" altLang="de-DE" sz="1400" dirty="0">
                <a:solidFill>
                  <a:srgbClr val="333F48"/>
                </a:solidFill>
                <a:latin typeface="+mn-lt"/>
              </a:rPr>
              <a:t> </a:t>
            </a:r>
            <a:r>
              <a:rPr lang="de-DE" altLang="de-DE" sz="1400" dirty="0" err="1">
                <a:solidFill>
                  <a:srgbClr val="333F48"/>
                </a:solidFill>
                <a:latin typeface="+mn-lt"/>
              </a:rPr>
              <a:t>Betaine</a:t>
            </a:r>
            <a:r>
              <a:rPr lang="de-DE" altLang="de-DE" sz="1400" dirty="0">
                <a:solidFill>
                  <a:srgbClr val="333F48"/>
                </a:solidFill>
                <a:latin typeface="+mn-lt"/>
              </a:rPr>
              <a:t>, </a:t>
            </a:r>
            <a:r>
              <a:rPr lang="de-DE" altLang="de-DE" sz="1400" dirty="0" err="1">
                <a:solidFill>
                  <a:srgbClr val="333F48"/>
                </a:solidFill>
                <a:latin typeface="+mn-lt"/>
              </a:rPr>
              <a:t>Citric</a:t>
            </a:r>
            <a:r>
              <a:rPr lang="de-DE" altLang="de-DE" sz="1400" dirty="0">
                <a:solidFill>
                  <a:srgbClr val="333F48"/>
                </a:solidFill>
                <a:latin typeface="+mn-lt"/>
              </a:rPr>
              <a:t> </a:t>
            </a:r>
            <a:r>
              <a:rPr lang="de-DE" altLang="de-DE" sz="1400" dirty="0" err="1">
                <a:solidFill>
                  <a:srgbClr val="333F48"/>
                </a:solidFill>
                <a:latin typeface="+mn-lt"/>
              </a:rPr>
              <a:t>Acid</a:t>
            </a:r>
            <a:r>
              <a:rPr lang="de-DE" altLang="de-DE" sz="1400" dirty="0">
                <a:solidFill>
                  <a:srgbClr val="333F48"/>
                </a:solidFill>
                <a:latin typeface="+mn-lt"/>
              </a:rPr>
              <a:t>, </a:t>
            </a:r>
            <a:r>
              <a:rPr lang="de-DE" altLang="de-DE" sz="1400" dirty="0" err="1">
                <a:solidFill>
                  <a:srgbClr val="333F48"/>
                </a:solidFill>
                <a:latin typeface="+mn-lt"/>
              </a:rPr>
              <a:t>Disodium</a:t>
            </a:r>
            <a:r>
              <a:rPr lang="de-DE" altLang="de-DE" sz="1400" dirty="0">
                <a:solidFill>
                  <a:srgbClr val="333F48"/>
                </a:solidFill>
                <a:latin typeface="+mn-lt"/>
              </a:rPr>
              <a:t> </a:t>
            </a:r>
            <a:r>
              <a:rPr lang="de-DE" altLang="de-DE" sz="1400" dirty="0" err="1">
                <a:solidFill>
                  <a:srgbClr val="333F48"/>
                </a:solidFill>
                <a:latin typeface="+mn-lt"/>
              </a:rPr>
              <a:t>Cocoyl</a:t>
            </a:r>
            <a:r>
              <a:rPr lang="de-DE" altLang="de-DE" sz="1400" dirty="0">
                <a:solidFill>
                  <a:srgbClr val="333F48"/>
                </a:solidFill>
                <a:latin typeface="+mn-lt"/>
              </a:rPr>
              <a:t> Glutamate, </a:t>
            </a:r>
            <a:r>
              <a:rPr lang="de-DE" altLang="de-DE" sz="1400" dirty="0" err="1">
                <a:solidFill>
                  <a:srgbClr val="333F48"/>
                </a:solidFill>
                <a:latin typeface="+mn-lt"/>
              </a:rPr>
              <a:t>Sodium</a:t>
            </a:r>
            <a:r>
              <a:rPr lang="de-DE" altLang="de-DE" sz="1400" dirty="0">
                <a:solidFill>
                  <a:srgbClr val="333F48"/>
                </a:solidFill>
                <a:latin typeface="+mn-lt"/>
              </a:rPr>
              <a:t> </a:t>
            </a:r>
            <a:r>
              <a:rPr lang="de-DE" altLang="de-DE" sz="1400" dirty="0" err="1">
                <a:solidFill>
                  <a:srgbClr val="333F48"/>
                </a:solidFill>
                <a:latin typeface="+mn-lt"/>
              </a:rPr>
              <a:t>Cocoyl</a:t>
            </a:r>
            <a:r>
              <a:rPr lang="de-DE" altLang="de-DE" sz="1400" dirty="0">
                <a:solidFill>
                  <a:srgbClr val="333F48"/>
                </a:solidFill>
                <a:latin typeface="+mn-lt"/>
              </a:rPr>
              <a:t> Glutamate, Parfum/</a:t>
            </a:r>
            <a:r>
              <a:rPr lang="de-DE" altLang="de-DE" sz="1400" dirty="0" err="1">
                <a:solidFill>
                  <a:srgbClr val="333F48"/>
                </a:solidFill>
                <a:latin typeface="+mn-lt"/>
              </a:rPr>
              <a:t>Fragrance</a:t>
            </a:r>
            <a:endParaRPr lang="de-DE" altLang="de-DE" sz="1400" dirty="0">
              <a:solidFill>
                <a:srgbClr val="333F48"/>
              </a:solidFill>
              <a:latin typeface="+mn-lt"/>
            </a:endParaRPr>
          </a:p>
        </p:txBody>
      </p:sp>
    </p:spTree>
    <p:extLst>
      <p:ext uri="{BB962C8B-B14F-4D97-AF65-F5344CB8AC3E}">
        <p14:creationId xmlns:p14="http://schemas.microsoft.com/office/powerpoint/2010/main" val="395073499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9591" y="878550"/>
            <a:ext cx="6743016" cy="692150"/>
          </a:xfrm>
        </p:spPr>
        <p:txBody>
          <a:bodyPr/>
          <a:lstStyle/>
          <a:p>
            <a:r>
              <a:rPr lang="de-DE" dirty="0" err="1"/>
              <a:t>Purifying</a:t>
            </a:r>
            <a:r>
              <a:rPr lang="de-DE" dirty="0"/>
              <a:t> Tonic</a:t>
            </a:r>
          </a:p>
        </p:txBody>
      </p:sp>
      <p:sp>
        <p:nvSpPr>
          <p:cNvPr id="3" name="Textplatzhalter 2"/>
          <p:cNvSpPr>
            <a:spLocks noGrp="1"/>
          </p:cNvSpPr>
          <p:nvPr>
            <p:ph type="body" sz="half" idx="1"/>
          </p:nvPr>
        </p:nvSpPr>
        <p:spPr>
          <a:xfrm>
            <a:off x="4696614" y="1562987"/>
            <a:ext cx="7318175" cy="4543887"/>
          </a:xfrm>
        </p:spPr>
        <p:txBody>
          <a:bodyPr/>
          <a:lstStyle/>
          <a:p>
            <a:pPr marL="0" indent="0" fontAlgn="ctr">
              <a:buNone/>
            </a:pPr>
            <a:r>
              <a:rPr lang="de-DE" dirty="0" err="1" smtClean="0"/>
              <a:t>Rinsing</a:t>
            </a:r>
            <a:r>
              <a:rPr lang="de-DE" dirty="0" smtClean="0"/>
              <a:t> </a:t>
            </a:r>
            <a:r>
              <a:rPr lang="de-DE" dirty="0" err="1" smtClean="0"/>
              <a:t>your</a:t>
            </a:r>
            <a:r>
              <a:rPr lang="de-DE" dirty="0" smtClean="0"/>
              <a:t> </a:t>
            </a:r>
            <a:r>
              <a:rPr lang="de-DE" dirty="0" err="1" smtClean="0"/>
              <a:t>face</a:t>
            </a:r>
            <a:r>
              <a:rPr lang="de-DE" dirty="0" smtClean="0"/>
              <a:t> </a:t>
            </a:r>
            <a:r>
              <a:rPr lang="de-DE" dirty="0" err="1" smtClean="0"/>
              <a:t>with</a:t>
            </a:r>
            <a:r>
              <a:rPr lang="de-DE" dirty="0" smtClean="0"/>
              <a:t> </a:t>
            </a:r>
            <a:r>
              <a:rPr lang="de-DE" dirty="0" err="1" smtClean="0"/>
              <a:t>water</a:t>
            </a:r>
            <a:r>
              <a:rPr lang="de-DE" dirty="0"/>
              <a:t> </a:t>
            </a:r>
            <a:r>
              <a:rPr lang="de-DE" dirty="0" err="1" smtClean="0"/>
              <a:t>disrupts</a:t>
            </a:r>
            <a:r>
              <a:rPr lang="de-DE" dirty="0" smtClean="0"/>
              <a:t> </a:t>
            </a:r>
            <a:r>
              <a:rPr lang="de-DE" dirty="0" err="1" smtClean="0"/>
              <a:t>the</a:t>
            </a:r>
            <a:r>
              <a:rPr lang="de-DE" dirty="0" smtClean="0"/>
              <a:t> </a:t>
            </a:r>
            <a:r>
              <a:rPr lang="de-DE" dirty="0" err="1" smtClean="0"/>
              <a:t>skin‘s</a:t>
            </a:r>
            <a:r>
              <a:rPr lang="de-DE" dirty="0" smtClean="0"/>
              <a:t> pH </a:t>
            </a:r>
            <a:r>
              <a:rPr lang="de-DE" dirty="0" err="1" smtClean="0"/>
              <a:t>levels</a:t>
            </a:r>
            <a:r>
              <a:rPr lang="de-DE" dirty="0" smtClean="0"/>
              <a:t>, </a:t>
            </a:r>
            <a:r>
              <a:rPr lang="de-DE" dirty="0" err="1" smtClean="0"/>
              <a:t>which</a:t>
            </a:r>
            <a:r>
              <a:rPr lang="de-DE" dirty="0" smtClean="0"/>
              <a:t> </a:t>
            </a:r>
            <a:r>
              <a:rPr lang="de-DE" dirty="0" err="1" smtClean="0"/>
              <a:t>can</a:t>
            </a:r>
            <a:r>
              <a:rPr lang="de-DE" dirty="0" smtClean="0"/>
              <a:t> </a:t>
            </a:r>
            <a:r>
              <a:rPr lang="de-DE" dirty="0" err="1" smtClean="0"/>
              <a:t>lead</a:t>
            </a:r>
            <a:r>
              <a:rPr lang="de-DE" dirty="0" smtClean="0"/>
              <a:t> </a:t>
            </a:r>
            <a:r>
              <a:rPr lang="de-DE" dirty="0" err="1" smtClean="0"/>
              <a:t>to</a:t>
            </a:r>
            <a:r>
              <a:rPr lang="de-DE" dirty="0" smtClean="0"/>
              <a:t> a </a:t>
            </a:r>
            <a:r>
              <a:rPr lang="de-DE" dirty="0" err="1" smtClean="0"/>
              <a:t>range</a:t>
            </a:r>
            <a:r>
              <a:rPr lang="de-DE" dirty="0" smtClean="0"/>
              <a:t> </a:t>
            </a:r>
            <a:r>
              <a:rPr lang="de-DE" dirty="0" err="1" smtClean="0"/>
              <a:t>of</a:t>
            </a:r>
            <a:r>
              <a:rPr lang="de-DE" dirty="0" smtClean="0"/>
              <a:t> </a:t>
            </a:r>
            <a:r>
              <a:rPr lang="de-DE" dirty="0" err="1" smtClean="0"/>
              <a:t>skin</a:t>
            </a:r>
            <a:r>
              <a:rPr lang="de-DE" dirty="0" smtClean="0"/>
              <a:t> </a:t>
            </a:r>
            <a:r>
              <a:rPr lang="de-DE" dirty="0" err="1" smtClean="0"/>
              <a:t>problems</a:t>
            </a:r>
            <a:r>
              <a:rPr lang="de-DE" dirty="0" smtClean="0"/>
              <a:t>. The </a:t>
            </a:r>
            <a:r>
              <a:rPr lang="de-DE" dirty="0" err="1" smtClean="0"/>
              <a:t>skin‘s</a:t>
            </a:r>
            <a:r>
              <a:rPr lang="de-DE" dirty="0" smtClean="0"/>
              <a:t> pH </a:t>
            </a:r>
            <a:r>
              <a:rPr lang="de-DE" dirty="0" err="1" smtClean="0"/>
              <a:t>plays</a:t>
            </a:r>
            <a:r>
              <a:rPr lang="de-DE" dirty="0" smtClean="0"/>
              <a:t> an </a:t>
            </a:r>
            <a:r>
              <a:rPr lang="de-DE" dirty="0" err="1" smtClean="0"/>
              <a:t>important</a:t>
            </a:r>
            <a:r>
              <a:rPr lang="de-DE" dirty="0" smtClean="0"/>
              <a:t> </a:t>
            </a:r>
            <a:r>
              <a:rPr lang="de-DE" dirty="0" err="1" smtClean="0"/>
              <a:t>role</a:t>
            </a:r>
            <a:r>
              <a:rPr lang="de-DE" dirty="0" smtClean="0"/>
              <a:t> in </a:t>
            </a:r>
            <a:r>
              <a:rPr lang="de-DE" dirty="0" err="1" smtClean="0"/>
              <a:t>maintaining</a:t>
            </a:r>
            <a:r>
              <a:rPr lang="de-DE" dirty="0" smtClean="0"/>
              <a:t> </a:t>
            </a:r>
            <a:r>
              <a:rPr lang="de-DE" dirty="0" err="1" smtClean="0"/>
              <a:t>flawless</a:t>
            </a:r>
            <a:r>
              <a:rPr lang="de-DE" dirty="0" smtClean="0"/>
              <a:t> </a:t>
            </a:r>
            <a:r>
              <a:rPr lang="de-DE" dirty="0" err="1" smtClean="0"/>
              <a:t>skin</a:t>
            </a:r>
            <a:r>
              <a:rPr lang="de-DE" dirty="0" smtClean="0"/>
              <a:t> </a:t>
            </a:r>
            <a:r>
              <a:rPr lang="de-DE" dirty="0" err="1" smtClean="0"/>
              <a:t>without</a:t>
            </a:r>
            <a:r>
              <a:rPr lang="de-DE" dirty="0" smtClean="0"/>
              <a:t> </a:t>
            </a:r>
            <a:r>
              <a:rPr lang="de-DE" dirty="0" err="1" smtClean="0"/>
              <a:t>pimples</a:t>
            </a:r>
            <a:r>
              <a:rPr lang="de-DE" dirty="0" smtClean="0"/>
              <a:t> </a:t>
            </a:r>
            <a:r>
              <a:rPr lang="de-DE" dirty="0" err="1" smtClean="0"/>
              <a:t>and</a:t>
            </a:r>
            <a:r>
              <a:rPr lang="de-DE" dirty="0" smtClean="0"/>
              <a:t> </a:t>
            </a:r>
            <a:r>
              <a:rPr lang="de-DE" dirty="0" err="1" smtClean="0"/>
              <a:t>blemishes</a:t>
            </a:r>
            <a:r>
              <a:rPr lang="de-DE" dirty="0" smtClean="0"/>
              <a:t>. The </a:t>
            </a:r>
            <a:r>
              <a:rPr lang="de-DE" dirty="0" err="1" smtClean="0"/>
              <a:t>tonic</a:t>
            </a:r>
            <a:r>
              <a:rPr lang="de-DE" dirty="0" smtClean="0"/>
              <a:t> </a:t>
            </a:r>
            <a:r>
              <a:rPr lang="de-DE" dirty="0" err="1" smtClean="0"/>
              <a:t>balances</a:t>
            </a:r>
            <a:r>
              <a:rPr lang="de-DE" dirty="0" smtClean="0"/>
              <a:t> </a:t>
            </a:r>
            <a:r>
              <a:rPr lang="de-DE" dirty="0" err="1" smtClean="0"/>
              <a:t>the</a:t>
            </a:r>
            <a:r>
              <a:rPr lang="de-DE" dirty="0" smtClean="0"/>
              <a:t> pH </a:t>
            </a:r>
            <a:r>
              <a:rPr lang="de-DE" dirty="0" err="1" smtClean="0"/>
              <a:t>and</a:t>
            </a:r>
            <a:r>
              <a:rPr lang="de-DE" dirty="0" smtClean="0"/>
              <a:t> </a:t>
            </a:r>
            <a:r>
              <a:rPr lang="de-DE" dirty="0" err="1" smtClean="0"/>
              <a:t>reinforces</a:t>
            </a:r>
            <a:r>
              <a:rPr lang="de-DE" dirty="0" smtClean="0"/>
              <a:t> </a:t>
            </a:r>
            <a:r>
              <a:rPr lang="de-DE" dirty="0" err="1" smtClean="0"/>
              <a:t>the</a:t>
            </a:r>
            <a:r>
              <a:rPr lang="de-DE" dirty="0" smtClean="0"/>
              <a:t> </a:t>
            </a:r>
            <a:r>
              <a:rPr lang="de-DE" dirty="0" err="1" smtClean="0"/>
              <a:t>skin‘s</a:t>
            </a:r>
            <a:r>
              <a:rPr lang="de-DE" dirty="0" smtClean="0"/>
              <a:t> </a:t>
            </a:r>
            <a:r>
              <a:rPr lang="de-DE" dirty="0" err="1" smtClean="0"/>
              <a:t>acid</a:t>
            </a:r>
            <a:r>
              <a:rPr lang="de-DE" dirty="0" smtClean="0"/>
              <a:t> </a:t>
            </a:r>
            <a:r>
              <a:rPr lang="de-DE" dirty="0" err="1" smtClean="0"/>
              <a:t>mantle</a:t>
            </a:r>
            <a:r>
              <a:rPr lang="de-DE" dirty="0" smtClean="0"/>
              <a:t>.  </a:t>
            </a:r>
            <a:r>
              <a:rPr lang="de-DE" dirty="0" err="1" smtClean="0"/>
              <a:t>It</a:t>
            </a:r>
            <a:r>
              <a:rPr lang="de-DE" dirty="0" smtClean="0"/>
              <a:t> also </a:t>
            </a:r>
            <a:r>
              <a:rPr lang="de-DE" dirty="0" err="1" smtClean="0"/>
              <a:t>clears</a:t>
            </a:r>
            <a:r>
              <a:rPr lang="de-DE" dirty="0" smtClean="0"/>
              <a:t> </a:t>
            </a:r>
            <a:r>
              <a:rPr lang="de-DE" dirty="0" err="1" smtClean="0"/>
              <a:t>the</a:t>
            </a:r>
            <a:r>
              <a:rPr lang="de-DE" dirty="0" smtClean="0"/>
              <a:t> </a:t>
            </a:r>
            <a:r>
              <a:rPr lang="de-DE" dirty="0" err="1" smtClean="0"/>
              <a:t>skin</a:t>
            </a:r>
            <a:r>
              <a:rPr lang="de-DE" dirty="0" smtClean="0"/>
              <a:t> </a:t>
            </a:r>
            <a:r>
              <a:rPr lang="de-DE" dirty="0" err="1" smtClean="0"/>
              <a:t>and</a:t>
            </a:r>
            <a:r>
              <a:rPr lang="de-DE" dirty="0" smtClean="0"/>
              <a:t> </a:t>
            </a:r>
            <a:r>
              <a:rPr lang="de-DE" dirty="0" err="1" smtClean="0"/>
              <a:t>prevents</a:t>
            </a:r>
            <a:r>
              <a:rPr lang="de-DE" dirty="0" smtClean="0"/>
              <a:t> </a:t>
            </a:r>
            <a:r>
              <a:rPr lang="de-DE" dirty="0" err="1" smtClean="0"/>
              <a:t>the</a:t>
            </a:r>
            <a:r>
              <a:rPr lang="de-DE" dirty="0" smtClean="0"/>
              <a:t> </a:t>
            </a:r>
            <a:r>
              <a:rPr lang="de-DE" dirty="0" err="1" smtClean="0"/>
              <a:t>formation</a:t>
            </a:r>
            <a:r>
              <a:rPr lang="de-DE" dirty="0" smtClean="0"/>
              <a:t> </a:t>
            </a:r>
            <a:r>
              <a:rPr lang="de-DE" dirty="0" err="1" smtClean="0"/>
              <a:t>of</a:t>
            </a:r>
            <a:r>
              <a:rPr lang="de-DE" dirty="0" smtClean="0"/>
              <a:t> </a:t>
            </a:r>
            <a:r>
              <a:rPr lang="de-DE" dirty="0" err="1" smtClean="0"/>
              <a:t>new</a:t>
            </a:r>
            <a:r>
              <a:rPr lang="de-DE" dirty="0" smtClean="0"/>
              <a:t> </a:t>
            </a:r>
            <a:r>
              <a:rPr lang="de-DE" dirty="0" err="1" smtClean="0"/>
              <a:t>blemishes</a:t>
            </a:r>
            <a:r>
              <a:rPr lang="de-DE" dirty="0" smtClean="0"/>
              <a:t>, </a:t>
            </a:r>
            <a:r>
              <a:rPr lang="de-DE" dirty="0" err="1" smtClean="0"/>
              <a:t>without</a:t>
            </a:r>
            <a:r>
              <a:rPr lang="de-DE" dirty="0" smtClean="0"/>
              <a:t> </a:t>
            </a:r>
            <a:r>
              <a:rPr lang="de-DE" dirty="0" err="1" smtClean="0"/>
              <a:t>stripping</a:t>
            </a:r>
            <a:r>
              <a:rPr lang="de-DE" dirty="0" smtClean="0"/>
              <a:t> </a:t>
            </a:r>
            <a:r>
              <a:rPr lang="de-DE" dirty="0" err="1" smtClean="0"/>
              <a:t>the</a:t>
            </a:r>
            <a:r>
              <a:rPr lang="de-DE" dirty="0" smtClean="0"/>
              <a:t> </a:t>
            </a:r>
            <a:r>
              <a:rPr lang="de-DE" dirty="0" err="1" smtClean="0"/>
              <a:t>skin</a:t>
            </a:r>
            <a:r>
              <a:rPr lang="de-DE" dirty="0" smtClean="0"/>
              <a:t> </a:t>
            </a:r>
            <a:r>
              <a:rPr lang="de-DE" dirty="0" err="1" smtClean="0"/>
              <a:t>of</a:t>
            </a:r>
            <a:r>
              <a:rPr lang="de-DE" dirty="0" smtClean="0"/>
              <a:t> </a:t>
            </a:r>
            <a:r>
              <a:rPr lang="de-DE" dirty="0" err="1" smtClean="0"/>
              <a:t>moisture</a:t>
            </a:r>
            <a:r>
              <a:rPr lang="de-DE" dirty="0" smtClean="0"/>
              <a:t>.</a:t>
            </a:r>
            <a:endParaRPr lang="de-DE" dirty="0"/>
          </a:p>
          <a:p>
            <a:pPr marL="0" indent="0">
              <a:buNone/>
            </a:pPr>
            <a:r>
              <a:rPr lang="de-DE" dirty="0"/>
              <a:t>• </a:t>
            </a:r>
            <a:r>
              <a:rPr lang="de-DE" dirty="0" err="1" smtClean="0"/>
              <a:t>Gentle</a:t>
            </a:r>
            <a:r>
              <a:rPr lang="de-DE" dirty="0" smtClean="0"/>
              <a:t>, </a:t>
            </a:r>
            <a:r>
              <a:rPr lang="de-DE" dirty="0" err="1" smtClean="0"/>
              <a:t>alcohol-free</a:t>
            </a:r>
            <a:r>
              <a:rPr lang="de-DE" dirty="0" smtClean="0"/>
              <a:t> </a:t>
            </a:r>
            <a:r>
              <a:rPr lang="de-DE" dirty="0" err="1" smtClean="0"/>
              <a:t>toner</a:t>
            </a:r>
            <a:endParaRPr lang="de-DE" dirty="0" smtClean="0"/>
          </a:p>
          <a:p>
            <a:pPr marL="0" indent="0">
              <a:buNone/>
            </a:pPr>
            <a:r>
              <a:rPr lang="de-DE" dirty="0"/>
              <a:t>• </a:t>
            </a:r>
            <a:r>
              <a:rPr lang="de-DE" dirty="0" err="1" smtClean="0"/>
              <a:t>Balancing</a:t>
            </a:r>
            <a:r>
              <a:rPr lang="de-DE" dirty="0" smtClean="0"/>
              <a:t> </a:t>
            </a:r>
            <a:r>
              <a:rPr lang="de-DE" dirty="0" err="1" smtClean="0"/>
              <a:t>and</a:t>
            </a:r>
            <a:r>
              <a:rPr lang="de-DE" dirty="0" smtClean="0"/>
              <a:t> anti-</a:t>
            </a:r>
            <a:r>
              <a:rPr lang="de-DE" dirty="0" err="1" smtClean="0"/>
              <a:t>inflammatory</a:t>
            </a:r>
            <a:endParaRPr lang="de-DE" dirty="0"/>
          </a:p>
          <a:p>
            <a:pPr marL="0" indent="0">
              <a:buNone/>
            </a:pPr>
            <a:r>
              <a:rPr lang="de-DE" dirty="0"/>
              <a:t>• </a:t>
            </a:r>
            <a:r>
              <a:rPr lang="de-DE" dirty="0" err="1" smtClean="0"/>
              <a:t>Regulates</a:t>
            </a:r>
            <a:r>
              <a:rPr lang="de-DE" dirty="0" smtClean="0"/>
              <a:t> </a:t>
            </a:r>
            <a:r>
              <a:rPr lang="de-DE" dirty="0" err="1" smtClean="0"/>
              <a:t>sebum</a:t>
            </a:r>
            <a:r>
              <a:rPr lang="de-DE" dirty="0" smtClean="0"/>
              <a:t> </a:t>
            </a:r>
            <a:r>
              <a:rPr lang="de-DE" dirty="0" err="1" smtClean="0"/>
              <a:t>production</a:t>
            </a:r>
            <a:r>
              <a:rPr lang="de-DE" dirty="0" smtClean="0"/>
              <a:t>, </a:t>
            </a:r>
            <a:r>
              <a:rPr lang="de-DE" dirty="0" err="1" smtClean="0"/>
              <a:t>astringent</a:t>
            </a:r>
            <a:r>
              <a:rPr lang="de-DE" dirty="0" smtClean="0"/>
              <a:t> </a:t>
            </a:r>
            <a:r>
              <a:rPr lang="de-DE" dirty="0" err="1" smtClean="0"/>
              <a:t>effect</a:t>
            </a:r>
            <a:endParaRPr lang="de-DE" dirty="0"/>
          </a:p>
          <a:p>
            <a:pPr marL="0" indent="0">
              <a:buNone/>
            </a:pPr>
            <a:r>
              <a:rPr lang="de-DE" dirty="0"/>
              <a:t>• </a:t>
            </a:r>
            <a:r>
              <a:rPr lang="de-DE" dirty="0" err="1" smtClean="0"/>
              <a:t>Restores</a:t>
            </a:r>
            <a:r>
              <a:rPr lang="de-DE" dirty="0" smtClean="0"/>
              <a:t> </a:t>
            </a:r>
            <a:r>
              <a:rPr lang="de-DE" dirty="0" err="1" smtClean="0"/>
              <a:t>the</a:t>
            </a:r>
            <a:r>
              <a:rPr lang="de-DE" dirty="0" smtClean="0"/>
              <a:t> </a:t>
            </a:r>
            <a:r>
              <a:rPr lang="de-DE" dirty="0" err="1" smtClean="0"/>
              <a:t>skin‘s</a:t>
            </a:r>
            <a:r>
              <a:rPr lang="de-DE" dirty="0" smtClean="0"/>
              <a:t> </a:t>
            </a:r>
            <a:r>
              <a:rPr lang="de-DE" dirty="0" err="1" smtClean="0"/>
              <a:t>natural</a:t>
            </a:r>
            <a:r>
              <a:rPr lang="de-DE" dirty="0" smtClean="0"/>
              <a:t> pH after </a:t>
            </a:r>
            <a:r>
              <a:rPr lang="de-DE" dirty="0" err="1" smtClean="0"/>
              <a:t>cleansing</a:t>
            </a:r>
            <a:endParaRPr lang="de-DE" dirty="0"/>
          </a:p>
          <a:p>
            <a:pPr marL="0" indent="0">
              <a:buNone/>
            </a:pPr>
            <a:r>
              <a:rPr lang="de-DE" dirty="0"/>
              <a:t>• </a:t>
            </a:r>
            <a:r>
              <a:rPr lang="de-DE" dirty="0" err="1" smtClean="0"/>
              <a:t>For</a:t>
            </a:r>
            <a:r>
              <a:rPr lang="de-DE" dirty="0" smtClean="0"/>
              <a:t> a </a:t>
            </a:r>
            <a:r>
              <a:rPr lang="de-DE" dirty="0" err="1" smtClean="0"/>
              <a:t>fresh</a:t>
            </a:r>
            <a:r>
              <a:rPr lang="de-DE" dirty="0" smtClean="0"/>
              <a:t> </a:t>
            </a:r>
            <a:r>
              <a:rPr lang="de-DE" dirty="0" err="1" smtClean="0"/>
              <a:t>and</a:t>
            </a:r>
            <a:r>
              <a:rPr lang="de-DE" dirty="0" smtClean="0"/>
              <a:t> </a:t>
            </a:r>
            <a:r>
              <a:rPr lang="de-DE" dirty="0" err="1" smtClean="0"/>
              <a:t>clear</a:t>
            </a:r>
            <a:r>
              <a:rPr lang="de-DE" dirty="0" smtClean="0"/>
              <a:t> </a:t>
            </a:r>
            <a:r>
              <a:rPr lang="de-DE" dirty="0" err="1" smtClean="0"/>
              <a:t>complexion</a:t>
            </a:r>
            <a:endParaRPr lang="de-DE" dirty="0"/>
          </a:p>
        </p:txBody>
      </p:sp>
      <p:sp>
        <p:nvSpPr>
          <p:cNvPr id="4" name="Text Box 19">
            <a:hlinkClick r:id="rId2" action="ppaction://hlinksldjump"/>
          </p:cNvPr>
          <p:cNvSpPr txBox="1">
            <a:spLocks noChangeArrowheads="1"/>
          </p:cNvSpPr>
          <p:nvPr/>
        </p:nvSpPr>
        <p:spPr bwMode="auto">
          <a:xfrm>
            <a:off x="9348402"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sp>
        <p:nvSpPr>
          <p:cNvPr id="7" name="Textplatzhalter 3"/>
          <p:cNvSpPr>
            <a:spLocks noGrp="1"/>
          </p:cNvSpPr>
          <p:nvPr>
            <p:ph type="body" sz="quarter" idx="11"/>
          </p:nvPr>
        </p:nvSpPr>
        <p:spPr>
          <a:xfrm>
            <a:off x="248400" y="5932799"/>
            <a:ext cx="3600000" cy="563693"/>
          </a:xfrm>
          <a:solidFill>
            <a:srgbClr val="86D295"/>
          </a:solidFill>
        </p:spPr>
        <p:txBody>
          <a:bodyPr anchor="ctr" anchorCtr="1">
            <a:noAutofit/>
          </a:bodyPr>
          <a:lstStyle/>
          <a:p>
            <a:pPr>
              <a:lnSpc>
                <a:spcPct val="100000"/>
              </a:lnSpc>
            </a:pPr>
            <a:r>
              <a:rPr lang="de-DE" b="1" dirty="0" err="1" smtClean="0"/>
              <a:t>Invaluable</a:t>
            </a:r>
            <a:r>
              <a:rPr lang="de-DE" b="1" dirty="0" smtClean="0"/>
              <a:t> </a:t>
            </a:r>
            <a:r>
              <a:rPr lang="de-DE" b="1" dirty="0" err="1" smtClean="0"/>
              <a:t>aid</a:t>
            </a:r>
            <a:r>
              <a:rPr lang="de-DE" b="1" dirty="0" smtClean="0"/>
              <a:t> </a:t>
            </a:r>
            <a:r>
              <a:rPr lang="de-DE" b="1" dirty="0" err="1" smtClean="0"/>
              <a:t>for</a:t>
            </a:r>
            <a:r>
              <a:rPr lang="de-DE" b="1" dirty="0" smtClean="0"/>
              <a:t> </a:t>
            </a:r>
            <a:r>
              <a:rPr lang="de-DE" b="1" dirty="0" err="1" smtClean="0"/>
              <a:t>skin</a:t>
            </a:r>
            <a:r>
              <a:rPr lang="de-DE" b="1" dirty="0" smtClean="0"/>
              <a:t> </a:t>
            </a:r>
            <a:r>
              <a:rPr lang="de-DE" b="1" dirty="0" err="1" smtClean="0"/>
              <a:t>prone</a:t>
            </a:r>
            <a:r>
              <a:rPr lang="de-DE" b="1" dirty="0" smtClean="0"/>
              <a:t> </a:t>
            </a:r>
            <a:r>
              <a:rPr lang="de-DE" b="1" dirty="0" err="1" smtClean="0"/>
              <a:t>to</a:t>
            </a:r>
            <a:r>
              <a:rPr lang="de-DE" b="1" dirty="0" smtClean="0"/>
              <a:t> </a:t>
            </a:r>
            <a:r>
              <a:rPr lang="de-DE" b="1" dirty="0" err="1" smtClean="0"/>
              <a:t>blemishes</a:t>
            </a:r>
            <a:endParaRPr lang="de-DE" b="1" dirty="0" smtClean="0"/>
          </a:p>
        </p:txBody>
      </p:sp>
      <p:pic>
        <p:nvPicPr>
          <p:cNvPr id="8" name="Picture 2" descr="\\kcdomain02\daten\Marketing\Dalton\01 Bilder\Bilder für PPT\Derma Control\Purifying Ton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01" y="886786"/>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800" fill="hold"/>
                                        <p:tgtEl>
                                          <p:spTgt spid="8"/>
                                        </p:tgtEl>
                                        <p:attrNameLst>
                                          <p:attrName>ppt_x</p:attrName>
                                        </p:attrNameLst>
                                      </p:cBhvr>
                                      <p:tavLst>
                                        <p:tav tm="0">
                                          <p:val>
                                            <p:strVal val="0-#ppt_w/2"/>
                                          </p:val>
                                        </p:tav>
                                        <p:tav tm="100000">
                                          <p:val>
                                            <p:strVal val="#ppt_x"/>
                                          </p:val>
                                        </p:tav>
                                      </p:tavLst>
                                    </p:anim>
                                    <p:anim calcmode="lin" valueType="num">
                                      <p:cBhvr additive="base">
                                        <p:cTn id="8" dur="1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andarddesign">
  <a:themeElements>
    <a:clrScheme name="Standarddesign 14">
      <a:dk1>
        <a:srgbClr val="000000"/>
      </a:dk1>
      <a:lt1>
        <a:srgbClr val="FFFFFF"/>
      </a:lt1>
      <a:dk2>
        <a:srgbClr val="000000"/>
      </a:dk2>
      <a:lt2>
        <a:srgbClr val="808080"/>
      </a:lt2>
      <a:accent1>
        <a:srgbClr val="FFFFCC"/>
      </a:accent1>
      <a:accent2>
        <a:srgbClr val="4D4D4D"/>
      </a:accent2>
      <a:accent3>
        <a:srgbClr val="FFFFFF"/>
      </a:accent3>
      <a:accent4>
        <a:srgbClr val="000000"/>
      </a:accent4>
      <a:accent5>
        <a:srgbClr val="FFFFE2"/>
      </a:accent5>
      <a:accent6>
        <a:srgbClr val="454545"/>
      </a:accent6>
      <a:hlink>
        <a:srgbClr val="000000"/>
      </a:hlink>
      <a:folHlink>
        <a:srgbClr val="000000"/>
      </a:folHlink>
    </a:clrScheme>
    <a:fontScheme name="Standard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90000"/>
          </a:lnSpc>
          <a:spcBef>
            <a:spcPct val="60000"/>
          </a:spcBef>
          <a:spcAft>
            <a:spcPct val="0"/>
          </a:spcAft>
          <a:buClr>
            <a:schemeClr val="bg2"/>
          </a:buClr>
          <a:buSzTx/>
          <a:buFont typeface="Wingdings" panose="05000000000000000000" pitchFamily="2" charset="2"/>
          <a:buChar char="§"/>
          <a:tabLst/>
          <a:defRPr kumimoji="0" lang="en-US" altLang="de-DE" sz="2000" b="0" i="0" u="none" strike="noStrike" cap="none" normalizeH="0" baseline="0" smtClean="0">
            <a:ln>
              <a:noFill/>
            </a:ln>
            <a:solidFill>
              <a:schemeClr val="tx1"/>
            </a:solidFill>
            <a:effectLst/>
            <a:latin typeface="Century Gothic" panose="020B0502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90000"/>
          </a:lnSpc>
          <a:spcBef>
            <a:spcPct val="60000"/>
          </a:spcBef>
          <a:spcAft>
            <a:spcPct val="0"/>
          </a:spcAft>
          <a:buClr>
            <a:schemeClr val="bg2"/>
          </a:buClr>
          <a:buSzTx/>
          <a:buFont typeface="Wingdings" panose="05000000000000000000" pitchFamily="2" charset="2"/>
          <a:buChar char="§"/>
          <a:tabLst/>
          <a:defRPr kumimoji="0" lang="en-US" altLang="de-DE" sz="2000" b="0" i="0" u="none" strike="noStrike" cap="none" normalizeH="0" baseline="0" smtClean="0">
            <a:ln>
              <a:noFill/>
            </a:ln>
            <a:solidFill>
              <a:schemeClr val="tx1"/>
            </a:solidFill>
            <a:effectLst/>
            <a:latin typeface="Century Gothic" panose="020B0502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C0C0C0"/>
        </a:lt2>
        <a:accent1>
          <a:srgbClr val="FFFFCC"/>
        </a:accent1>
        <a:accent2>
          <a:srgbClr val="4D4D4D"/>
        </a:accent2>
        <a:accent3>
          <a:srgbClr val="FFFFFF"/>
        </a:accent3>
        <a:accent4>
          <a:srgbClr val="000000"/>
        </a:accent4>
        <a:accent5>
          <a:srgbClr val="FFFFE2"/>
        </a:accent5>
        <a:accent6>
          <a:srgbClr val="454545"/>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FFFFCC"/>
        </a:accent1>
        <a:accent2>
          <a:srgbClr val="4D4D4D"/>
        </a:accent2>
        <a:accent3>
          <a:srgbClr val="FFFFFF"/>
        </a:accent3>
        <a:accent4>
          <a:srgbClr val="000000"/>
        </a:accent4>
        <a:accent5>
          <a:srgbClr val="FFFFE2"/>
        </a:accent5>
        <a:accent6>
          <a:srgbClr val="45454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3250</Words>
  <Application>Microsoft Office PowerPoint</Application>
  <PresentationFormat>Breitbild</PresentationFormat>
  <Paragraphs>340</Paragraphs>
  <Slides>39</Slides>
  <Notes>13</Notes>
  <HiddenSlides>12</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 Unicode MS</vt:lpstr>
      <vt:lpstr>Arial</vt:lpstr>
      <vt:lpstr>Calibri</vt:lpstr>
      <vt:lpstr>Century Gothic</vt:lpstr>
      <vt:lpstr>Sakkal Majalla</vt:lpstr>
      <vt:lpstr>Webdings</vt:lpstr>
      <vt:lpstr>Wingdings</vt:lpstr>
      <vt:lpstr>Wingdings 2</vt:lpstr>
      <vt:lpstr>1_Standarddesign</vt:lpstr>
      <vt:lpstr>PowerPoint-Präsentation</vt:lpstr>
      <vt:lpstr>C O N C E P T</vt:lpstr>
      <vt:lpstr>Purifying Cleansing Milk</vt:lpstr>
      <vt:lpstr>Purifying Cleansing Milk – Active Ingredients</vt:lpstr>
      <vt:lpstr>Purifying Cleansing Milk - INCI</vt:lpstr>
      <vt:lpstr>Purifying Cleansing Gel</vt:lpstr>
      <vt:lpstr>Purifying Cleansing Gel – Active Ingredients</vt:lpstr>
      <vt:lpstr>Purifying Cleansing Gel - INCI</vt:lpstr>
      <vt:lpstr>Purifying Tonic</vt:lpstr>
      <vt:lpstr>Purifying Tonic – Active Ingredients</vt:lpstr>
      <vt:lpstr>Purifying Tonic - INCI</vt:lpstr>
      <vt:lpstr>Sebum Regulating Cream</vt:lpstr>
      <vt:lpstr>Sebum Regulating Cream – Active Ingredients</vt:lpstr>
      <vt:lpstr>Sebum Regulating Cream - INCI</vt:lpstr>
      <vt:lpstr>Mattifying Gel</vt:lpstr>
      <vt:lpstr>Mattifying Gel – Active Ingredients</vt:lpstr>
      <vt:lpstr>Mattifying Gel - INCI</vt:lpstr>
      <vt:lpstr>SOS Spot Concentrate</vt:lpstr>
      <vt:lpstr>SOS Spot Concentrate – Active Ingredients</vt:lpstr>
      <vt:lpstr>SOS Spot Concentrate - INCI</vt:lpstr>
      <vt:lpstr>PowerPoint-Präsentation</vt:lpstr>
      <vt:lpstr>Marine Minerals</vt:lpstr>
      <vt:lpstr>Aloe Vera</vt:lpstr>
      <vt:lpstr>Allantoin</vt:lpstr>
      <vt:lpstr>Bisabolol</vt:lpstr>
      <vt:lpstr>Camphor</vt:lpstr>
      <vt:lpstr>Hamamelis</vt:lpstr>
      <vt:lpstr>Kaolin</vt:lpstr>
      <vt:lpstr>Marine Peptides</vt:lpstr>
      <vt:lpstr>Lactic Acid</vt:lpstr>
      <vt:lpstr>Panthenol (Provitamin B5)</vt:lpstr>
      <vt:lpstr>Salicylic Acid</vt:lpstr>
      <vt:lpstr>Soy Proteins</vt:lpstr>
      <vt:lpstr>Sunflower Oil</vt:lpstr>
      <vt:lpstr>Soybean Oil</vt:lpstr>
      <vt:lpstr>Vitamin A</vt:lpstr>
      <vt:lpstr>Vitamin E</vt:lpstr>
      <vt:lpstr>Citric Acid</vt:lpstr>
      <vt:lpstr>COPYRIGHT &amp;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Sommer, Kathrin</dc:creator>
  <cp:lastModifiedBy>Stefanie Simik</cp:lastModifiedBy>
  <cp:revision>309</cp:revision>
  <dcterms:created xsi:type="dcterms:W3CDTF">2014-05-21T07:25:35Z</dcterms:created>
  <dcterms:modified xsi:type="dcterms:W3CDTF">2020-11-24T08:45:56Z</dcterms:modified>
</cp:coreProperties>
</file>