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sldIdLst>
    <p:sldId id="292" r:id="rId2"/>
    <p:sldId id="397" r:id="rId3"/>
    <p:sldId id="398" r:id="rId4"/>
    <p:sldId id="333" r:id="rId5"/>
    <p:sldId id="335" r:id="rId6"/>
    <p:sldId id="399" r:id="rId7"/>
    <p:sldId id="334" r:id="rId8"/>
    <p:sldId id="336" r:id="rId9"/>
    <p:sldId id="400" r:id="rId10"/>
    <p:sldId id="360" r:id="rId11"/>
    <p:sldId id="361" r:id="rId12"/>
    <p:sldId id="315" r:id="rId13"/>
    <p:sldId id="374" r:id="rId14"/>
    <p:sldId id="401" r:id="rId15"/>
    <p:sldId id="409" r:id="rId16"/>
    <p:sldId id="410" r:id="rId17"/>
    <p:sldId id="416" r:id="rId18"/>
    <p:sldId id="403" r:id="rId19"/>
    <p:sldId id="404" r:id="rId20"/>
    <p:sldId id="411" r:id="rId21"/>
    <p:sldId id="387" r:id="rId22"/>
    <p:sldId id="405" r:id="rId23"/>
    <p:sldId id="412" r:id="rId24"/>
    <p:sldId id="390" r:id="rId25"/>
    <p:sldId id="413" r:id="rId26"/>
    <p:sldId id="407" r:id="rId27"/>
    <p:sldId id="414" r:id="rId28"/>
    <p:sldId id="393" r:id="rId29"/>
    <p:sldId id="394" r:id="rId30"/>
    <p:sldId id="415" r:id="rId31"/>
    <p:sldId id="408" r:id="rId32"/>
    <p:sldId id="396"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utzer" initial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a:srgbClr val="5C5B59"/>
    <a:srgbClr val="7C878E"/>
    <a:srgbClr val="7B7B7B"/>
    <a:srgbClr val="979797"/>
    <a:srgbClr val="0059A3"/>
    <a:srgbClr val="9FD4FF"/>
    <a:srgbClr val="4FAFFF"/>
    <a:srgbClr val="3EA3DC"/>
    <a:srgbClr val="EF7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5815" autoAdjust="0"/>
  </p:normalViewPr>
  <p:slideViewPr>
    <p:cSldViewPr snapToGrid="0">
      <p:cViewPr varScale="1">
        <p:scale>
          <a:sx n="99" d="100"/>
          <a:sy n="99" d="100"/>
        </p:scale>
        <p:origin x="103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D53C1-8B4D-4262-93C7-9470BF5D33E7}" type="datetimeFigureOut">
              <a:rPr lang="de-DE" smtClean="0"/>
              <a:pPr/>
              <a:t>25.11.2020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2FE48-6B49-46A2-8D85-7B2276F891D6}" type="slidenum">
              <a:rPr lang="de-DE" smtClean="0"/>
              <a:pPr/>
              <a:t>‹Nr.›</a:t>
            </a:fld>
            <a:endParaRPr lang="de-DE"/>
          </a:p>
        </p:txBody>
      </p:sp>
    </p:spTree>
    <p:extLst>
      <p:ext uri="{BB962C8B-B14F-4D97-AF65-F5344CB8AC3E}">
        <p14:creationId xmlns:p14="http://schemas.microsoft.com/office/powerpoint/2010/main" val="122990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000">
                <a:solidFill>
                  <a:schemeClr val="tx1"/>
                </a:solidFill>
                <a:latin typeface="Century Gothic" panose="020B0502020202020204" pitchFamily="34" charset="0"/>
              </a:defRPr>
            </a:lvl1pPr>
            <a:lvl2pPr marL="742950" indent="-285750">
              <a:defRPr sz="2000">
                <a:solidFill>
                  <a:schemeClr val="tx1"/>
                </a:solidFill>
                <a:latin typeface="Century Gothic" panose="020B0502020202020204" pitchFamily="34" charset="0"/>
              </a:defRPr>
            </a:lvl2pPr>
            <a:lvl3pPr marL="1143000" indent="-228600">
              <a:defRPr sz="2000">
                <a:solidFill>
                  <a:schemeClr val="tx1"/>
                </a:solidFill>
                <a:latin typeface="Century Gothic" panose="020B0502020202020204" pitchFamily="34" charset="0"/>
              </a:defRPr>
            </a:lvl3pPr>
            <a:lvl4pPr marL="1600200" indent="-228600">
              <a:defRPr sz="2000">
                <a:solidFill>
                  <a:schemeClr val="tx1"/>
                </a:solidFill>
                <a:latin typeface="Century Gothic" panose="020B0502020202020204" pitchFamily="34" charset="0"/>
              </a:defRPr>
            </a:lvl4pPr>
            <a:lvl5pPr marL="2057400" indent="-228600">
              <a:defRPr sz="2000">
                <a:solidFill>
                  <a:schemeClr val="tx1"/>
                </a:solidFill>
                <a:latin typeface="Century Gothic" panose="020B0502020202020204" pitchFamily="34" charset="0"/>
              </a:defRPr>
            </a:lvl5pPr>
            <a:lvl6pPr marL="2514600" indent="-228600" eaLnBrk="0" fontAlgn="base" hangingPunct="0">
              <a:spcBef>
                <a:spcPct val="0"/>
              </a:spcBef>
              <a:spcAft>
                <a:spcPct val="0"/>
              </a:spcAft>
              <a:defRPr sz="2000">
                <a:solidFill>
                  <a:schemeClr val="tx1"/>
                </a:solidFill>
                <a:latin typeface="Century Gothic" panose="020B0502020202020204" pitchFamily="34" charset="0"/>
              </a:defRPr>
            </a:lvl6pPr>
            <a:lvl7pPr marL="2971800" indent="-228600" eaLnBrk="0" fontAlgn="base" hangingPunct="0">
              <a:spcBef>
                <a:spcPct val="0"/>
              </a:spcBef>
              <a:spcAft>
                <a:spcPct val="0"/>
              </a:spcAft>
              <a:defRPr sz="2000">
                <a:solidFill>
                  <a:schemeClr val="tx1"/>
                </a:solidFill>
                <a:latin typeface="Century Gothic" panose="020B0502020202020204" pitchFamily="34" charset="0"/>
              </a:defRPr>
            </a:lvl7pPr>
            <a:lvl8pPr marL="3429000" indent="-228600" eaLnBrk="0" fontAlgn="base" hangingPunct="0">
              <a:spcBef>
                <a:spcPct val="0"/>
              </a:spcBef>
              <a:spcAft>
                <a:spcPct val="0"/>
              </a:spcAft>
              <a:defRPr sz="2000">
                <a:solidFill>
                  <a:schemeClr val="tx1"/>
                </a:solidFill>
                <a:latin typeface="Century Gothic" panose="020B0502020202020204" pitchFamily="34" charset="0"/>
              </a:defRPr>
            </a:lvl8pPr>
            <a:lvl9pPr marL="3886200" indent="-228600" eaLnBrk="0" fontAlgn="base" hangingPunct="0">
              <a:spcBef>
                <a:spcPct val="0"/>
              </a:spcBef>
              <a:spcAft>
                <a:spcPct val="0"/>
              </a:spcAft>
              <a:defRPr sz="2000">
                <a:solidFill>
                  <a:schemeClr val="tx1"/>
                </a:solidFill>
                <a:latin typeface="Century Gothic" panose="020B0502020202020204" pitchFamily="34" charset="0"/>
              </a:defRPr>
            </a:lvl9pPr>
          </a:lstStyle>
          <a:p>
            <a:fld id="{5378F9B3-7787-4757-97C5-5A45FB92C65A}" type="slidenum">
              <a:rPr lang="de-DE" altLang="de-DE" sz="1200" smtClean="0">
                <a:latin typeface="Arial" panose="020B0604020202020204" pitchFamily="34" charset="0"/>
              </a:rPr>
              <a:pPr/>
              <a:t>1</a:t>
            </a:fld>
            <a:endParaRPr lang="de-DE" altLang="de-DE" sz="1200" smtClean="0">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de-DE" altLang="de-DE" b="1" dirty="0" smtClean="0"/>
          </a:p>
        </p:txBody>
      </p:sp>
    </p:spTree>
    <p:extLst>
      <p:ext uri="{BB962C8B-B14F-4D97-AF65-F5344CB8AC3E}">
        <p14:creationId xmlns:p14="http://schemas.microsoft.com/office/powerpoint/2010/main" val="161787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Tree>
    <p:extLst>
      <p:ext uri="{BB962C8B-B14F-4D97-AF65-F5344CB8AC3E}">
        <p14:creationId xmlns:p14="http://schemas.microsoft.com/office/powerpoint/2010/main" val="1555132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B22FE48-6B49-46A2-8D85-7B2276F891D6}" type="slidenum">
              <a:rPr lang="de-DE" smtClean="0"/>
              <a:t>25</a:t>
            </a:fld>
            <a:endParaRPr lang="de-DE"/>
          </a:p>
        </p:txBody>
      </p:sp>
    </p:spTree>
    <p:extLst>
      <p:ext uri="{BB962C8B-B14F-4D97-AF65-F5344CB8AC3E}">
        <p14:creationId xmlns:p14="http://schemas.microsoft.com/office/powerpoint/2010/main" val="3934975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607260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Tree>
    <p:extLst>
      <p:ext uri="{BB962C8B-B14F-4D97-AF65-F5344CB8AC3E}">
        <p14:creationId xmlns:p14="http://schemas.microsoft.com/office/powerpoint/2010/main" val="41458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p:spPr>
        <p:txBody>
          <a:bodyPr/>
          <a:lstStyle/>
          <a:p>
            <a:endParaRPr lang="de-DE" altLang="de-DE" smtClean="0"/>
          </a:p>
        </p:txBody>
      </p:sp>
      <p:sp>
        <p:nvSpPr>
          <p:cNvPr id="40964" name="Foliennummernplatzhalter 3"/>
          <p:cNvSpPr>
            <a:spLocks noGrp="1"/>
          </p:cNvSpPr>
          <p:nvPr>
            <p:ph type="sldNum" sz="quarter" idx="5"/>
          </p:nvPr>
        </p:nvSpPr>
        <p:spPr>
          <a:noFill/>
        </p:spPr>
        <p:txBody>
          <a:bodyPr/>
          <a:lstStyle>
            <a:lvl1pPr>
              <a:defRPr sz="2000">
                <a:solidFill>
                  <a:schemeClr val="tx1"/>
                </a:solidFill>
                <a:latin typeface="Century Gothic" panose="020B0502020202020204" pitchFamily="34" charset="0"/>
              </a:defRPr>
            </a:lvl1pPr>
            <a:lvl2pPr marL="742950" indent="-285750">
              <a:defRPr sz="2000">
                <a:solidFill>
                  <a:schemeClr val="tx1"/>
                </a:solidFill>
                <a:latin typeface="Century Gothic" panose="020B0502020202020204" pitchFamily="34" charset="0"/>
              </a:defRPr>
            </a:lvl2pPr>
            <a:lvl3pPr marL="1143000" indent="-228600">
              <a:defRPr sz="2000">
                <a:solidFill>
                  <a:schemeClr val="tx1"/>
                </a:solidFill>
                <a:latin typeface="Century Gothic" panose="020B0502020202020204" pitchFamily="34" charset="0"/>
              </a:defRPr>
            </a:lvl3pPr>
            <a:lvl4pPr marL="1600200" indent="-228600">
              <a:defRPr sz="2000">
                <a:solidFill>
                  <a:schemeClr val="tx1"/>
                </a:solidFill>
                <a:latin typeface="Century Gothic" panose="020B0502020202020204" pitchFamily="34" charset="0"/>
              </a:defRPr>
            </a:lvl4pPr>
            <a:lvl5pPr marL="2057400" indent="-228600">
              <a:defRPr sz="2000">
                <a:solidFill>
                  <a:schemeClr val="tx1"/>
                </a:solidFill>
                <a:latin typeface="Century Gothic" panose="020B0502020202020204" pitchFamily="34" charset="0"/>
              </a:defRPr>
            </a:lvl5pPr>
            <a:lvl6pPr marL="2514600" indent="-228600" eaLnBrk="0" fontAlgn="base" hangingPunct="0">
              <a:spcBef>
                <a:spcPct val="0"/>
              </a:spcBef>
              <a:spcAft>
                <a:spcPct val="0"/>
              </a:spcAft>
              <a:defRPr sz="2000">
                <a:solidFill>
                  <a:schemeClr val="tx1"/>
                </a:solidFill>
                <a:latin typeface="Century Gothic" panose="020B0502020202020204" pitchFamily="34" charset="0"/>
              </a:defRPr>
            </a:lvl6pPr>
            <a:lvl7pPr marL="2971800" indent="-228600" eaLnBrk="0" fontAlgn="base" hangingPunct="0">
              <a:spcBef>
                <a:spcPct val="0"/>
              </a:spcBef>
              <a:spcAft>
                <a:spcPct val="0"/>
              </a:spcAft>
              <a:defRPr sz="2000">
                <a:solidFill>
                  <a:schemeClr val="tx1"/>
                </a:solidFill>
                <a:latin typeface="Century Gothic" panose="020B0502020202020204" pitchFamily="34" charset="0"/>
              </a:defRPr>
            </a:lvl7pPr>
            <a:lvl8pPr marL="3429000" indent="-228600" eaLnBrk="0" fontAlgn="base" hangingPunct="0">
              <a:spcBef>
                <a:spcPct val="0"/>
              </a:spcBef>
              <a:spcAft>
                <a:spcPct val="0"/>
              </a:spcAft>
              <a:defRPr sz="2000">
                <a:solidFill>
                  <a:schemeClr val="tx1"/>
                </a:solidFill>
                <a:latin typeface="Century Gothic" panose="020B0502020202020204" pitchFamily="34" charset="0"/>
              </a:defRPr>
            </a:lvl8pPr>
            <a:lvl9pPr marL="3886200" indent="-228600" eaLnBrk="0" fontAlgn="base" hangingPunct="0">
              <a:spcBef>
                <a:spcPct val="0"/>
              </a:spcBef>
              <a:spcAft>
                <a:spcPct val="0"/>
              </a:spcAft>
              <a:defRPr sz="2000">
                <a:solidFill>
                  <a:schemeClr val="tx1"/>
                </a:solidFill>
                <a:latin typeface="Century Gothic" panose="020B0502020202020204" pitchFamily="34" charset="0"/>
              </a:defRPr>
            </a:lvl9pPr>
          </a:lstStyle>
          <a:p>
            <a:fld id="{E8C40C91-7767-486E-9865-EC9D969AB72A}" type="slidenum">
              <a:rPr lang="de-DE" altLang="de-DE" sz="1200" smtClean="0">
                <a:solidFill>
                  <a:srgbClr val="000000"/>
                </a:solidFill>
                <a:latin typeface="Arial" panose="020B0604020202020204" pitchFamily="34" charset="0"/>
              </a:rPr>
              <a:pPr/>
              <a:t>4</a:t>
            </a:fld>
            <a:endParaRPr lang="de-DE" altLang="de-DE"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1100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p:spPr>
        <p:txBody>
          <a:bodyPr/>
          <a:lstStyle/>
          <a:p>
            <a:endParaRPr lang="de-DE" altLang="de-DE" smtClean="0"/>
          </a:p>
        </p:txBody>
      </p:sp>
      <p:sp>
        <p:nvSpPr>
          <p:cNvPr id="40964" name="Foliennummernplatzhalter 3"/>
          <p:cNvSpPr>
            <a:spLocks noGrp="1"/>
          </p:cNvSpPr>
          <p:nvPr>
            <p:ph type="sldNum" sz="quarter" idx="5"/>
          </p:nvPr>
        </p:nvSpPr>
        <p:spPr>
          <a:noFill/>
        </p:spPr>
        <p:txBody>
          <a:bodyPr/>
          <a:lstStyle>
            <a:lvl1pPr>
              <a:defRPr sz="2000">
                <a:solidFill>
                  <a:schemeClr val="tx1"/>
                </a:solidFill>
                <a:latin typeface="Century Gothic" panose="020B0502020202020204" pitchFamily="34" charset="0"/>
              </a:defRPr>
            </a:lvl1pPr>
            <a:lvl2pPr marL="742950" indent="-285750">
              <a:defRPr sz="2000">
                <a:solidFill>
                  <a:schemeClr val="tx1"/>
                </a:solidFill>
                <a:latin typeface="Century Gothic" panose="020B0502020202020204" pitchFamily="34" charset="0"/>
              </a:defRPr>
            </a:lvl2pPr>
            <a:lvl3pPr marL="1143000" indent="-228600">
              <a:defRPr sz="2000">
                <a:solidFill>
                  <a:schemeClr val="tx1"/>
                </a:solidFill>
                <a:latin typeface="Century Gothic" panose="020B0502020202020204" pitchFamily="34" charset="0"/>
              </a:defRPr>
            </a:lvl3pPr>
            <a:lvl4pPr marL="1600200" indent="-228600">
              <a:defRPr sz="2000">
                <a:solidFill>
                  <a:schemeClr val="tx1"/>
                </a:solidFill>
                <a:latin typeface="Century Gothic" panose="020B0502020202020204" pitchFamily="34" charset="0"/>
              </a:defRPr>
            </a:lvl4pPr>
            <a:lvl5pPr marL="2057400" indent="-228600">
              <a:defRPr sz="2000">
                <a:solidFill>
                  <a:schemeClr val="tx1"/>
                </a:solidFill>
                <a:latin typeface="Century Gothic" panose="020B0502020202020204" pitchFamily="34" charset="0"/>
              </a:defRPr>
            </a:lvl5pPr>
            <a:lvl6pPr marL="2514600" indent="-228600" eaLnBrk="0" fontAlgn="base" hangingPunct="0">
              <a:spcBef>
                <a:spcPct val="0"/>
              </a:spcBef>
              <a:spcAft>
                <a:spcPct val="0"/>
              </a:spcAft>
              <a:defRPr sz="2000">
                <a:solidFill>
                  <a:schemeClr val="tx1"/>
                </a:solidFill>
                <a:latin typeface="Century Gothic" panose="020B0502020202020204" pitchFamily="34" charset="0"/>
              </a:defRPr>
            </a:lvl6pPr>
            <a:lvl7pPr marL="2971800" indent="-228600" eaLnBrk="0" fontAlgn="base" hangingPunct="0">
              <a:spcBef>
                <a:spcPct val="0"/>
              </a:spcBef>
              <a:spcAft>
                <a:spcPct val="0"/>
              </a:spcAft>
              <a:defRPr sz="2000">
                <a:solidFill>
                  <a:schemeClr val="tx1"/>
                </a:solidFill>
                <a:latin typeface="Century Gothic" panose="020B0502020202020204" pitchFamily="34" charset="0"/>
              </a:defRPr>
            </a:lvl7pPr>
            <a:lvl8pPr marL="3429000" indent="-228600" eaLnBrk="0" fontAlgn="base" hangingPunct="0">
              <a:spcBef>
                <a:spcPct val="0"/>
              </a:spcBef>
              <a:spcAft>
                <a:spcPct val="0"/>
              </a:spcAft>
              <a:defRPr sz="2000">
                <a:solidFill>
                  <a:schemeClr val="tx1"/>
                </a:solidFill>
                <a:latin typeface="Century Gothic" panose="020B0502020202020204" pitchFamily="34" charset="0"/>
              </a:defRPr>
            </a:lvl8pPr>
            <a:lvl9pPr marL="3886200" indent="-228600" eaLnBrk="0" fontAlgn="base" hangingPunct="0">
              <a:spcBef>
                <a:spcPct val="0"/>
              </a:spcBef>
              <a:spcAft>
                <a:spcPct val="0"/>
              </a:spcAft>
              <a:defRPr sz="2000">
                <a:solidFill>
                  <a:schemeClr val="tx1"/>
                </a:solidFill>
                <a:latin typeface="Century Gothic" panose="020B0502020202020204" pitchFamily="34" charset="0"/>
              </a:defRPr>
            </a:lvl9pPr>
          </a:lstStyle>
          <a:p>
            <a:fld id="{E8C40C91-7767-486E-9865-EC9D969AB72A}" type="slidenum">
              <a:rPr lang="de-DE" altLang="de-DE" sz="1200" smtClean="0">
                <a:solidFill>
                  <a:srgbClr val="000000"/>
                </a:solidFill>
                <a:latin typeface="Arial" panose="020B0604020202020204" pitchFamily="34" charset="0"/>
              </a:rPr>
              <a:pPr/>
              <a:t>7</a:t>
            </a:fld>
            <a:endParaRPr lang="de-DE" altLang="de-DE"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1100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p:spPr>
        <p:txBody>
          <a:bodyPr/>
          <a:lstStyle/>
          <a:p>
            <a:endParaRPr lang="de-DE" altLang="de-DE" smtClean="0"/>
          </a:p>
        </p:txBody>
      </p:sp>
      <p:sp>
        <p:nvSpPr>
          <p:cNvPr id="40964" name="Foliennummernplatzhalter 3"/>
          <p:cNvSpPr>
            <a:spLocks noGrp="1"/>
          </p:cNvSpPr>
          <p:nvPr>
            <p:ph type="sldNum" sz="quarter" idx="5"/>
          </p:nvPr>
        </p:nvSpPr>
        <p:spPr>
          <a:noFill/>
        </p:spPr>
        <p:txBody>
          <a:bodyPr/>
          <a:lstStyle>
            <a:lvl1pPr>
              <a:defRPr sz="2000">
                <a:solidFill>
                  <a:schemeClr val="tx1"/>
                </a:solidFill>
                <a:latin typeface="Century Gothic" panose="020B0502020202020204" pitchFamily="34" charset="0"/>
              </a:defRPr>
            </a:lvl1pPr>
            <a:lvl2pPr marL="742950" indent="-285750">
              <a:defRPr sz="2000">
                <a:solidFill>
                  <a:schemeClr val="tx1"/>
                </a:solidFill>
                <a:latin typeface="Century Gothic" panose="020B0502020202020204" pitchFamily="34" charset="0"/>
              </a:defRPr>
            </a:lvl2pPr>
            <a:lvl3pPr marL="1143000" indent="-228600">
              <a:defRPr sz="2000">
                <a:solidFill>
                  <a:schemeClr val="tx1"/>
                </a:solidFill>
                <a:latin typeface="Century Gothic" panose="020B0502020202020204" pitchFamily="34" charset="0"/>
              </a:defRPr>
            </a:lvl3pPr>
            <a:lvl4pPr marL="1600200" indent="-228600">
              <a:defRPr sz="2000">
                <a:solidFill>
                  <a:schemeClr val="tx1"/>
                </a:solidFill>
                <a:latin typeface="Century Gothic" panose="020B0502020202020204" pitchFamily="34" charset="0"/>
              </a:defRPr>
            </a:lvl4pPr>
            <a:lvl5pPr marL="2057400" indent="-228600">
              <a:defRPr sz="2000">
                <a:solidFill>
                  <a:schemeClr val="tx1"/>
                </a:solidFill>
                <a:latin typeface="Century Gothic" panose="020B0502020202020204" pitchFamily="34" charset="0"/>
              </a:defRPr>
            </a:lvl5pPr>
            <a:lvl6pPr marL="2514600" indent="-228600" eaLnBrk="0" fontAlgn="base" hangingPunct="0">
              <a:spcBef>
                <a:spcPct val="0"/>
              </a:spcBef>
              <a:spcAft>
                <a:spcPct val="0"/>
              </a:spcAft>
              <a:defRPr sz="2000">
                <a:solidFill>
                  <a:schemeClr val="tx1"/>
                </a:solidFill>
                <a:latin typeface="Century Gothic" panose="020B0502020202020204" pitchFamily="34" charset="0"/>
              </a:defRPr>
            </a:lvl6pPr>
            <a:lvl7pPr marL="2971800" indent="-228600" eaLnBrk="0" fontAlgn="base" hangingPunct="0">
              <a:spcBef>
                <a:spcPct val="0"/>
              </a:spcBef>
              <a:spcAft>
                <a:spcPct val="0"/>
              </a:spcAft>
              <a:defRPr sz="2000">
                <a:solidFill>
                  <a:schemeClr val="tx1"/>
                </a:solidFill>
                <a:latin typeface="Century Gothic" panose="020B0502020202020204" pitchFamily="34" charset="0"/>
              </a:defRPr>
            </a:lvl7pPr>
            <a:lvl8pPr marL="3429000" indent="-228600" eaLnBrk="0" fontAlgn="base" hangingPunct="0">
              <a:spcBef>
                <a:spcPct val="0"/>
              </a:spcBef>
              <a:spcAft>
                <a:spcPct val="0"/>
              </a:spcAft>
              <a:defRPr sz="2000">
                <a:solidFill>
                  <a:schemeClr val="tx1"/>
                </a:solidFill>
                <a:latin typeface="Century Gothic" panose="020B0502020202020204" pitchFamily="34" charset="0"/>
              </a:defRPr>
            </a:lvl8pPr>
            <a:lvl9pPr marL="3886200" indent="-228600" eaLnBrk="0" fontAlgn="base" hangingPunct="0">
              <a:spcBef>
                <a:spcPct val="0"/>
              </a:spcBef>
              <a:spcAft>
                <a:spcPct val="0"/>
              </a:spcAft>
              <a:defRPr sz="2000">
                <a:solidFill>
                  <a:schemeClr val="tx1"/>
                </a:solidFill>
                <a:latin typeface="Century Gothic" panose="020B0502020202020204" pitchFamily="34" charset="0"/>
              </a:defRPr>
            </a:lvl9pPr>
          </a:lstStyle>
          <a:p>
            <a:fld id="{E8C40C91-7767-486E-9865-EC9D969AB72A}" type="slidenum">
              <a:rPr lang="de-DE" altLang="de-DE" sz="1200" smtClean="0">
                <a:solidFill>
                  <a:srgbClr val="000000"/>
                </a:solidFill>
                <a:latin typeface="Arial" panose="020B0604020202020204" pitchFamily="34" charset="0"/>
              </a:rPr>
              <a:pPr/>
              <a:t>10</a:t>
            </a:fld>
            <a:endParaRPr lang="de-DE" altLang="de-DE"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0769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000">
                <a:solidFill>
                  <a:schemeClr val="tx1"/>
                </a:solidFill>
                <a:latin typeface="Century Gothic" panose="020B0502020202020204" pitchFamily="34" charset="0"/>
              </a:defRPr>
            </a:lvl1pPr>
            <a:lvl2pPr marL="742950" indent="-285750">
              <a:defRPr sz="2000">
                <a:solidFill>
                  <a:schemeClr val="tx1"/>
                </a:solidFill>
                <a:latin typeface="Century Gothic" panose="020B0502020202020204" pitchFamily="34" charset="0"/>
              </a:defRPr>
            </a:lvl2pPr>
            <a:lvl3pPr marL="1143000" indent="-228600">
              <a:defRPr sz="2000">
                <a:solidFill>
                  <a:schemeClr val="tx1"/>
                </a:solidFill>
                <a:latin typeface="Century Gothic" panose="020B0502020202020204" pitchFamily="34" charset="0"/>
              </a:defRPr>
            </a:lvl3pPr>
            <a:lvl4pPr marL="1600200" indent="-228600">
              <a:defRPr sz="2000">
                <a:solidFill>
                  <a:schemeClr val="tx1"/>
                </a:solidFill>
                <a:latin typeface="Century Gothic" panose="020B0502020202020204" pitchFamily="34" charset="0"/>
              </a:defRPr>
            </a:lvl4pPr>
            <a:lvl5pPr marL="2057400" indent="-228600">
              <a:defRPr sz="2000">
                <a:solidFill>
                  <a:schemeClr val="tx1"/>
                </a:solidFill>
                <a:latin typeface="Century Gothic" panose="020B0502020202020204" pitchFamily="34" charset="0"/>
              </a:defRPr>
            </a:lvl5pPr>
            <a:lvl6pPr marL="2514600" indent="-228600" eaLnBrk="0" fontAlgn="base" hangingPunct="0">
              <a:spcBef>
                <a:spcPct val="0"/>
              </a:spcBef>
              <a:spcAft>
                <a:spcPct val="0"/>
              </a:spcAft>
              <a:defRPr sz="2000">
                <a:solidFill>
                  <a:schemeClr val="tx1"/>
                </a:solidFill>
                <a:latin typeface="Century Gothic" panose="020B0502020202020204" pitchFamily="34" charset="0"/>
              </a:defRPr>
            </a:lvl6pPr>
            <a:lvl7pPr marL="2971800" indent="-228600" eaLnBrk="0" fontAlgn="base" hangingPunct="0">
              <a:spcBef>
                <a:spcPct val="0"/>
              </a:spcBef>
              <a:spcAft>
                <a:spcPct val="0"/>
              </a:spcAft>
              <a:defRPr sz="2000">
                <a:solidFill>
                  <a:schemeClr val="tx1"/>
                </a:solidFill>
                <a:latin typeface="Century Gothic" panose="020B0502020202020204" pitchFamily="34" charset="0"/>
              </a:defRPr>
            </a:lvl7pPr>
            <a:lvl8pPr marL="3429000" indent="-228600" eaLnBrk="0" fontAlgn="base" hangingPunct="0">
              <a:spcBef>
                <a:spcPct val="0"/>
              </a:spcBef>
              <a:spcAft>
                <a:spcPct val="0"/>
              </a:spcAft>
              <a:defRPr sz="2000">
                <a:solidFill>
                  <a:schemeClr val="tx1"/>
                </a:solidFill>
                <a:latin typeface="Century Gothic" panose="020B0502020202020204" pitchFamily="34" charset="0"/>
              </a:defRPr>
            </a:lvl8pPr>
            <a:lvl9pPr marL="3886200" indent="-228600" eaLnBrk="0" fontAlgn="base" hangingPunct="0">
              <a:spcBef>
                <a:spcPct val="0"/>
              </a:spcBef>
              <a:spcAft>
                <a:spcPct val="0"/>
              </a:spcAft>
              <a:defRPr sz="2000">
                <a:solidFill>
                  <a:schemeClr val="tx1"/>
                </a:solidFill>
                <a:latin typeface="Century Gothic" panose="020B0502020202020204" pitchFamily="34" charset="0"/>
              </a:defRPr>
            </a:lvl9pPr>
          </a:lstStyle>
          <a:p>
            <a:fld id="{B88A72BC-F5E1-450A-9C75-84C6C96D72BB}" type="slidenum">
              <a:rPr lang="de-DE" altLang="de-DE" sz="1200" smtClean="0">
                <a:latin typeface="Arial" panose="020B0604020202020204" pitchFamily="34" charset="0"/>
              </a:rPr>
              <a:pPr/>
              <a:t>12</a:t>
            </a:fld>
            <a:endParaRPr lang="de-DE" altLang="de-DE" sz="1200" smtClean="0">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86692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B22FE48-6B49-46A2-8D85-7B2276F891D6}" type="slidenum">
              <a:rPr lang="de-DE" smtClean="0"/>
              <a:t>13</a:t>
            </a:fld>
            <a:endParaRPr lang="de-DE"/>
          </a:p>
        </p:txBody>
      </p:sp>
    </p:spTree>
    <p:extLst>
      <p:ext uri="{BB962C8B-B14F-4D97-AF65-F5344CB8AC3E}">
        <p14:creationId xmlns:p14="http://schemas.microsoft.com/office/powerpoint/2010/main" val="142455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299918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p:spPr>
      </p:sp>
      <p:sp>
        <p:nvSpPr>
          <p:cNvPr id="83971" name="Rectangle 3"/>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288126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p:spPr>
      </p:sp>
      <p:sp>
        <p:nvSpPr>
          <p:cNvPr id="84995" name="Rectangle 3"/>
          <p:cNvSpPr>
            <a:spLocks noGrp="1"/>
          </p:cNvSpPr>
          <p:nvPr>
            <p:ph type="body" idx="1"/>
          </p:nvPr>
        </p:nvSpPr>
        <p:spPr bwMode="auto">
          <a:noFill/>
        </p:spPr>
        <p:txBody>
          <a:bodyPr wrap="square" numCol="1" anchor="t" anchorCtr="0" compatLnSpc="1">
            <a:prstTxWarp prst="textNoShape">
              <a:avLst/>
            </a:prstTxWarp>
          </a:bodyPr>
          <a:lstStyle/>
          <a:p>
            <a:endParaRPr lang="de-DE" dirty="0" smtClean="0"/>
          </a:p>
        </p:txBody>
      </p:sp>
    </p:spTree>
    <p:extLst>
      <p:ext uri="{BB962C8B-B14F-4D97-AF65-F5344CB8AC3E}">
        <p14:creationId xmlns:p14="http://schemas.microsoft.com/office/powerpoint/2010/main" val="405393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6" name="Interaktive Schaltfläche: Zurückkehren 5">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7" name="Rectangle 6"/>
          <p:cNvSpPr>
            <a:spLocks noGrp="1" noChangeArrowheads="1"/>
          </p:cNvSpPr>
          <p:nvPr>
            <p:ph type="sldNum" sz="quarter" idx="10"/>
          </p:nvPr>
        </p:nvSpPr>
        <p:spPr>
          <a:xfrm>
            <a:off x="11567584" y="6537326"/>
            <a:ext cx="624416" cy="260350"/>
          </a:xfrm>
          <a:prstGeom prst="rect">
            <a:avLst/>
          </a:prstGeom>
        </p:spPr>
        <p:txBody>
          <a:bodyPr/>
          <a:lstStyle>
            <a:lvl1pPr>
              <a:defRPr sz="1000">
                <a:latin typeface="Sakkal Majalla" panose="02000000000000000000" pitchFamily="2" charset="-78"/>
                <a:cs typeface="Sakkal Majalla" panose="02000000000000000000" pitchFamily="2" charset="-78"/>
              </a:defRPr>
            </a:lvl1pPr>
          </a:lstStyle>
          <a:p>
            <a:pPr>
              <a:defRPr/>
            </a:pPr>
            <a:fld id="{913A9F63-C6E0-4CC6-A113-F1EEBD47EAAA}" type="slidenum">
              <a:rPr lang="en-US" altLang="de-DE" smtClean="0">
                <a:solidFill>
                  <a:srgbClr val="4D4D4D"/>
                </a:solidFill>
              </a:rPr>
              <a:pPr>
                <a:defRPr/>
              </a:pPr>
              <a:t>‹Nr.›</a:t>
            </a:fld>
            <a:endParaRPr lang="en-US" altLang="de-DE" dirty="0">
              <a:solidFill>
                <a:srgbClr val="4D4D4D"/>
              </a:solidFill>
            </a:endParaRPr>
          </a:p>
        </p:txBody>
      </p:sp>
      <p:sp>
        <p:nvSpPr>
          <p:cNvPr id="8" name="Rectangle 7"/>
          <p:cNvSpPr>
            <a:spLocks noChangeArrowheads="1"/>
          </p:cNvSpPr>
          <p:nvPr userDrawn="1"/>
        </p:nvSpPr>
        <p:spPr bwMode="auto">
          <a:xfrm>
            <a:off x="0" y="783771"/>
            <a:ext cx="12192000" cy="5728154"/>
          </a:xfrm>
          <a:prstGeom prst="rect">
            <a:avLst/>
          </a:prstGeom>
          <a:gradFill flip="none" rotWithShape="1">
            <a:gsLst>
              <a:gs pos="0">
                <a:srgbClr val="7B7B7B">
                  <a:shade val="30000"/>
                  <a:satMod val="115000"/>
                </a:srgbClr>
              </a:gs>
              <a:gs pos="50000">
                <a:srgbClr val="7B7B7B">
                  <a:shade val="67500"/>
                  <a:satMod val="115000"/>
                </a:srgbClr>
              </a:gs>
              <a:gs pos="100000">
                <a:srgbClr val="7B7B7B">
                  <a:shade val="100000"/>
                  <a:satMod val="115000"/>
                </a:srgbClr>
              </a:gs>
            </a:gsLst>
            <a:path path="circle">
              <a:fillToRect l="50000" t="50000" r="50000" b="50000"/>
            </a:path>
            <a:tileRect/>
          </a:gradFill>
          <a:ln>
            <a:noFill/>
          </a:ln>
          <a:effectLst/>
          <a:extLst/>
        </p:spPr>
        <p:txBody>
          <a:bodyPr wrap="none" lIns="0" tIns="0" rIns="0" bIns="0" anchor="ctr"/>
          <a:lstStyle>
            <a:lvl1pPr>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1pPr>
            <a:lvl2pPr marL="742950" indent="-28575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2pPr>
            <a:lvl3pPr marL="11430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4pPr>
            <a:lvl5pPr marL="20574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5pPr>
            <a:lvl6pPr marL="25146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6pPr>
            <a:lvl7pPr marL="29718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7pPr>
            <a:lvl8pPr marL="34290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8pPr>
            <a:lvl9pPr marL="38862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9pPr>
          </a:lstStyle>
          <a:p>
            <a:pPr algn="ctr" eaLnBrk="1" hangingPunct="1">
              <a:lnSpc>
                <a:spcPct val="105000"/>
              </a:lnSpc>
              <a:spcBef>
                <a:spcPct val="55000"/>
              </a:spcBef>
              <a:buClrTx/>
              <a:buFontTx/>
              <a:buNone/>
              <a:defRPr/>
            </a:pPr>
            <a:endParaRPr lang="de-DE" altLang="de-DE" sz="1200" smtClean="0">
              <a:solidFill>
                <a:schemeClr val="bg1"/>
              </a:solidFill>
              <a:latin typeface="Arial Unicode MS" panose="020B0604020202020204" pitchFamily="34" charset="-128"/>
            </a:endParaRPr>
          </a:p>
        </p:txBody>
      </p:sp>
    </p:spTree>
    <p:extLst>
      <p:ext uri="{BB962C8B-B14F-4D97-AF65-F5344CB8AC3E}">
        <p14:creationId xmlns:p14="http://schemas.microsoft.com/office/powerpoint/2010/main" val="31363620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Interaktive Schaltfläche: Zurückkehren 2">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2" name="Titel 1"/>
          <p:cNvSpPr>
            <a:spLocks noGrp="1"/>
          </p:cNvSpPr>
          <p:nvPr>
            <p:ph type="title"/>
          </p:nvPr>
        </p:nvSpPr>
        <p:spPr/>
        <p:txBody>
          <a:bodyPr/>
          <a:lstStyle>
            <a:lvl1pPr>
              <a:defRPr>
                <a:solidFill>
                  <a:srgbClr val="333F48"/>
                </a:solidFill>
              </a:defRPr>
            </a:lvl1pPr>
          </a:lstStyle>
          <a:p>
            <a:r>
              <a:rPr lang="de-DE" smtClean="0"/>
              <a:t>Titelmasterformat durch Klicken bearbeiten</a:t>
            </a:r>
            <a:endParaRPr lang="de-DE"/>
          </a:p>
        </p:txBody>
      </p:sp>
      <p:sp>
        <p:nvSpPr>
          <p:cNvPr id="4" name="Rectangle 10"/>
          <p:cNvSpPr>
            <a:spLocks noGrp="1" noChangeArrowheads="1"/>
          </p:cNvSpPr>
          <p:nvPr>
            <p:ph type="sldNum" sz="quarter" idx="10"/>
          </p:nvPr>
        </p:nvSpPr>
        <p:spPr>
          <a:xfrm>
            <a:off x="11567584" y="6553200"/>
            <a:ext cx="624416" cy="260350"/>
          </a:xfrm>
          <a:prstGeom prst="rect">
            <a:avLst/>
          </a:prstGeom>
        </p:spPr>
        <p:txBody>
          <a:bodyPr/>
          <a:lstStyle>
            <a:lvl1pPr>
              <a:defRPr sz="1000"/>
            </a:lvl1pPr>
          </a:lstStyle>
          <a:p>
            <a:pPr>
              <a:defRPr/>
            </a:pPr>
            <a:fld id="{D1050A30-0C76-4FD6-BDBD-49BF15BD6D8A}" type="slidenum">
              <a:rPr lang="de-DE" altLang="de-DE" smtClean="0">
                <a:solidFill>
                  <a:srgbClr val="4D4D4D"/>
                </a:solidFill>
              </a:rPr>
              <a:pPr>
                <a:defRPr/>
              </a:pPr>
              <a:t>‹Nr.›</a:t>
            </a:fld>
            <a:endParaRPr lang="de-DE" altLang="de-DE" dirty="0">
              <a:solidFill>
                <a:srgbClr val="4D4D4D"/>
              </a:solidFill>
            </a:endParaRPr>
          </a:p>
        </p:txBody>
      </p:sp>
    </p:spTree>
    <p:extLst>
      <p:ext uri="{BB962C8B-B14F-4D97-AF65-F5344CB8AC3E}">
        <p14:creationId xmlns:p14="http://schemas.microsoft.com/office/powerpoint/2010/main" val="11602202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Interaktive Schaltfläche: Zurückkehren 2">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2" name="Titel 1"/>
          <p:cNvSpPr>
            <a:spLocks noGrp="1"/>
          </p:cNvSpPr>
          <p:nvPr>
            <p:ph type="title"/>
          </p:nvPr>
        </p:nvSpPr>
        <p:spPr/>
        <p:txBody>
          <a:bodyPr/>
          <a:lstStyle>
            <a:lvl1pPr>
              <a:defRPr>
                <a:solidFill>
                  <a:srgbClr val="333F48"/>
                </a:solidFill>
              </a:defRPr>
            </a:lvl1pPr>
          </a:lstStyle>
          <a:p>
            <a:r>
              <a:rPr lang="de-DE" dirty="0" smtClean="0"/>
              <a:t>Titelmasterformat durch Klicken bearbeiten</a:t>
            </a:r>
            <a:endParaRPr lang="de-DE" dirty="0"/>
          </a:p>
        </p:txBody>
      </p:sp>
      <p:sp>
        <p:nvSpPr>
          <p:cNvPr id="4" name="Rectangle 10"/>
          <p:cNvSpPr>
            <a:spLocks noGrp="1" noChangeArrowheads="1"/>
          </p:cNvSpPr>
          <p:nvPr>
            <p:ph type="sldNum" sz="quarter" idx="10"/>
          </p:nvPr>
        </p:nvSpPr>
        <p:spPr>
          <a:xfrm>
            <a:off x="11545360" y="6540501"/>
            <a:ext cx="624416" cy="260350"/>
          </a:xfrm>
          <a:prstGeom prst="rect">
            <a:avLst/>
          </a:prstGeom>
        </p:spPr>
        <p:txBody>
          <a:bodyPr/>
          <a:lstStyle>
            <a:lvl1pPr>
              <a:defRPr/>
            </a:lvl1pPr>
          </a:lstStyle>
          <a:p>
            <a:pPr>
              <a:defRPr/>
            </a:pPr>
            <a:fld id="{45E9185A-5DF8-4354-A2DC-3DDFAF49B3FA}" type="slidenum">
              <a:rPr lang="de-DE" altLang="de-DE">
                <a:solidFill>
                  <a:srgbClr val="4D4D4D"/>
                </a:solidFill>
              </a:rPr>
              <a:pPr>
                <a:defRPr/>
              </a:pPr>
              <a:t>‹Nr.›</a:t>
            </a:fld>
            <a:endParaRPr lang="de-DE" altLang="de-DE">
              <a:solidFill>
                <a:srgbClr val="4D4D4D"/>
              </a:solidFill>
            </a:endParaRPr>
          </a:p>
        </p:txBody>
      </p:sp>
    </p:spTree>
    <p:extLst>
      <p:ext uri="{BB962C8B-B14F-4D97-AF65-F5344CB8AC3E}">
        <p14:creationId xmlns:p14="http://schemas.microsoft.com/office/powerpoint/2010/main" val="141808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und Inhalt">
    <p:spTree>
      <p:nvGrpSpPr>
        <p:cNvPr id="1" name=""/>
        <p:cNvGrpSpPr/>
        <p:nvPr/>
      </p:nvGrpSpPr>
      <p:grpSpPr>
        <a:xfrm>
          <a:off x="0" y="0"/>
          <a:ext cx="0" cy="0"/>
          <a:chOff x="0" y="0"/>
          <a:chExt cx="0" cy="0"/>
        </a:xfrm>
      </p:grpSpPr>
      <p:sp>
        <p:nvSpPr>
          <p:cNvPr id="5" name="Interaktive Schaltfläche: Zurückkehren 4">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2" name="Titel 1"/>
          <p:cNvSpPr>
            <a:spLocks noGrp="1"/>
          </p:cNvSpPr>
          <p:nvPr>
            <p:ph type="title"/>
          </p:nvPr>
        </p:nvSpPr>
        <p:spPr>
          <a:xfrm>
            <a:off x="4685289" y="959384"/>
            <a:ext cx="6690736" cy="692150"/>
          </a:xfrm>
        </p:spPr>
        <p:txBody>
          <a:bodyPr/>
          <a:lstStyle>
            <a:lvl1pPr>
              <a:defRPr>
                <a:solidFill>
                  <a:srgbClr val="333F48"/>
                </a:solidFill>
              </a:defRPr>
            </a:lvl1pPr>
          </a:lstStyle>
          <a:p>
            <a:endParaRPr lang="de-DE" dirty="0"/>
          </a:p>
        </p:txBody>
      </p:sp>
      <p:sp>
        <p:nvSpPr>
          <p:cNvPr id="3" name="Textplatzhalter 2"/>
          <p:cNvSpPr>
            <a:spLocks noGrp="1"/>
          </p:cNvSpPr>
          <p:nvPr>
            <p:ph type="body" sz="half" idx="1"/>
          </p:nvPr>
        </p:nvSpPr>
        <p:spPr>
          <a:xfrm>
            <a:off x="4685984" y="1924402"/>
            <a:ext cx="6498483" cy="4310062"/>
          </a:xfrm>
        </p:spPr>
        <p:txBody>
          <a:bodyPr/>
          <a:lstStyle>
            <a:lvl1pPr marL="342900" indent="-342900">
              <a:lnSpc>
                <a:spcPct val="150000"/>
              </a:lnSpc>
              <a:buClr>
                <a:srgbClr val="333F48"/>
              </a:buClr>
              <a:buSzPct val="120000"/>
              <a:buFont typeface="Arial" panose="020B0604020202020204" pitchFamily="34" charset="0"/>
              <a:buChar char="•"/>
              <a:defRPr sz="1400">
                <a:solidFill>
                  <a:srgbClr val="333F48"/>
                </a:solidFill>
                <a:latin typeface="+mn-lt"/>
              </a:defRPr>
            </a:lvl1pPr>
            <a:lvl2pPr marL="742950" indent="-285750">
              <a:lnSpc>
                <a:spcPct val="150000"/>
              </a:lnSpc>
              <a:buClr>
                <a:srgbClr val="333F48"/>
              </a:buClr>
              <a:buSzPct val="120000"/>
              <a:buFont typeface="Arial" panose="020B0604020202020204" pitchFamily="34" charset="0"/>
              <a:buChar char="•"/>
              <a:defRPr sz="1400">
                <a:solidFill>
                  <a:srgbClr val="333F48"/>
                </a:solidFill>
                <a:latin typeface="+mn-lt"/>
              </a:defRPr>
            </a:lvl2pPr>
            <a:lvl3pPr marL="1143000" indent="-228600">
              <a:lnSpc>
                <a:spcPct val="150000"/>
              </a:lnSpc>
              <a:buClr>
                <a:srgbClr val="333F48"/>
              </a:buClr>
              <a:buSzPct val="120000"/>
              <a:buFont typeface="Arial" panose="020B0604020202020204" pitchFamily="34" charset="0"/>
              <a:buChar char="•"/>
              <a:defRPr sz="1400">
                <a:solidFill>
                  <a:srgbClr val="333F48"/>
                </a:solidFill>
                <a:latin typeface="+mn-lt"/>
              </a:defRPr>
            </a:lvl3pPr>
            <a:lvl4pPr marL="1600200" indent="-228600">
              <a:lnSpc>
                <a:spcPct val="150000"/>
              </a:lnSpc>
              <a:buClr>
                <a:srgbClr val="333F48"/>
              </a:buClr>
              <a:buSzPct val="120000"/>
              <a:buFont typeface="Arial" panose="020B0604020202020204" pitchFamily="34" charset="0"/>
              <a:buChar char="•"/>
              <a:defRPr sz="1400">
                <a:solidFill>
                  <a:srgbClr val="333F48"/>
                </a:solidFill>
                <a:latin typeface="+mn-lt"/>
              </a:defRPr>
            </a:lvl4pPr>
            <a:lvl5pPr marL="2057400" indent="-228600">
              <a:lnSpc>
                <a:spcPct val="150000"/>
              </a:lnSpc>
              <a:buClr>
                <a:srgbClr val="333F48"/>
              </a:buClr>
              <a:buSzPct val="120000"/>
              <a:buFont typeface="Arial" panose="020B0604020202020204" pitchFamily="34" charset="0"/>
              <a:buChar char="•"/>
              <a:defRPr sz="1400">
                <a:solidFill>
                  <a:srgbClr val="333F48"/>
                </a:solidFill>
                <a:latin typeface="+mn-l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Rectangle 10"/>
          <p:cNvSpPr>
            <a:spLocks noGrp="1" noChangeArrowheads="1"/>
          </p:cNvSpPr>
          <p:nvPr>
            <p:ph type="sldNum" sz="quarter" idx="10"/>
          </p:nvPr>
        </p:nvSpPr>
        <p:spPr>
          <a:xfrm>
            <a:off x="11545360" y="6540501"/>
            <a:ext cx="624416" cy="260350"/>
          </a:xfrm>
          <a:prstGeom prst="rect">
            <a:avLst/>
          </a:prstGeom>
        </p:spPr>
        <p:txBody>
          <a:bodyPr/>
          <a:lstStyle>
            <a:lvl1pPr>
              <a:defRPr/>
            </a:lvl1pPr>
          </a:lstStyle>
          <a:p>
            <a:pPr>
              <a:defRPr/>
            </a:pPr>
            <a:fld id="{89A85B4A-72E2-4A8C-AB90-B9789E7A1C1E}" type="slidenum">
              <a:rPr lang="de-DE" altLang="de-DE">
                <a:solidFill>
                  <a:srgbClr val="4D4D4D"/>
                </a:solidFill>
              </a:rPr>
              <a:pPr>
                <a:defRPr/>
              </a:pPr>
              <a:t>‹Nr.›</a:t>
            </a:fld>
            <a:endParaRPr lang="de-DE" altLang="de-DE">
              <a:solidFill>
                <a:srgbClr val="4D4D4D"/>
              </a:solidFill>
            </a:endParaRPr>
          </a:p>
        </p:txBody>
      </p:sp>
      <p:sp>
        <p:nvSpPr>
          <p:cNvPr id="8" name="Textplatzhalter 11"/>
          <p:cNvSpPr>
            <a:spLocks noGrp="1"/>
          </p:cNvSpPr>
          <p:nvPr>
            <p:ph type="body" sz="quarter" idx="11"/>
          </p:nvPr>
        </p:nvSpPr>
        <p:spPr>
          <a:xfrm>
            <a:off x="248400" y="5932800"/>
            <a:ext cx="3600000" cy="252000"/>
          </a:xfrm>
          <a:solidFill>
            <a:srgbClr val="5C5B59"/>
          </a:solidFill>
        </p:spPr>
        <p:txBody>
          <a:bodyPr>
            <a:noAutofit/>
          </a:bodyPr>
          <a:lstStyle>
            <a:lvl1pPr marL="0" indent="0" algn="ctr">
              <a:lnSpc>
                <a:spcPct val="100000"/>
              </a:lnSpc>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de-DE" dirty="0" smtClean="0"/>
          </a:p>
        </p:txBody>
      </p:sp>
    </p:spTree>
    <p:extLst>
      <p:ext uri="{BB962C8B-B14F-4D97-AF65-F5344CB8AC3E}">
        <p14:creationId xmlns:p14="http://schemas.microsoft.com/office/powerpoint/2010/main" val="370444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18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18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18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18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800" fill="hold"/>
                        <p:tgtEl>
                          <p:spTgt spid="8"/>
                        </p:tgtEl>
                        <p:attrNameLst>
                          <p:attrName>ppt_x</p:attrName>
                        </p:attrNameLst>
                      </p:cBhvr>
                      <p:tavLst>
                        <p:tav tm="0">
                          <p:val>
                            <p:strVal val="0-#ppt_w/2"/>
                          </p:val>
                        </p:tav>
                        <p:tav tm="100000">
                          <p:val>
                            <p:strVal val="#ppt_x"/>
                          </p:val>
                        </p:tav>
                      </p:tavLst>
                    </p:anim>
                    <p:anim calcmode="lin" valueType="num">
                      <p:cBhvr additive="base">
                        <p:cTn dur="180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1800" fill="hold"/>
                        <p:tgtEl>
                          <p:spTgt spid="8"/>
                        </p:tgtEl>
                        <p:attrNameLst>
                          <p:attrName>ppt_x</p:attrName>
                        </p:attrNameLst>
                      </p:cBhvr>
                      <p:tavLst>
                        <p:tav tm="0">
                          <p:val>
                            <p:strVal val="0-#ppt_w/2"/>
                          </p:val>
                        </p:tav>
                        <p:tav tm="100000">
                          <p:val>
                            <p:strVal val="#ppt_x"/>
                          </p:val>
                        </p:tav>
                      </p:tavLst>
                    </p:anim>
                    <p:anim calcmode="lin" valueType="num">
                      <p:cBhvr additive="base">
                        <p:cTn dur="18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dex">
    <p:spTree>
      <p:nvGrpSpPr>
        <p:cNvPr id="1" name=""/>
        <p:cNvGrpSpPr/>
        <p:nvPr/>
      </p:nvGrpSpPr>
      <p:grpSpPr>
        <a:xfrm>
          <a:off x="0" y="0"/>
          <a:ext cx="0" cy="0"/>
          <a:chOff x="0" y="0"/>
          <a:chExt cx="0" cy="0"/>
        </a:xfrm>
      </p:grpSpPr>
      <p:sp>
        <p:nvSpPr>
          <p:cNvPr id="9" name="Titel 1"/>
          <p:cNvSpPr>
            <a:spLocks noGrp="1"/>
          </p:cNvSpPr>
          <p:nvPr>
            <p:ph type="title"/>
          </p:nvPr>
        </p:nvSpPr>
        <p:spPr>
          <a:xfrm>
            <a:off x="527381" y="836712"/>
            <a:ext cx="11130419" cy="796950"/>
          </a:xfrm>
          <a:prstGeom prst="rect">
            <a:avLst/>
          </a:prstGeom>
        </p:spPr>
        <p:txBody>
          <a:bodyPr anchor="t">
            <a:noAutofit/>
          </a:bodyPr>
          <a:lstStyle>
            <a:lvl1pPr marL="268288" indent="-268288" algn="l">
              <a:buFont typeface="+mj-lt"/>
              <a:buNone/>
              <a:defRPr sz="2400" baseline="0">
                <a:solidFill>
                  <a:srgbClr val="938D87"/>
                </a:solidFill>
                <a:latin typeface="+mn-lt"/>
              </a:defRPr>
            </a:lvl1pPr>
          </a:lstStyle>
          <a:p>
            <a:r>
              <a:rPr lang="de-DE" smtClean="0"/>
              <a:t>Titelmasterformat durch Klicken bearbeiten</a:t>
            </a:r>
            <a:endParaRPr lang="de-DE" dirty="0"/>
          </a:p>
        </p:txBody>
      </p:sp>
      <p:sp>
        <p:nvSpPr>
          <p:cNvPr id="11" name="Textplatzhalter 27"/>
          <p:cNvSpPr>
            <a:spLocks noGrp="1"/>
          </p:cNvSpPr>
          <p:nvPr>
            <p:ph type="body" sz="quarter" idx="14"/>
          </p:nvPr>
        </p:nvSpPr>
        <p:spPr>
          <a:xfrm>
            <a:off x="527383" y="1628800"/>
            <a:ext cx="11131219" cy="4115214"/>
          </a:xfrm>
          <a:prstGeom prst="rect">
            <a:avLst/>
          </a:prstGeom>
        </p:spPr>
        <p:txBody>
          <a:bodyPr>
            <a:noAutofit/>
          </a:bodyPr>
          <a:lstStyle>
            <a:lvl1pPr marL="182563" indent="-182563" defTabSz="180000">
              <a:lnSpc>
                <a:spcPct val="150000"/>
              </a:lnSpc>
              <a:spcBef>
                <a:spcPts val="600"/>
              </a:spcBef>
              <a:spcAft>
                <a:spcPts val="600"/>
              </a:spcAft>
              <a:buFont typeface="+mj-lt"/>
              <a:buNone/>
              <a:tabLst/>
              <a:defRPr lang="de-DE" sz="1400" kern="1200" baseline="0" dirty="0" smtClean="0">
                <a:solidFill>
                  <a:srgbClr val="000000"/>
                </a:solidFill>
                <a:latin typeface="+mn-lt"/>
                <a:ea typeface="+mn-ea"/>
                <a:cs typeface="Arial" pitchFamily="34" charset="0"/>
              </a:defRPr>
            </a:lvl1pPr>
            <a:lvl2pPr marL="538163" indent="-182563" defTabSz="538163">
              <a:lnSpc>
                <a:spcPct val="100000"/>
              </a:lnSpc>
              <a:buFont typeface="Arial" pitchFamily="34" charset="0"/>
              <a:buChar char="•"/>
              <a:defRPr sz="1200">
                <a:solidFill>
                  <a:srgbClr val="938D87"/>
                </a:solidFill>
                <a:latin typeface="Arial" pitchFamily="34" charset="0"/>
                <a:cs typeface="Arial" pitchFamily="34" charset="0"/>
              </a:defRPr>
            </a:lvl2pPr>
            <a:lvl3pPr marL="538163" indent="-182563">
              <a:buFont typeface="Arial" pitchFamily="34" charset="0"/>
              <a:buChar char="•"/>
              <a:defRPr sz="1200" baseline="0">
                <a:solidFill>
                  <a:srgbClr val="938D87"/>
                </a:solidFill>
                <a:latin typeface="Arial" pitchFamily="34" charset="0"/>
                <a:cs typeface="Arial" pitchFamily="34" charset="0"/>
              </a:defRPr>
            </a:lvl3pPr>
            <a:lvl4pPr marL="709612" indent="-171450">
              <a:buFont typeface="Arial" pitchFamily="34" charset="0"/>
              <a:buChar char="•"/>
              <a:defRPr sz="1200">
                <a:solidFill>
                  <a:srgbClr val="938D87"/>
                </a:solidFill>
                <a:latin typeface="Arial" pitchFamily="34" charset="0"/>
                <a:cs typeface="Arial" pitchFamily="34" charset="0"/>
              </a:defRPr>
            </a:lvl4pPr>
            <a:lvl5pPr marL="895350" indent="-174625" defTabSz="892175">
              <a:buFont typeface="Arial" pitchFamily="34" charset="0"/>
              <a:buChar char="•"/>
              <a:defRPr sz="1200" baseline="0">
                <a:solidFill>
                  <a:srgbClr val="938D87"/>
                </a:solidFill>
                <a:latin typeface="Arial" pitchFamily="34" charset="0"/>
                <a:cs typeface="Arial" pitchFamily="34" charset="0"/>
              </a:defRPr>
            </a:lvl5pPr>
          </a:lstStyle>
          <a:p>
            <a:pPr lvl="0"/>
            <a:r>
              <a:rPr lang="de-DE" dirty="0" smtClean="0"/>
              <a:t>Textmasterformat bearbeiten</a:t>
            </a:r>
          </a:p>
        </p:txBody>
      </p:sp>
    </p:spTree>
    <p:extLst>
      <p:ext uri="{BB962C8B-B14F-4D97-AF65-F5344CB8AC3E}">
        <p14:creationId xmlns:p14="http://schemas.microsoft.com/office/powerpoint/2010/main" val="35837940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el, Text und Inhalt">
    <p:spTree>
      <p:nvGrpSpPr>
        <p:cNvPr id="1" name=""/>
        <p:cNvGrpSpPr/>
        <p:nvPr/>
      </p:nvGrpSpPr>
      <p:grpSpPr>
        <a:xfrm>
          <a:off x="0" y="0"/>
          <a:ext cx="0" cy="0"/>
          <a:chOff x="0" y="0"/>
          <a:chExt cx="0" cy="0"/>
        </a:xfrm>
      </p:grpSpPr>
      <p:sp>
        <p:nvSpPr>
          <p:cNvPr id="5" name="Interaktive Schaltfläche: Zurückkehren 4">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2" name="Titel 1"/>
          <p:cNvSpPr>
            <a:spLocks noGrp="1"/>
          </p:cNvSpPr>
          <p:nvPr>
            <p:ph type="title"/>
          </p:nvPr>
        </p:nvSpPr>
        <p:spPr>
          <a:xfrm>
            <a:off x="4679103" y="968835"/>
            <a:ext cx="7839276" cy="692150"/>
          </a:xfrm>
        </p:spPr>
        <p:txBody>
          <a:bodyPr/>
          <a:lstStyle>
            <a:lvl1pPr>
              <a:defRPr>
                <a:solidFill>
                  <a:srgbClr val="333F48"/>
                </a:solidFill>
              </a:defRPr>
            </a:lvl1pPr>
          </a:lstStyle>
          <a:p>
            <a:endParaRPr lang="de-DE" dirty="0"/>
          </a:p>
        </p:txBody>
      </p:sp>
      <p:sp>
        <p:nvSpPr>
          <p:cNvPr id="3" name="Textplatzhalter 2"/>
          <p:cNvSpPr>
            <a:spLocks noGrp="1"/>
          </p:cNvSpPr>
          <p:nvPr>
            <p:ph type="body" sz="half" idx="1"/>
          </p:nvPr>
        </p:nvSpPr>
        <p:spPr>
          <a:xfrm>
            <a:off x="4685981" y="1924402"/>
            <a:ext cx="6472936" cy="4310062"/>
          </a:xfrm>
        </p:spPr>
        <p:txBody>
          <a:bodyPr/>
          <a:lstStyle>
            <a:lvl1pPr>
              <a:lnSpc>
                <a:spcPct val="150000"/>
              </a:lnSpc>
              <a:defRPr sz="1400">
                <a:solidFill>
                  <a:srgbClr val="333F48"/>
                </a:solidFill>
                <a:latin typeface="+mn-lt"/>
              </a:defRPr>
            </a:lvl1pPr>
            <a:lvl2pPr>
              <a:lnSpc>
                <a:spcPct val="150000"/>
              </a:lnSpc>
              <a:defRPr sz="1400">
                <a:solidFill>
                  <a:srgbClr val="333F48"/>
                </a:solidFill>
                <a:latin typeface="+mn-lt"/>
              </a:defRPr>
            </a:lvl2pPr>
            <a:lvl3pPr>
              <a:lnSpc>
                <a:spcPct val="150000"/>
              </a:lnSpc>
              <a:defRPr sz="1400">
                <a:solidFill>
                  <a:srgbClr val="333F48"/>
                </a:solidFill>
                <a:latin typeface="+mn-lt"/>
              </a:defRPr>
            </a:lvl3pPr>
            <a:lvl4pPr>
              <a:lnSpc>
                <a:spcPct val="150000"/>
              </a:lnSpc>
              <a:defRPr sz="1400">
                <a:solidFill>
                  <a:srgbClr val="333F48"/>
                </a:solidFill>
                <a:latin typeface="+mn-lt"/>
              </a:defRPr>
            </a:lvl4pPr>
            <a:lvl5pPr>
              <a:lnSpc>
                <a:spcPct val="150000"/>
              </a:lnSpc>
              <a:defRPr sz="1400">
                <a:solidFill>
                  <a:srgbClr val="333F48"/>
                </a:solidFill>
                <a:latin typeface="+mn-l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Rectangle 10"/>
          <p:cNvSpPr>
            <a:spLocks noGrp="1" noChangeArrowheads="1"/>
          </p:cNvSpPr>
          <p:nvPr>
            <p:ph type="sldNum" sz="quarter" idx="10"/>
          </p:nvPr>
        </p:nvSpPr>
        <p:spPr>
          <a:xfrm>
            <a:off x="11772900" y="6535058"/>
            <a:ext cx="419099" cy="322944"/>
          </a:xfrm>
          <a:prstGeom prst="rect">
            <a:avLst/>
          </a:prstGeom>
        </p:spPr>
        <p:txBody>
          <a:bodyPr/>
          <a:lstStyle>
            <a:lvl1pPr>
              <a:defRPr/>
            </a:lvl1pPr>
          </a:lstStyle>
          <a:p>
            <a:pPr>
              <a:defRPr/>
            </a:pPr>
            <a:fld id="{89A85B4A-72E2-4A8C-AB90-B9789E7A1C1E}" type="slidenum">
              <a:rPr lang="de-DE" altLang="de-DE">
                <a:solidFill>
                  <a:srgbClr val="4D4D4D"/>
                </a:solidFill>
              </a:rPr>
              <a:pPr>
                <a:defRPr/>
              </a:pPr>
              <a:t>‹Nr.›</a:t>
            </a:fld>
            <a:endParaRPr lang="de-DE" altLang="de-DE">
              <a:solidFill>
                <a:srgbClr val="4D4D4D"/>
              </a:solidFill>
            </a:endParaRPr>
          </a:p>
        </p:txBody>
      </p:sp>
      <p:cxnSp>
        <p:nvCxnSpPr>
          <p:cNvPr id="10" name="Gerade Verbindung 9"/>
          <p:cNvCxnSpPr/>
          <p:nvPr userDrawn="1"/>
        </p:nvCxnSpPr>
        <p:spPr bwMode="auto">
          <a:xfrm flipH="1">
            <a:off x="1163220" y="6057215"/>
            <a:ext cx="2686051" cy="788211"/>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platzhalter 26"/>
          <p:cNvSpPr>
            <a:spLocks noGrp="1"/>
          </p:cNvSpPr>
          <p:nvPr>
            <p:ph type="body" sz="quarter" idx="11"/>
          </p:nvPr>
        </p:nvSpPr>
        <p:spPr>
          <a:xfrm>
            <a:off x="248400" y="5932800"/>
            <a:ext cx="3624262" cy="252000"/>
          </a:xfrm>
          <a:solidFill>
            <a:srgbClr val="DF9B1B"/>
          </a:solidFill>
        </p:spPr>
        <p:txBody>
          <a:bodyPr>
            <a:spAutoFit/>
          </a:bodyPr>
          <a:lstStyle>
            <a:lvl1pPr marL="0" indent="0">
              <a:buNone/>
              <a:defRPr sz="1300">
                <a:solidFill>
                  <a:schemeClr val="bg1"/>
                </a:solidFill>
              </a:defRPr>
            </a:lvl1pPr>
          </a:lstStyle>
          <a:p>
            <a:pPr lvl="0"/>
            <a:endParaRPr lang="de-DE" dirty="0"/>
          </a:p>
        </p:txBody>
      </p:sp>
    </p:spTree>
    <p:extLst>
      <p:ext uri="{BB962C8B-B14F-4D97-AF65-F5344CB8AC3E}">
        <p14:creationId xmlns:p14="http://schemas.microsoft.com/office/powerpoint/2010/main" val="31390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 calcmode="lin" valueType="num">
                                      <p:cBhvr additive="base">
                                        <p:cTn id="7" dur="1800" fill="hold"/>
                                        <p:tgtEl>
                                          <p:spTgt spid="27">
                                            <p:bg/>
                                          </p:spTgt>
                                        </p:tgtEl>
                                        <p:attrNameLst>
                                          <p:attrName>ppt_x</p:attrName>
                                        </p:attrNameLst>
                                      </p:cBhvr>
                                      <p:tavLst>
                                        <p:tav tm="0">
                                          <p:val>
                                            <p:strVal val="0-#ppt_w/2"/>
                                          </p:val>
                                        </p:tav>
                                        <p:tav tm="100000">
                                          <p:val>
                                            <p:strVal val="#ppt_x"/>
                                          </p:val>
                                        </p:tav>
                                      </p:tavLst>
                                    </p:anim>
                                    <p:anim calcmode="lin" valueType="num">
                                      <p:cBhvr additive="base">
                                        <p:cTn id="8" dur="1800" fill="hold"/>
                                        <p:tgtEl>
                                          <p:spTgt spid="2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18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12" dur="18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tmplLst>
          <p:tmpl>
            <p:tnLst>
              <p:par>
                <p:cTn presetID="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800" fill="hold"/>
                        <p:tgtEl>
                          <p:spTgt spid="27"/>
                        </p:tgtEl>
                        <p:attrNameLst>
                          <p:attrName>ppt_x</p:attrName>
                        </p:attrNameLst>
                      </p:cBhvr>
                      <p:tavLst>
                        <p:tav tm="0">
                          <p:val>
                            <p:strVal val="0-#ppt_w/2"/>
                          </p:val>
                        </p:tav>
                        <p:tav tm="100000">
                          <p:val>
                            <p:strVal val="#ppt_x"/>
                          </p:val>
                        </p:tav>
                      </p:tavLst>
                    </p:anim>
                    <p:anim calcmode="lin" valueType="num">
                      <p:cBhvr additive="base">
                        <p:cTn dur="1800" fill="hold"/>
                        <p:tgtEl>
                          <p:spTgt spid="2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27"/>
                        </p:tgtEl>
                        <p:attrNameLst>
                          <p:attrName>style.visibility</p:attrName>
                        </p:attrNameLst>
                      </p:cBhvr>
                      <p:to>
                        <p:strVal val="visible"/>
                      </p:to>
                    </p:set>
                    <p:anim calcmode="lin" valueType="num">
                      <p:cBhvr additive="base">
                        <p:cTn dur="1800" fill="hold"/>
                        <p:tgtEl>
                          <p:spTgt spid="27"/>
                        </p:tgtEl>
                        <p:attrNameLst>
                          <p:attrName>ppt_x</p:attrName>
                        </p:attrNameLst>
                      </p:cBhvr>
                      <p:tavLst>
                        <p:tav tm="0">
                          <p:val>
                            <p:strVal val="0-#ppt_w/2"/>
                          </p:val>
                        </p:tav>
                        <p:tav tm="100000">
                          <p:val>
                            <p:strVal val="#ppt_x"/>
                          </p:val>
                        </p:tav>
                      </p:tavLst>
                    </p:anim>
                    <p:anim calcmode="lin" valueType="num">
                      <p:cBhvr additive="base">
                        <p:cTn dur="18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hyperlink" Target="00%20_Welcome%20and%20Overview_2016-03-08.pptx#-1,4,Overview DALTON Product Assortmen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765175"/>
            <a:ext cx="11857567"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176185" y="1989138"/>
            <a:ext cx="7681383"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p:txBody>
      </p:sp>
      <p:sp>
        <p:nvSpPr>
          <p:cNvPr id="1032" name="Text Box 11"/>
          <p:cNvSpPr txBox="1">
            <a:spLocks noChangeArrowheads="1"/>
          </p:cNvSpPr>
          <p:nvPr userDrawn="1"/>
        </p:nvSpPr>
        <p:spPr bwMode="auto">
          <a:xfrm>
            <a:off x="1" y="115889"/>
            <a:ext cx="99356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1pPr>
            <a:lvl2pPr marL="742950" indent="-28575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2pPr>
            <a:lvl3pPr marL="11430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4pPr>
            <a:lvl5pPr marL="2057400" indent="-228600">
              <a:lnSpc>
                <a:spcPct val="90000"/>
              </a:lnSpc>
              <a:spcBef>
                <a:spcPct val="60000"/>
              </a:spcBef>
              <a:buClr>
                <a:schemeClr val="bg2"/>
              </a:buClr>
              <a:buFont typeface="Wingdings" panose="05000000000000000000" pitchFamily="2" charset="2"/>
              <a:buChar char="§"/>
              <a:defRPr sz="2000">
                <a:solidFill>
                  <a:schemeClr val="tx1"/>
                </a:solidFill>
                <a:latin typeface="Century Gothic" panose="020B0502020202020204" pitchFamily="34" charset="0"/>
              </a:defRPr>
            </a:lvl5pPr>
            <a:lvl6pPr marL="25146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6pPr>
            <a:lvl7pPr marL="29718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7pPr>
            <a:lvl8pPr marL="34290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8pPr>
            <a:lvl9pPr marL="3886200" indent="-228600" eaLnBrk="0" fontAlgn="base" hangingPunct="0">
              <a:lnSpc>
                <a:spcPct val="90000"/>
              </a:lnSpc>
              <a:spcBef>
                <a:spcPct val="60000"/>
              </a:spcBef>
              <a:spcAft>
                <a:spcPct val="0"/>
              </a:spcAft>
              <a:buClr>
                <a:schemeClr val="bg2"/>
              </a:buClr>
              <a:buFont typeface="Wingdings" panose="05000000000000000000" pitchFamily="2" charset="2"/>
              <a:buChar char="§"/>
              <a:defRPr sz="2000">
                <a:solidFill>
                  <a:schemeClr val="tx1"/>
                </a:solidFill>
                <a:latin typeface="Century Gothic" panose="020B0502020202020204" pitchFamily="34" charset="0"/>
              </a:defRPr>
            </a:lvl9pPr>
          </a:lstStyle>
          <a:p>
            <a:pPr eaLnBrk="1" hangingPunct="1">
              <a:lnSpc>
                <a:spcPct val="100000"/>
              </a:lnSpc>
              <a:spcBef>
                <a:spcPct val="50000"/>
              </a:spcBef>
              <a:buClrTx/>
              <a:buFontTx/>
              <a:buNone/>
              <a:defRPr/>
            </a:pPr>
            <a:r>
              <a:rPr lang="en-US" altLang="de-DE" sz="2800" kern="1200" dirty="0" smtClean="0">
                <a:solidFill>
                  <a:srgbClr val="7C878E"/>
                </a:solidFill>
                <a:latin typeface="Century Gothic" panose="020B0502020202020204" pitchFamily="34" charset="0"/>
                <a:ea typeface="+mn-ea"/>
                <a:cs typeface="Sakkal Majalla" panose="02000000000000000000" pitchFamily="2" charset="-78"/>
              </a:rPr>
              <a:t>OYSTER – SKIN BALANCE</a:t>
            </a:r>
            <a:endParaRPr lang="en-US" altLang="de-DE" sz="2400" kern="1200" dirty="0" smtClean="0">
              <a:solidFill>
                <a:srgbClr val="7C878E"/>
              </a:solidFill>
              <a:latin typeface="Century Gothic" panose="020B0502020202020204" pitchFamily="34" charset="0"/>
              <a:ea typeface="+mn-ea"/>
              <a:cs typeface="Sakkal Majalla" panose="02000000000000000000" pitchFamily="2" charset="-78"/>
            </a:endParaRPr>
          </a:p>
        </p:txBody>
      </p:sp>
      <p:sp>
        <p:nvSpPr>
          <p:cNvPr id="1037" name="Text Box 13">
            <a:hlinkClick r:id="rId8" action="ppaction://hlinksldjump"/>
          </p:cNvPr>
          <p:cNvSpPr txBox="1">
            <a:spLocks noChangeArrowheads="1"/>
          </p:cNvSpPr>
          <p:nvPr userDrawn="1"/>
        </p:nvSpPr>
        <p:spPr bwMode="auto">
          <a:xfrm>
            <a:off x="1968501" y="6671796"/>
            <a:ext cx="1682751"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spcBef>
                <a:spcPct val="0"/>
              </a:spcBef>
              <a:defRPr>
                <a:solidFill>
                  <a:schemeClr val="tx1"/>
                </a:solidFill>
                <a:latin typeface="Arial" panose="020B0604020202020204" pitchFamily="34" charset="0"/>
              </a:defRPr>
            </a:lvl1pPr>
            <a:lvl2pPr defTabSz="863600">
              <a:spcBef>
                <a:spcPct val="0"/>
              </a:spcBef>
              <a:defRPr>
                <a:solidFill>
                  <a:schemeClr val="tx1"/>
                </a:solidFill>
                <a:latin typeface="Arial" panose="020B0604020202020204" pitchFamily="34" charset="0"/>
              </a:defRPr>
            </a:lvl2pPr>
            <a:lvl3pPr defTabSz="863600">
              <a:spcBef>
                <a:spcPct val="0"/>
              </a:spcBef>
              <a:defRPr>
                <a:solidFill>
                  <a:schemeClr val="tx1"/>
                </a:solidFill>
                <a:latin typeface="Arial" panose="020B0604020202020204" pitchFamily="34" charset="0"/>
              </a:defRPr>
            </a:lvl3pPr>
            <a:lvl4pPr defTabSz="863600">
              <a:spcBef>
                <a:spcPct val="0"/>
              </a:spcBef>
              <a:defRPr>
                <a:solidFill>
                  <a:schemeClr val="tx1"/>
                </a:solidFill>
                <a:latin typeface="Arial" panose="020B0604020202020204" pitchFamily="34" charset="0"/>
              </a:defRPr>
            </a:lvl4pPr>
            <a:lvl5pPr defTabSz="863600">
              <a:spcBef>
                <a:spcPct val="0"/>
              </a:spcBef>
              <a:defRPr>
                <a:solidFill>
                  <a:schemeClr val="tx1"/>
                </a:solidFill>
                <a:latin typeface="Arial" panose="020B0604020202020204" pitchFamily="34" charset="0"/>
              </a:defRPr>
            </a:lvl5pPr>
            <a:lvl6pPr defTabSz="863600" fontAlgn="base">
              <a:spcBef>
                <a:spcPct val="0"/>
              </a:spcBef>
              <a:spcAft>
                <a:spcPct val="0"/>
              </a:spcAft>
              <a:defRPr>
                <a:solidFill>
                  <a:schemeClr val="tx1"/>
                </a:solidFill>
                <a:latin typeface="Arial" panose="020B0604020202020204" pitchFamily="34" charset="0"/>
              </a:defRPr>
            </a:lvl6pPr>
            <a:lvl7pPr defTabSz="863600" fontAlgn="base">
              <a:spcBef>
                <a:spcPct val="0"/>
              </a:spcBef>
              <a:spcAft>
                <a:spcPct val="0"/>
              </a:spcAft>
              <a:defRPr>
                <a:solidFill>
                  <a:schemeClr val="tx1"/>
                </a:solidFill>
                <a:latin typeface="Arial" panose="020B0604020202020204" pitchFamily="34" charset="0"/>
              </a:defRPr>
            </a:lvl7pPr>
            <a:lvl8pPr defTabSz="863600" fontAlgn="base">
              <a:spcBef>
                <a:spcPct val="0"/>
              </a:spcBef>
              <a:spcAft>
                <a:spcPct val="0"/>
              </a:spcAft>
              <a:defRPr>
                <a:solidFill>
                  <a:schemeClr val="tx1"/>
                </a:solidFill>
                <a:latin typeface="Arial" panose="020B0604020202020204" pitchFamily="34" charset="0"/>
              </a:defRPr>
            </a:lvl8pPr>
            <a:lvl9pPr defTabSz="863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de-DE" sz="800" dirty="0" smtClean="0">
                <a:solidFill>
                  <a:srgbClr val="333F48"/>
                </a:solidFill>
                <a:latin typeface="+mn-lt"/>
                <a:cs typeface="Sakkal Majalla" panose="02000000000000000000" pitchFamily="2" charset="-78"/>
                <a:sym typeface="Webdings" panose="05030102010509060703" pitchFamily="18" charset="2"/>
              </a:rPr>
              <a:t>Product</a:t>
            </a:r>
            <a:r>
              <a:rPr lang="en-US" altLang="de-DE" sz="800" baseline="0" dirty="0" smtClean="0">
                <a:solidFill>
                  <a:srgbClr val="333F48"/>
                </a:solidFill>
                <a:latin typeface="+mn-lt"/>
                <a:cs typeface="Sakkal Majalla" panose="02000000000000000000" pitchFamily="2" charset="-78"/>
                <a:sym typeface="Webdings" panose="05030102010509060703" pitchFamily="18" charset="2"/>
              </a:rPr>
              <a:t> Line OVERVIEW</a:t>
            </a:r>
            <a:endParaRPr lang="en-US" altLang="de-DE" sz="800" dirty="0" smtClean="0">
              <a:solidFill>
                <a:srgbClr val="333F48"/>
              </a:solidFill>
              <a:latin typeface="+mn-lt"/>
              <a:cs typeface="Sakkal Majalla" panose="02000000000000000000" pitchFamily="2" charset="-78"/>
            </a:endParaRPr>
          </a:p>
        </p:txBody>
      </p:sp>
      <p:sp>
        <p:nvSpPr>
          <p:cNvPr id="12" name="Interaktive Schaltfläche: Zurückkehren 11">
            <a:hlinkClick r:id="" action="ppaction://hlinkshowjump?jump=lastslideviewed" highlightClick="1"/>
          </p:cNvPr>
          <p:cNvSpPr/>
          <p:nvPr userDrawn="1"/>
        </p:nvSpPr>
        <p:spPr bwMode="auto">
          <a:xfrm>
            <a:off x="11184467" y="6597650"/>
            <a:ext cx="383117" cy="215900"/>
          </a:xfrm>
          <a:prstGeom prst="actionButtonReturn">
            <a:avLst/>
          </a:prstGeom>
          <a:ln/>
          <a:extLst/>
        </p:spPr>
        <p:style>
          <a:lnRef idx="1">
            <a:schemeClr val="accent3"/>
          </a:lnRef>
          <a:fillRef idx="3">
            <a:schemeClr val="accent3"/>
          </a:fillRef>
          <a:effectRef idx="2">
            <a:schemeClr val="accent3"/>
          </a:effectRef>
          <a:fontRef idx="minor">
            <a:schemeClr val="lt1"/>
          </a:fontRef>
        </p:style>
        <p:txBody>
          <a:bodyPr lIns="90000" tIns="46800" rIns="90000" bIns="46800"/>
          <a:lstStyle/>
          <a:p>
            <a:pPr marL="342900" indent="-342900" fontAlgn="base">
              <a:lnSpc>
                <a:spcPct val="90000"/>
              </a:lnSpc>
              <a:spcBef>
                <a:spcPct val="60000"/>
              </a:spcBef>
              <a:spcAft>
                <a:spcPct val="0"/>
              </a:spcAft>
              <a:buClr>
                <a:srgbClr val="808080"/>
              </a:buClr>
              <a:buFont typeface="Wingdings" panose="05000000000000000000" pitchFamily="2" charset="2"/>
              <a:buChar char="§"/>
              <a:defRPr/>
            </a:pPr>
            <a:endParaRPr lang="de-DE" sz="2000">
              <a:solidFill>
                <a:srgbClr val="FFFFFF"/>
              </a:solidFill>
            </a:endParaRPr>
          </a:p>
        </p:txBody>
      </p:sp>
      <p:sp>
        <p:nvSpPr>
          <p:cNvPr id="13" name="Line 8"/>
          <p:cNvSpPr>
            <a:spLocks noChangeShapeType="1"/>
          </p:cNvSpPr>
          <p:nvPr userDrawn="1"/>
        </p:nvSpPr>
        <p:spPr bwMode="auto">
          <a:xfrm flipV="1">
            <a:off x="0" y="6515100"/>
            <a:ext cx="12192000" cy="9525"/>
          </a:xfrm>
          <a:prstGeom prst="line">
            <a:avLst/>
          </a:prstGeom>
          <a:noFill/>
          <a:ln w="25400">
            <a:solidFill>
              <a:srgbClr val="7B7B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 name="Line 9"/>
          <p:cNvSpPr>
            <a:spLocks noChangeShapeType="1"/>
          </p:cNvSpPr>
          <p:nvPr userDrawn="1"/>
        </p:nvSpPr>
        <p:spPr bwMode="auto">
          <a:xfrm>
            <a:off x="0" y="765175"/>
            <a:ext cx="12192000" cy="0"/>
          </a:xfrm>
          <a:prstGeom prst="line">
            <a:avLst/>
          </a:prstGeom>
          <a:noFill/>
          <a:ln w="25400">
            <a:solidFill>
              <a:srgbClr val="7B7B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Text Box 12">
            <a:hlinkClick r:id="rId9" action="ppaction://hlinkpres?slideindex=4&amp;slidetitle=Overview DALTON Product Assortment"/>
          </p:cNvPr>
          <p:cNvSpPr txBox="1">
            <a:spLocks noChangeArrowheads="1"/>
          </p:cNvSpPr>
          <p:nvPr userDrawn="1"/>
        </p:nvSpPr>
        <p:spPr bwMode="auto">
          <a:xfrm>
            <a:off x="930585" y="6670676"/>
            <a:ext cx="841375"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spcBef>
                <a:spcPct val="0"/>
              </a:spcBef>
              <a:defRPr>
                <a:solidFill>
                  <a:schemeClr val="tx1"/>
                </a:solidFill>
                <a:latin typeface="Arial" panose="020B0604020202020204" pitchFamily="34" charset="0"/>
              </a:defRPr>
            </a:lvl1pPr>
            <a:lvl2pPr defTabSz="863600">
              <a:spcBef>
                <a:spcPct val="0"/>
              </a:spcBef>
              <a:defRPr>
                <a:solidFill>
                  <a:schemeClr val="tx1"/>
                </a:solidFill>
                <a:latin typeface="Arial" panose="020B0604020202020204" pitchFamily="34" charset="0"/>
              </a:defRPr>
            </a:lvl2pPr>
            <a:lvl3pPr defTabSz="863600">
              <a:spcBef>
                <a:spcPct val="0"/>
              </a:spcBef>
              <a:defRPr>
                <a:solidFill>
                  <a:schemeClr val="tx1"/>
                </a:solidFill>
                <a:latin typeface="Arial" panose="020B0604020202020204" pitchFamily="34" charset="0"/>
              </a:defRPr>
            </a:lvl3pPr>
            <a:lvl4pPr defTabSz="863600">
              <a:spcBef>
                <a:spcPct val="0"/>
              </a:spcBef>
              <a:defRPr>
                <a:solidFill>
                  <a:schemeClr val="tx1"/>
                </a:solidFill>
                <a:latin typeface="Arial" panose="020B0604020202020204" pitchFamily="34" charset="0"/>
              </a:defRPr>
            </a:lvl4pPr>
            <a:lvl5pPr defTabSz="863600">
              <a:spcBef>
                <a:spcPct val="0"/>
              </a:spcBef>
              <a:defRPr>
                <a:solidFill>
                  <a:schemeClr val="tx1"/>
                </a:solidFill>
                <a:latin typeface="Arial" panose="020B0604020202020204" pitchFamily="34" charset="0"/>
              </a:defRPr>
            </a:lvl5pPr>
            <a:lvl6pPr defTabSz="863600" fontAlgn="base">
              <a:spcBef>
                <a:spcPct val="0"/>
              </a:spcBef>
              <a:spcAft>
                <a:spcPct val="0"/>
              </a:spcAft>
              <a:defRPr>
                <a:solidFill>
                  <a:schemeClr val="tx1"/>
                </a:solidFill>
                <a:latin typeface="Arial" panose="020B0604020202020204" pitchFamily="34" charset="0"/>
              </a:defRPr>
            </a:lvl6pPr>
            <a:lvl7pPr defTabSz="863600" fontAlgn="base">
              <a:spcBef>
                <a:spcPct val="0"/>
              </a:spcBef>
              <a:spcAft>
                <a:spcPct val="0"/>
              </a:spcAft>
              <a:defRPr>
                <a:solidFill>
                  <a:schemeClr val="tx1"/>
                </a:solidFill>
                <a:latin typeface="Arial" panose="020B0604020202020204" pitchFamily="34" charset="0"/>
              </a:defRPr>
            </a:lvl7pPr>
            <a:lvl8pPr defTabSz="863600" fontAlgn="base">
              <a:spcBef>
                <a:spcPct val="0"/>
              </a:spcBef>
              <a:spcAft>
                <a:spcPct val="0"/>
              </a:spcAft>
              <a:defRPr>
                <a:solidFill>
                  <a:schemeClr val="tx1"/>
                </a:solidFill>
                <a:latin typeface="Arial" panose="020B0604020202020204" pitchFamily="34" charset="0"/>
              </a:defRPr>
            </a:lvl8pPr>
            <a:lvl9pPr defTabSz="863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de-DE" sz="800" dirty="0" smtClean="0">
                <a:solidFill>
                  <a:srgbClr val="333F48"/>
                </a:solidFill>
                <a:latin typeface="+mn-lt"/>
                <a:cs typeface="Sakkal Majalla" panose="02000000000000000000" pitchFamily="2" charset="-78"/>
                <a:sym typeface="Webdings" panose="05030102010509060703" pitchFamily="18" charset="2"/>
              </a:rPr>
              <a:t>OVERVIEW</a:t>
            </a:r>
            <a:endParaRPr lang="en-US" altLang="de-DE" sz="800" dirty="0" smtClean="0">
              <a:solidFill>
                <a:srgbClr val="333F48"/>
              </a:solidFill>
              <a:latin typeface="+mn-lt"/>
              <a:cs typeface="Sakkal Majalla" panose="02000000000000000000" pitchFamily="2" charset="-78"/>
            </a:endParaRPr>
          </a:p>
        </p:txBody>
      </p:sp>
      <p:pic>
        <p:nvPicPr>
          <p:cNvPr id="16" name="Grafik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00032" y="-3791"/>
            <a:ext cx="2091967" cy="732454"/>
          </a:xfrm>
          <a:prstGeom prst="rect">
            <a:avLst/>
          </a:prstGeom>
        </p:spPr>
      </p:pic>
      <p:sp>
        <p:nvSpPr>
          <p:cNvPr id="17" name="Rechteck 16"/>
          <p:cNvSpPr/>
          <p:nvPr userDrawn="1"/>
        </p:nvSpPr>
        <p:spPr>
          <a:xfrm>
            <a:off x="3959679" y="6635423"/>
            <a:ext cx="5011601" cy="215444"/>
          </a:xfrm>
          <a:prstGeom prst="rect">
            <a:avLst/>
          </a:prstGeom>
        </p:spPr>
        <p:txBody>
          <a:bodyPr wrap="square">
            <a:spAutoFit/>
          </a:bodyPr>
          <a:lstStyle/>
          <a:p>
            <a:pPr marL="0" indent="0" algn="ctr">
              <a:lnSpc>
                <a:spcPct val="100000"/>
              </a:lnSpc>
              <a:spcBef>
                <a:spcPts val="600"/>
              </a:spcBef>
              <a:buNone/>
            </a:pPr>
            <a:r>
              <a:rPr lang="en-GB" sz="800" b="1" dirty="0" smtClean="0">
                <a:solidFill>
                  <a:srgbClr val="333F48"/>
                </a:solidFill>
                <a:latin typeface="+mj-lt"/>
                <a:cs typeface="Sakkal Majalla" panose="02000000000000000000" pitchFamily="2" charset="-78"/>
              </a:rPr>
              <a:t>© DALTON COSMETICS GERMANY GmbH – </a:t>
            </a:r>
            <a:r>
              <a:rPr lang="en-US" sz="800" b="0" dirty="0" smtClean="0">
                <a:solidFill>
                  <a:srgbClr val="333F48"/>
                </a:solidFill>
                <a:latin typeface="+mj-lt"/>
                <a:cs typeface="Sakkal Majalla" panose="02000000000000000000" pitchFamily="2" charset="-78"/>
              </a:rPr>
              <a:t>for</a:t>
            </a:r>
            <a:r>
              <a:rPr lang="en-US" sz="800" b="0" baseline="0" dirty="0" smtClean="0">
                <a:solidFill>
                  <a:srgbClr val="333F48"/>
                </a:solidFill>
                <a:latin typeface="+mj-lt"/>
                <a:cs typeface="Sakkal Majalla" panose="02000000000000000000" pitchFamily="2" charset="-78"/>
              </a:rPr>
              <a:t> training purposes only</a:t>
            </a:r>
            <a:endParaRPr lang="de-DE" sz="800" dirty="0">
              <a:solidFill>
                <a:srgbClr val="333F48"/>
              </a:solidFill>
              <a:latin typeface="+mj-lt"/>
              <a:cs typeface="Sakkal Majalla" panose="02000000000000000000" pitchFamily="2" charset="-78"/>
            </a:endParaRPr>
          </a:p>
        </p:txBody>
      </p:sp>
    </p:spTree>
    <p:extLst>
      <p:ext uri="{BB962C8B-B14F-4D97-AF65-F5344CB8AC3E}">
        <p14:creationId xmlns:p14="http://schemas.microsoft.com/office/powerpoint/2010/main" val="36921839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txStyles>
    <p:titleStyle>
      <a:lvl1pPr algn="l" rtl="0" eaLnBrk="0" fontAlgn="base" hangingPunct="0">
        <a:spcBef>
          <a:spcPct val="0"/>
        </a:spcBef>
        <a:spcAft>
          <a:spcPct val="0"/>
        </a:spcAft>
        <a:defRPr sz="2400" kern="1200">
          <a:solidFill>
            <a:srgbClr val="333F48"/>
          </a:solidFill>
          <a:latin typeface="+mn-lt"/>
          <a:ea typeface="+mj-ea"/>
          <a:cs typeface="Sakkal Majalla" panose="02000000000000000000" pitchFamily="2" charset="-78"/>
        </a:defRPr>
      </a:lvl1pPr>
      <a:lvl2pPr algn="l" rtl="0" eaLnBrk="0" fontAlgn="base" hangingPunct="0">
        <a:spcBef>
          <a:spcPct val="0"/>
        </a:spcBef>
        <a:spcAft>
          <a:spcPct val="0"/>
        </a:spcAft>
        <a:defRPr sz="29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9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9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9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p:titleStyle>
    <p:bodyStyle>
      <a:lvl1pPr marL="342900" indent="-342900" algn="l" rtl="0" eaLnBrk="0" fontAlgn="base" hangingPunct="0">
        <a:lnSpc>
          <a:spcPct val="150000"/>
        </a:lnSpc>
        <a:spcBef>
          <a:spcPct val="60000"/>
        </a:spcBef>
        <a:spcAft>
          <a:spcPct val="0"/>
        </a:spcAft>
        <a:buClr>
          <a:schemeClr val="bg2"/>
        </a:buClr>
        <a:buFont typeface="Wingdings" panose="05000000000000000000" pitchFamily="2" charset="2"/>
        <a:buChar char="§"/>
        <a:defRPr sz="1400" kern="1200">
          <a:solidFill>
            <a:srgbClr val="333F48"/>
          </a:solidFill>
          <a:latin typeface="+mn-lt"/>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jpe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12.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9.xml"/><Relationship Id="rId7"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13.xml"/><Relationship Id="rId11" Type="http://schemas.openxmlformats.org/officeDocument/2006/relationships/slide" Target="slide31.xml"/><Relationship Id="rId5" Type="http://schemas.openxmlformats.org/officeDocument/2006/relationships/slide" Target="slide11.xml"/><Relationship Id="rId10" Type="http://schemas.openxmlformats.org/officeDocument/2006/relationships/slide" Target="slide28.xml"/><Relationship Id="rId4" Type="http://schemas.openxmlformats.org/officeDocument/2006/relationships/slide" Target="slide16.xml"/><Relationship Id="rId9" Type="http://schemas.openxmlformats.org/officeDocument/2006/relationships/slide" Target="slide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5.xml"/><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slide" Target="slide20.xml"/><Relationship Id="rId5" Type="http://schemas.openxmlformats.org/officeDocument/2006/relationships/slide" Target="slide15.xml"/><Relationship Id="rId4" Type="http://schemas.openxmlformats.org/officeDocument/2006/relationships/image" Target="../media/image8.jpeg"/><Relationship Id="rId9" Type="http://schemas.openxmlformats.org/officeDocument/2006/relationships/slide" Target="slide2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13.xml"/><Relationship Id="rId5" Type="http://schemas.openxmlformats.org/officeDocument/2006/relationships/slide" Target="slide5.xml"/><Relationship Id="rId4" Type="http://schemas.openxmlformats.org/officeDocument/2006/relationships/slide" Target="slide16.xml"/><Relationship Id="rId9" Type="http://schemas.openxmlformats.org/officeDocument/2006/relationships/slide" Target="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6.xml"/><Relationship Id="rId7"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14.xml"/><Relationship Id="rId11" Type="http://schemas.openxmlformats.org/officeDocument/2006/relationships/slide" Target="slide31.xml"/><Relationship Id="rId5" Type="http://schemas.openxmlformats.org/officeDocument/2006/relationships/slide" Target="slide8.xml"/><Relationship Id="rId10" Type="http://schemas.openxmlformats.org/officeDocument/2006/relationships/slide" Target="slide19.xml"/><Relationship Id="rId4" Type="http://schemas.openxmlformats.org/officeDocument/2006/relationships/slide" Target="slide24.xml"/><Relationship Id="rId9" Type="http://schemas.openxmlformats.org/officeDocument/2006/relationships/slide" Target="slide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r="-1354"/>
          <a:stretch/>
        </p:blipFill>
        <p:spPr>
          <a:xfrm>
            <a:off x="0" y="781050"/>
            <a:ext cx="12337816" cy="5778627"/>
          </a:xfrm>
          <a:prstGeom prst="rect">
            <a:avLst/>
          </a:prstGeom>
        </p:spPr>
      </p:pic>
      <p:sp>
        <p:nvSpPr>
          <p:cNvPr id="8194" name="Text Box 6">
            <a:hlinkClick r:id="rId4" action="ppaction://hlinksldjump"/>
          </p:cNvPr>
          <p:cNvSpPr txBox="1">
            <a:spLocks noChangeArrowheads="1"/>
          </p:cNvSpPr>
          <p:nvPr/>
        </p:nvSpPr>
        <p:spPr bwMode="auto">
          <a:xfrm>
            <a:off x="4723241" y="1300917"/>
            <a:ext cx="2745517" cy="341313"/>
          </a:xfrm>
          <a:prstGeom prst="rect">
            <a:avLst/>
          </a:prstGeom>
          <a:solidFill>
            <a:srgbClr val="5C5B59"/>
          </a:solidFill>
          <a:ln>
            <a:noFill/>
          </a:ln>
          <a:extLst/>
        </p:spPr>
        <p:txBody>
          <a:bodyPr lIns="0" tIns="0" rIns="0" bIns="0"/>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de-DE" altLang="de-DE" sz="1800" dirty="0" smtClean="0">
                <a:solidFill>
                  <a:schemeClr val="bg1"/>
                </a:solidFill>
                <a:sym typeface="Webdings" panose="05030102010509060703" pitchFamily="18" charset="2"/>
              </a:rPr>
              <a:t></a:t>
            </a:r>
            <a:r>
              <a:rPr lang="de-DE" altLang="de-DE" sz="1200" b="1" dirty="0" smtClean="0">
                <a:solidFill>
                  <a:schemeClr val="bg1"/>
                </a:solidFill>
                <a:latin typeface="+mn-lt"/>
                <a:sym typeface="Webdings" panose="05030102010509060703" pitchFamily="18" charset="2"/>
              </a:rPr>
              <a:t>CONCEPT</a:t>
            </a:r>
            <a:endParaRPr lang="de-DE" altLang="de-DE" sz="1200" b="1" dirty="0">
              <a:solidFill>
                <a:schemeClr val="bg1"/>
              </a:solidFill>
              <a:latin typeface="+mn-lt"/>
            </a:endParaRPr>
          </a:p>
        </p:txBody>
      </p:sp>
      <p:sp>
        <p:nvSpPr>
          <p:cNvPr id="8201" name="Text Box 6">
            <a:hlinkClick r:id="rId5" action="ppaction://hlinksldjump"/>
          </p:cNvPr>
          <p:cNvSpPr txBox="1">
            <a:spLocks noChangeArrowheads="1"/>
          </p:cNvSpPr>
          <p:nvPr/>
        </p:nvSpPr>
        <p:spPr bwMode="auto">
          <a:xfrm>
            <a:off x="4723241" y="3378805"/>
            <a:ext cx="2745517" cy="323850"/>
          </a:xfrm>
          <a:prstGeom prst="rect">
            <a:avLst/>
          </a:prstGeom>
          <a:solidFill>
            <a:srgbClr val="5C5B59"/>
          </a:solidFill>
          <a:ln>
            <a:noFill/>
          </a:ln>
          <a:extLst/>
        </p:spPr>
        <p:txBody>
          <a:bodyPr lIns="0" tIns="0" rIns="0" bIns="0" anchor="ctr" anchorCtr="0"/>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de-DE" altLang="de-DE" sz="1800" dirty="0" smtClean="0">
                <a:solidFill>
                  <a:schemeClr val="bg1"/>
                </a:solidFill>
                <a:sym typeface="Webdings" panose="05030102010509060703" pitchFamily="18" charset="2"/>
              </a:rPr>
              <a:t></a:t>
            </a:r>
            <a:r>
              <a:rPr lang="de-DE" altLang="de-DE" sz="1200" b="1" dirty="0" smtClean="0">
                <a:solidFill>
                  <a:schemeClr val="bg1"/>
                </a:solidFill>
                <a:latin typeface="+mn-lt"/>
                <a:sym typeface="Webdings" panose="05030102010509060703" pitchFamily="18" charset="2"/>
              </a:rPr>
              <a:t>IN-SALON TREATMENT</a:t>
            </a:r>
            <a:r>
              <a:rPr lang="de-DE" altLang="de-DE" sz="1800" dirty="0" smtClean="0">
                <a:solidFill>
                  <a:schemeClr val="bg1"/>
                </a:solidFill>
                <a:sym typeface="Webdings" panose="05030102010509060703" pitchFamily="18" charset="2"/>
              </a:rPr>
              <a:t> </a:t>
            </a:r>
            <a:endParaRPr lang="de-DE" altLang="de-DE" sz="1800" dirty="0">
              <a:solidFill>
                <a:schemeClr val="bg1"/>
              </a:solidFill>
            </a:endParaRPr>
          </a:p>
        </p:txBody>
      </p:sp>
      <p:sp>
        <p:nvSpPr>
          <p:cNvPr id="28" name="Text Box 13">
            <a:hlinkClick r:id="rId6" action="ppaction://hlinksldjump"/>
          </p:cNvPr>
          <p:cNvSpPr txBox="1">
            <a:spLocks noChangeArrowheads="1"/>
          </p:cNvSpPr>
          <p:nvPr/>
        </p:nvSpPr>
        <p:spPr bwMode="auto">
          <a:xfrm>
            <a:off x="4723241" y="1851781"/>
            <a:ext cx="2745517" cy="27360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5000"/>
              </a:lnSpc>
              <a:spcBef>
                <a:spcPct val="55000"/>
              </a:spcBef>
              <a:buClrTx/>
              <a:buFontTx/>
              <a:buNone/>
            </a:pPr>
            <a:r>
              <a:rPr lang="de-DE" altLang="de-DE" sz="1800" dirty="0" smtClean="0">
                <a:solidFill>
                  <a:srgbClr val="333F48"/>
                </a:solidFill>
                <a:sym typeface="Webdings" panose="05030102010509060703" pitchFamily="18" charset="2"/>
              </a:rPr>
              <a:t></a:t>
            </a:r>
            <a:r>
              <a:rPr lang="de-DE" altLang="de-DE" sz="1200" dirty="0" smtClean="0">
                <a:solidFill>
                  <a:srgbClr val="333F48"/>
                </a:solidFill>
                <a:latin typeface="+mn-lt"/>
                <a:sym typeface="Webdings" panose="05030102010509060703" pitchFamily="18" charset="2"/>
              </a:rPr>
              <a:t>Cream</a:t>
            </a:r>
            <a:endParaRPr lang="de-DE" altLang="de-DE" sz="1200" dirty="0">
              <a:solidFill>
                <a:srgbClr val="333F48"/>
              </a:solidFill>
              <a:latin typeface="+mn-lt"/>
            </a:endParaRPr>
          </a:p>
        </p:txBody>
      </p:sp>
      <p:sp>
        <p:nvSpPr>
          <p:cNvPr id="29" name="Text Box 13">
            <a:hlinkClick r:id="rId7" action="ppaction://hlinksldjump"/>
          </p:cNvPr>
          <p:cNvSpPr txBox="1">
            <a:spLocks noChangeArrowheads="1"/>
          </p:cNvSpPr>
          <p:nvPr/>
        </p:nvSpPr>
        <p:spPr bwMode="auto">
          <a:xfrm>
            <a:off x="4723241" y="2360233"/>
            <a:ext cx="2745517" cy="27360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5000"/>
              </a:lnSpc>
              <a:spcBef>
                <a:spcPct val="55000"/>
              </a:spcBef>
              <a:buClrTx/>
              <a:buFontTx/>
              <a:buNone/>
            </a:pPr>
            <a:r>
              <a:rPr lang="de-DE" altLang="de-DE" sz="1800" dirty="0" smtClean="0">
                <a:solidFill>
                  <a:srgbClr val="333F48"/>
                </a:solidFill>
                <a:sym typeface="Webdings" panose="05030102010509060703" pitchFamily="18" charset="2"/>
              </a:rPr>
              <a:t></a:t>
            </a:r>
            <a:r>
              <a:rPr lang="de-DE" altLang="de-DE" sz="1200" dirty="0" err="1" smtClean="0">
                <a:solidFill>
                  <a:srgbClr val="333F48"/>
                </a:solidFill>
                <a:latin typeface="+mn-lt"/>
                <a:sym typeface="Webdings" panose="05030102010509060703" pitchFamily="18" charset="2"/>
              </a:rPr>
              <a:t>Mask</a:t>
            </a:r>
            <a:endParaRPr lang="de-DE" altLang="de-DE" sz="1200" dirty="0">
              <a:solidFill>
                <a:srgbClr val="333F48"/>
              </a:solidFill>
              <a:latin typeface="+mn-lt"/>
            </a:endParaRPr>
          </a:p>
        </p:txBody>
      </p:sp>
      <p:sp>
        <p:nvSpPr>
          <p:cNvPr id="10" name="Text Box 13">
            <a:hlinkClick r:id="rId8" action="ppaction://hlinksldjump"/>
          </p:cNvPr>
          <p:cNvSpPr txBox="1">
            <a:spLocks noChangeArrowheads="1"/>
          </p:cNvSpPr>
          <p:nvPr/>
        </p:nvSpPr>
        <p:spPr bwMode="auto">
          <a:xfrm>
            <a:off x="4723241" y="2869519"/>
            <a:ext cx="2745517" cy="27360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5000"/>
              </a:lnSpc>
              <a:spcBef>
                <a:spcPct val="55000"/>
              </a:spcBef>
              <a:buClrTx/>
              <a:buFontTx/>
              <a:buNone/>
            </a:pPr>
            <a:r>
              <a:rPr lang="de-DE" altLang="de-DE" sz="1800" dirty="0" smtClean="0">
                <a:solidFill>
                  <a:srgbClr val="333F48"/>
                </a:solidFill>
                <a:sym typeface="Webdings" panose="05030102010509060703" pitchFamily="18" charset="2"/>
              </a:rPr>
              <a:t></a:t>
            </a:r>
            <a:r>
              <a:rPr lang="de-DE" altLang="de-DE" sz="1200" dirty="0" smtClean="0">
                <a:solidFill>
                  <a:srgbClr val="333F48"/>
                </a:solidFill>
                <a:latin typeface="+mj-lt"/>
                <a:sym typeface="Webdings" panose="05030102010509060703" pitchFamily="18" charset="2"/>
              </a:rPr>
              <a:t>Pipette </a:t>
            </a:r>
            <a:r>
              <a:rPr lang="de-DE" altLang="de-DE" sz="1200" dirty="0" err="1" smtClean="0">
                <a:solidFill>
                  <a:srgbClr val="333F48"/>
                </a:solidFill>
                <a:latin typeface="+mj-lt"/>
                <a:sym typeface="Webdings" panose="05030102010509060703" pitchFamily="18" charset="2"/>
              </a:rPr>
              <a:t>Concentrate</a:t>
            </a:r>
            <a:endParaRPr lang="de-DE" altLang="de-DE" sz="1200" dirty="0">
              <a:solidFill>
                <a:srgbClr val="333F48"/>
              </a:solidFill>
              <a:latin typeface="+mn-lt"/>
            </a:endParaRPr>
          </a:p>
        </p:txBody>
      </p:sp>
    </p:spTree>
    <p:extLst>
      <p:ext uri="{BB962C8B-B14F-4D97-AF65-F5344CB8AC3E}">
        <p14:creationId xmlns:p14="http://schemas.microsoft.com/office/powerpoint/2010/main" val="820025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87934"/>
            <a:ext cx="6690736" cy="692150"/>
          </a:xfrm>
        </p:spPr>
        <p:txBody>
          <a:bodyPr/>
          <a:lstStyle/>
          <a:p>
            <a:pPr eaLnBrk="1" hangingPunct="1"/>
            <a:r>
              <a:rPr lang="de-DE" altLang="de-DE" dirty="0" smtClean="0"/>
              <a:t>Pipette </a:t>
            </a:r>
            <a:r>
              <a:rPr lang="de-DE" altLang="de-DE" dirty="0" err="1" smtClean="0"/>
              <a:t>Concentrate</a:t>
            </a:r>
            <a:r>
              <a:rPr lang="de-DE" altLang="de-DE" dirty="0" smtClean="0"/>
              <a:t> </a:t>
            </a:r>
            <a:r>
              <a:rPr lang="en-US" altLang="de-DE" dirty="0"/>
              <a:t>-</a:t>
            </a:r>
            <a:r>
              <a:rPr lang="en-US" altLang="de-DE" dirty="0" smtClean="0"/>
              <a:t> Active Ingredients</a:t>
            </a:r>
            <a:endParaRPr lang="en-US" altLang="de-DE" dirty="0"/>
          </a:p>
        </p:txBody>
      </p:sp>
      <p:sp>
        <p:nvSpPr>
          <p:cNvPr id="39939" name="Rectangle 4"/>
          <p:cNvSpPr>
            <a:spLocks noGrp="1" noChangeArrowheads="1"/>
          </p:cNvSpPr>
          <p:nvPr>
            <p:ph type="body" sz="half" idx="1"/>
          </p:nvPr>
        </p:nvSpPr>
        <p:spPr>
          <a:xfrm>
            <a:off x="4656139" y="1989138"/>
            <a:ext cx="5761037" cy="3544887"/>
          </a:xfrm>
          <a:noFill/>
        </p:spPr>
        <p:txBody>
          <a:bodyPr/>
          <a:lstStyle/>
          <a:p>
            <a:pPr eaLnBrk="1" hangingPunct="1"/>
            <a:r>
              <a:rPr lang="de-DE" altLang="de-DE" dirty="0" err="1" smtClean="0"/>
              <a:t>Celumer</a:t>
            </a:r>
            <a:r>
              <a:rPr lang="de-DE" altLang="de-DE" dirty="0" smtClean="0"/>
              <a:t> Marine </a:t>
            </a:r>
            <a:r>
              <a:rPr lang="de-DE" altLang="de-DE" dirty="0" err="1" smtClean="0"/>
              <a:t>Extract</a:t>
            </a:r>
            <a:endParaRPr lang="de-DE" altLang="de-DE" dirty="0" smtClean="0"/>
          </a:p>
          <a:p>
            <a:pPr eaLnBrk="1" hangingPunct="1"/>
            <a:r>
              <a:rPr lang="de-DE" altLang="de-DE" dirty="0" err="1" smtClean="0"/>
              <a:t>Oyster</a:t>
            </a:r>
            <a:r>
              <a:rPr lang="de-DE" altLang="de-DE" dirty="0" smtClean="0"/>
              <a:t> </a:t>
            </a:r>
          </a:p>
          <a:p>
            <a:pPr eaLnBrk="1" hangingPunct="1"/>
            <a:r>
              <a:rPr lang="de-DE" altLang="de-DE" dirty="0" err="1" smtClean="0"/>
              <a:t>Pistacia</a:t>
            </a:r>
            <a:r>
              <a:rPr lang="de-DE" altLang="de-DE" dirty="0" smtClean="0"/>
              <a:t> </a:t>
            </a:r>
            <a:r>
              <a:rPr lang="de-DE" altLang="de-DE" dirty="0" err="1" smtClean="0"/>
              <a:t>lentiscus</a:t>
            </a:r>
            <a:endParaRPr lang="de-DE" altLang="de-DE" dirty="0" smtClean="0"/>
          </a:p>
          <a:p>
            <a:pPr eaLnBrk="1" hangingPunct="1"/>
            <a:r>
              <a:rPr lang="de-DE" altLang="de-DE" dirty="0" smtClean="0"/>
              <a:t>Hamamelis</a:t>
            </a:r>
          </a:p>
          <a:p>
            <a:pPr eaLnBrk="1" hangingPunct="1"/>
            <a:r>
              <a:rPr lang="de-DE" altLang="de-DE" dirty="0" err="1" smtClean="0"/>
              <a:t>Panthenol</a:t>
            </a:r>
            <a:r>
              <a:rPr lang="de-DE" altLang="de-DE" dirty="0" smtClean="0"/>
              <a:t> (Provitamin B5)</a:t>
            </a:r>
          </a:p>
          <a:p>
            <a:pPr eaLnBrk="1" hangingPunct="1"/>
            <a:r>
              <a:rPr lang="de-DE" altLang="de-DE" dirty="0" smtClean="0"/>
              <a:t>Lecithin (</a:t>
            </a:r>
            <a:r>
              <a:rPr lang="de-DE" altLang="de-DE" dirty="0" err="1" smtClean="0"/>
              <a:t>encapsulated</a:t>
            </a:r>
            <a:r>
              <a:rPr lang="de-DE" altLang="de-DE" dirty="0" smtClean="0"/>
              <a:t>)</a:t>
            </a:r>
          </a:p>
          <a:p>
            <a:pPr eaLnBrk="1" hangingPunct="1"/>
            <a:r>
              <a:rPr lang="de-DE" altLang="de-DE" dirty="0" smtClean="0"/>
              <a:t>Castor </a:t>
            </a:r>
            <a:r>
              <a:rPr lang="de-DE" altLang="de-DE" dirty="0" err="1" smtClean="0"/>
              <a:t>Oil</a:t>
            </a:r>
            <a:endParaRPr lang="de-DE" altLang="de-DE" dirty="0"/>
          </a:p>
          <a:p>
            <a:pPr marL="0" indent="0" eaLnBrk="1" hangingPunct="1">
              <a:buNone/>
            </a:pPr>
            <a:endParaRPr lang="de-DE" altLang="de-DE" dirty="0" smtClean="0"/>
          </a:p>
          <a:p>
            <a:pPr eaLnBrk="1" hangingPunct="1">
              <a:buFont typeface="Wingdings 2" panose="05020102010507070707" pitchFamily="18" charset="2"/>
              <a:buChar char="¡"/>
            </a:pPr>
            <a:endParaRPr lang="de-DE" altLang="de-DE" dirty="0" smtClean="0"/>
          </a:p>
          <a:p>
            <a:pPr eaLnBrk="1" hangingPunct="1">
              <a:buFont typeface="Wingdings 2" panose="05020102010507070707" pitchFamily="18" charset="2"/>
              <a:buChar char="¡"/>
            </a:pPr>
            <a:endParaRPr lang="de-DE" altLang="de-DE" dirty="0" smtClean="0"/>
          </a:p>
          <a:p>
            <a:pPr eaLnBrk="1" hangingPunct="1">
              <a:buFont typeface="Wingdings 2" panose="05020102010507070707" pitchFamily="18" charset="2"/>
              <a:buChar char="¡"/>
            </a:pPr>
            <a:endParaRPr lang="de-DE" altLang="de-DE" dirty="0" smtClean="0"/>
          </a:p>
          <a:p>
            <a:pPr eaLnBrk="1" hangingPunct="1">
              <a:buFont typeface="Wingdings 2" panose="05020102010507070707" pitchFamily="18" charset="2"/>
              <a:buChar char="¡"/>
            </a:pPr>
            <a:endParaRPr lang="en-US" altLang="de-DE" dirty="0" smtClean="0"/>
          </a:p>
        </p:txBody>
      </p:sp>
      <p:sp>
        <p:nvSpPr>
          <p:cNvPr id="39941" name="Text Box 11">
            <a:hlinkClick r:id="rId3" action="ppaction://hlinksldjump"/>
          </p:cNvPr>
          <p:cNvSpPr txBox="1">
            <a:spLocks noChangeArrowheads="1"/>
          </p:cNvSpPr>
          <p:nvPr/>
        </p:nvSpPr>
        <p:spPr bwMode="auto">
          <a:xfrm>
            <a:off x="9227924" y="6687020"/>
            <a:ext cx="1538715" cy="16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PIPETTE CONCENTRATE</a:t>
            </a:r>
            <a:endParaRPr lang="en-US" altLang="de-DE" sz="700" dirty="0">
              <a:solidFill>
                <a:srgbClr val="333F48"/>
              </a:solidFill>
              <a:latin typeface="+mn-lt"/>
            </a:endParaRPr>
          </a:p>
        </p:txBody>
      </p:sp>
      <p:sp>
        <p:nvSpPr>
          <p:cNvPr id="11" name="Text Box 17">
            <a:hlinkClick r:id="rId4" action="ppaction://hlinksldjump"/>
          </p:cNvPr>
          <p:cNvSpPr txBox="1">
            <a:spLocks noChangeArrowheads="1"/>
          </p:cNvSpPr>
          <p:nvPr/>
        </p:nvSpPr>
        <p:spPr bwMode="auto">
          <a:xfrm>
            <a:off x="3493948" y="6305177"/>
            <a:ext cx="114393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Oyster </a:t>
            </a:r>
            <a:endParaRPr lang="en-US" altLang="de-DE" sz="700" dirty="0">
              <a:solidFill>
                <a:srgbClr val="333F48"/>
              </a:solidFill>
              <a:latin typeface="+mn-lt"/>
            </a:endParaRPr>
          </a:p>
        </p:txBody>
      </p:sp>
      <p:sp>
        <p:nvSpPr>
          <p:cNvPr id="12" name="Text Box 17">
            <a:hlinkClick r:id="rId5" action="ppaction://hlinksldjump"/>
          </p:cNvPr>
          <p:cNvSpPr txBox="1">
            <a:spLocks noChangeArrowheads="1"/>
          </p:cNvSpPr>
          <p:nvPr/>
        </p:nvSpPr>
        <p:spPr bwMode="auto">
          <a:xfrm>
            <a:off x="10717229" y="6309146"/>
            <a:ext cx="515936"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a:solidFill>
                  <a:srgbClr val="333F48"/>
                </a:solidFill>
                <a:latin typeface="+mn-lt"/>
                <a:sym typeface="Webdings" panose="05030102010509060703" pitchFamily="18" charset="2"/>
              </a:rPr>
              <a:t>INCI</a:t>
            </a:r>
            <a:endParaRPr lang="en-US" altLang="de-DE" sz="700" dirty="0">
              <a:solidFill>
                <a:srgbClr val="333F48"/>
              </a:solidFill>
              <a:latin typeface="+mn-lt"/>
            </a:endParaRPr>
          </a:p>
        </p:txBody>
      </p:sp>
      <p:sp>
        <p:nvSpPr>
          <p:cNvPr id="13" name="Text Box 17">
            <a:hlinkClick r:id="rId6" action="ppaction://hlinksldjump"/>
          </p:cNvPr>
          <p:cNvSpPr txBox="1">
            <a:spLocks noChangeArrowheads="1"/>
          </p:cNvSpPr>
          <p:nvPr/>
        </p:nvSpPr>
        <p:spPr bwMode="auto">
          <a:xfrm>
            <a:off x="1918290" y="6309146"/>
            <a:ext cx="14398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Celumer</a:t>
            </a:r>
            <a:r>
              <a:rPr lang="en-US" altLang="de-DE" sz="700" dirty="0" smtClean="0">
                <a:solidFill>
                  <a:srgbClr val="333F48"/>
                </a:solidFill>
                <a:latin typeface="+mn-lt"/>
                <a:sym typeface="Webdings" panose="05030102010509060703" pitchFamily="18" charset="2"/>
              </a:rPr>
              <a:t> Marine Extract</a:t>
            </a:r>
            <a:endParaRPr lang="en-US" altLang="de-DE" sz="700" dirty="0">
              <a:solidFill>
                <a:srgbClr val="333F48"/>
              </a:solidFill>
              <a:latin typeface="+mn-lt"/>
            </a:endParaRPr>
          </a:p>
        </p:txBody>
      </p:sp>
      <p:sp>
        <p:nvSpPr>
          <p:cNvPr id="14" name="Text Box 17">
            <a:hlinkClick r:id="rId7" action="ppaction://hlinksldjump"/>
          </p:cNvPr>
          <p:cNvSpPr txBox="1">
            <a:spLocks noChangeArrowheads="1"/>
          </p:cNvSpPr>
          <p:nvPr/>
        </p:nvSpPr>
        <p:spPr bwMode="auto">
          <a:xfrm>
            <a:off x="5484214" y="6314904"/>
            <a:ext cx="1028705" cy="18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Hamamelis</a:t>
            </a:r>
            <a:endParaRPr lang="en-US" altLang="de-DE" sz="700" dirty="0">
              <a:solidFill>
                <a:srgbClr val="333F48"/>
              </a:solidFill>
              <a:latin typeface="+mn-lt"/>
            </a:endParaRPr>
          </a:p>
        </p:txBody>
      </p:sp>
      <p:sp>
        <p:nvSpPr>
          <p:cNvPr id="16" name="Text Box 17">
            <a:hlinkClick r:id="rId8" action="ppaction://hlinksldjump"/>
          </p:cNvPr>
          <p:cNvSpPr txBox="1">
            <a:spLocks noChangeArrowheads="1"/>
          </p:cNvSpPr>
          <p:nvPr/>
        </p:nvSpPr>
        <p:spPr bwMode="auto">
          <a:xfrm>
            <a:off x="6522644" y="6305177"/>
            <a:ext cx="750624" cy="11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Panthenol</a:t>
            </a:r>
            <a:endParaRPr lang="en-US" altLang="de-DE" sz="700" dirty="0">
              <a:solidFill>
                <a:srgbClr val="333F48"/>
              </a:solidFill>
              <a:latin typeface="+mn-lt"/>
            </a:endParaRPr>
          </a:p>
        </p:txBody>
      </p:sp>
      <p:sp>
        <p:nvSpPr>
          <p:cNvPr id="17" name="Text Box 17">
            <a:hlinkClick r:id="rId9" action="ppaction://hlinksldjump"/>
          </p:cNvPr>
          <p:cNvSpPr txBox="1">
            <a:spLocks noChangeArrowheads="1"/>
          </p:cNvSpPr>
          <p:nvPr/>
        </p:nvSpPr>
        <p:spPr bwMode="auto">
          <a:xfrm>
            <a:off x="7491551" y="6305176"/>
            <a:ext cx="671711" cy="11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Lecitin</a:t>
            </a:r>
            <a:endParaRPr lang="en-US" altLang="de-DE" sz="700" dirty="0">
              <a:solidFill>
                <a:srgbClr val="333F48"/>
              </a:solidFill>
              <a:latin typeface="+mn-lt"/>
            </a:endParaRPr>
          </a:p>
        </p:txBody>
      </p:sp>
      <p:sp>
        <p:nvSpPr>
          <p:cNvPr id="18" name="Text Box 17">
            <a:hlinkClick r:id="rId10" action="ppaction://hlinksldjump"/>
          </p:cNvPr>
          <p:cNvSpPr txBox="1">
            <a:spLocks noChangeArrowheads="1"/>
          </p:cNvSpPr>
          <p:nvPr/>
        </p:nvSpPr>
        <p:spPr bwMode="auto">
          <a:xfrm>
            <a:off x="8209501" y="6300835"/>
            <a:ext cx="906856"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Castor Oil</a:t>
            </a:r>
            <a:endParaRPr lang="en-US" altLang="de-DE" sz="700" dirty="0">
              <a:solidFill>
                <a:srgbClr val="333F48"/>
              </a:solidFill>
              <a:latin typeface="+mn-lt"/>
            </a:endParaRPr>
          </a:p>
        </p:txBody>
      </p:sp>
      <p:sp>
        <p:nvSpPr>
          <p:cNvPr id="15" name="Text Box 17">
            <a:hlinkClick r:id="rId11" action="ppaction://hlinksldjump"/>
          </p:cNvPr>
          <p:cNvSpPr txBox="1">
            <a:spLocks noChangeArrowheads="1"/>
          </p:cNvSpPr>
          <p:nvPr/>
        </p:nvSpPr>
        <p:spPr bwMode="auto">
          <a:xfrm>
            <a:off x="4258039" y="6309146"/>
            <a:ext cx="114393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Pistacia</a:t>
            </a:r>
            <a:r>
              <a:rPr lang="en-US" altLang="de-DE" sz="700" dirty="0" smtClean="0">
                <a:solidFill>
                  <a:srgbClr val="333F48"/>
                </a:solidFill>
                <a:latin typeface="+mn-lt"/>
                <a:sym typeface="Webdings" panose="05030102010509060703" pitchFamily="18" charset="2"/>
              </a:rPr>
              <a:t> </a:t>
            </a:r>
            <a:r>
              <a:rPr lang="en-US" altLang="de-DE" sz="700" dirty="0" err="1" smtClean="0">
                <a:solidFill>
                  <a:srgbClr val="333F48"/>
                </a:solidFill>
                <a:latin typeface="+mn-lt"/>
                <a:sym typeface="Webdings" panose="05030102010509060703" pitchFamily="18" charset="2"/>
              </a:rPr>
              <a:t>lentiscus</a:t>
            </a:r>
            <a:r>
              <a:rPr lang="en-US" altLang="de-DE" sz="700" dirty="0" smtClean="0">
                <a:solidFill>
                  <a:srgbClr val="333F48"/>
                </a:solidFill>
                <a:latin typeface="+mn-lt"/>
                <a:sym typeface="Webdings" panose="05030102010509060703" pitchFamily="18" charset="2"/>
              </a:rPr>
              <a:t> </a:t>
            </a:r>
            <a:endParaRPr lang="en-US" altLang="de-DE" sz="700" dirty="0">
              <a:solidFill>
                <a:srgbClr val="333F48"/>
              </a:solidFill>
              <a:latin typeface="+mn-lt"/>
            </a:endParaRPr>
          </a:p>
        </p:txBody>
      </p:sp>
    </p:spTree>
    <p:extLst>
      <p:ext uri="{BB962C8B-B14F-4D97-AF65-F5344CB8AC3E}">
        <p14:creationId xmlns:p14="http://schemas.microsoft.com/office/powerpoint/2010/main" val="268248868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el 1"/>
          <p:cNvSpPr>
            <a:spLocks noGrp="1"/>
          </p:cNvSpPr>
          <p:nvPr>
            <p:ph type="title"/>
          </p:nvPr>
        </p:nvSpPr>
        <p:spPr>
          <a:xfrm>
            <a:off x="0" y="793750"/>
            <a:ext cx="10382251" cy="692150"/>
          </a:xfrm>
        </p:spPr>
        <p:txBody>
          <a:bodyPr/>
          <a:lstStyle/>
          <a:p>
            <a:r>
              <a:rPr lang="de-DE" altLang="de-DE" dirty="0" smtClean="0"/>
              <a:t>Pipette </a:t>
            </a:r>
            <a:r>
              <a:rPr lang="de-DE" altLang="de-DE" dirty="0" err="1" smtClean="0"/>
              <a:t>Concentrate</a:t>
            </a:r>
            <a:r>
              <a:rPr lang="de-DE" altLang="de-DE" dirty="0" smtClean="0"/>
              <a:t> </a:t>
            </a:r>
            <a:r>
              <a:rPr lang="en-US" altLang="de-DE" dirty="0" smtClean="0"/>
              <a:t>- </a:t>
            </a:r>
            <a:r>
              <a:rPr lang="en-US" altLang="de-DE" dirty="0"/>
              <a:t>INCI</a:t>
            </a:r>
            <a:endParaRPr lang="de-DE" altLang="de-DE" dirty="0"/>
          </a:p>
        </p:txBody>
      </p:sp>
      <p:sp>
        <p:nvSpPr>
          <p:cNvPr id="5" name="Rechteck 3"/>
          <p:cNvSpPr>
            <a:spLocks noChangeArrowheads="1"/>
          </p:cNvSpPr>
          <p:nvPr/>
        </p:nvSpPr>
        <p:spPr bwMode="auto">
          <a:xfrm>
            <a:off x="2497137" y="1994628"/>
            <a:ext cx="7913688" cy="377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a:lnSpc>
                <a:spcPct val="150000"/>
              </a:lnSpc>
              <a:buNone/>
            </a:pPr>
            <a:r>
              <a:rPr lang="de-DE" sz="1400" dirty="0" err="1" smtClean="0">
                <a:solidFill>
                  <a:srgbClr val="333F48"/>
                </a:solidFill>
                <a:latin typeface="+mn-lt"/>
              </a:rPr>
              <a:t>Ingredients</a:t>
            </a:r>
            <a:r>
              <a:rPr lang="de-DE" sz="1400" dirty="0" smtClean="0">
                <a:solidFill>
                  <a:srgbClr val="333F48"/>
                </a:solidFill>
                <a:latin typeface="+mn-lt"/>
              </a:rPr>
              <a:t>:</a:t>
            </a:r>
            <a:endParaRPr lang="de-DE" sz="1400" dirty="0">
              <a:solidFill>
                <a:srgbClr val="333F48"/>
              </a:solidFill>
              <a:latin typeface="+mn-lt"/>
            </a:endParaRPr>
          </a:p>
          <a:p>
            <a:pPr>
              <a:lnSpc>
                <a:spcPct val="150000"/>
              </a:lnSpc>
              <a:buNone/>
            </a:pPr>
            <a:r>
              <a:rPr lang="de-DE" sz="1400" dirty="0" smtClean="0">
                <a:solidFill>
                  <a:srgbClr val="333F48"/>
                </a:solidFill>
                <a:latin typeface="+mj-lt"/>
              </a:rPr>
              <a:t>Aqua/</a:t>
            </a:r>
            <a:r>
              <a:rPr lang="de-DE" sz="1400" dirty="0" err="1" smtClean="0">
                <a:solidFill>
                  <a:srgbClr val="333F48"/>
                </a:solidFill>
                <a:latin typeface="+mj-lt"/>
              </a:rPr>
              <a:t>Water</a:t>
            </a:r>
            <a:r>
              <a:rPr lang="de-DE" sz="1400" dirty="0">
                <a:solidFill>
                  <a:srgbClr val="333F48"/>
                </a:solidFill>
                <a:latin typeface="+mj-lt"/>
              </a:rPr>
              <a:t>, </a:t>
            </a:r>
            <a:r>
              <a:rPr lang="de-DE" sz="1400" dirty="0" err="1">
                <a:solidFill>
                  <a:srgbClr val="333F48"/>
                </a:solidFill>
                <a:latin typeface="+mj-lt"/>
              </a:rPr>
              <a:t>Alcohol</a:t>
            </a:r>
            <a:r>
              <a:rPr lang="de-DE" sz="1400" dirty="0">
                <a:solidFill>
                  <a:srgbClr val="333F48"/>
                </a:solidFill>
                <a:latin typeface="+mj-lt"/>
              </a:rPr>
              <a:t> </a:t>
            </a:r>
            <a:r>
              <a:rPr lang="de-DE" sz="1400" dirty="0" err="1">
                <a:solidFill>
                  <a:srgbClr val="333F48"/>
                </a:solidFill>
                <a:latin typeface="+mj-lt"/>
              </a:rPr>
              <a:t>Denat</a:t>
            </a:r>
            <a:r>
              <a:rPr lang="de-DE" sz="1400" dirty="0">
                <a:solidFill>
                  <a:srgbClr val="333F48"/>
                </a:solidFill>
                <a:latin typeface="+mj-lt"/>
              </a:rPr>
              <a:t>. (SD </a:t>
            </a:r>
            <a:r>
              <a:rPr lang="de-DE" sz="1400" dirty="0" err="1">
                <a:solidFill>
                  <a:srgbClr val="333F48"/>
                </a:solidFill>
                <a:latin typeface="+mj-lt"/>
              </a:rPr>
              <a:t>Alcohol</a:t>
            </a:r>
            <a:r>
              <a:rPr lang="de-DE" sz="1400" dirty="0">
                <a:solidFill>
                  <a:srgbClr val="333F48"/>
                </a:solidFill>
                <a:latin typeface="+mj-lt"/>
              </a:rPr>
              <a:t> 39-C)/</a:t>
            </a:r>
            <a:r>
              <a:rPr lang="de-DE" sz="1400" dirty="0" err="1">
                <a:solidFill>
                  <a:srgbClr val="333F48"/>
                </a:solidFill>
                <a:latin typeface="+mj-lt"/>
              </a:rPr>
              <a:t>Alcohol</a:t>
            </a:r>
            <a:r>
              <a:rPr lang="de-DE" sz="1400" dirty="0">
                <a:solidFill>
                  <a:srgbClr val="333F48"/>
                </a:solidFill>
                <a:latin typeface="+mj-lt"/>
              </a:rPr>
              <a:t> </a:t>
            </a:r>
            <a:r>
              <a:rPr lang="de-DE" sz="1400" dirty="0" err="1">
                <a:solidFill>
                  <a:srgbClr val="333F48"/>
                </a:solidFill>
                <a:latin typeface="+mj-lt"/>
              </a:rPr>
              <a:t>Denat</a:t>
            </a:r>
            <a:r>
              <a:rPr lang="de-DE" sz="1400" dirty="0">
                <a:solidFill>
                  <a:srgbClr val="333F48"/>
                </a:solidFill>
                <a:latin typeface="+mj-lt"/>
              </a:rPr>
              <a:t>., Glycerin, Trideceth-9, </a:t>
            </a:r>
            <a:r>
              <a:rPr lang="de-DE" sz="1400" dirty="0" smtClean="0">
                <a:solidFill>
                  <a:srgbClr val="333F48"/>
                </a:solidFill>
                <a:latin typeface="+mj-lt"/>
              </a:rPr>
              <a:t>PEG-40 </a:t>
            </a:r>
            <a:r>
              <a:rPr lang="de-DE" sz="1400" dirty="0" err="1" smtClean="0">
                <a:solidFill>
                  <a:srgbClr val="333F48"/>
                </a:solidFill>
                <a:latin typeface="+mj-lt"/>
              </a:rPr>
              <a:t>Hydrogenated</a:t>
            </a:r>
            <a:r>
              <a:rPr lang="de-DE" sz="1400" dirty="0" smtClean="0">
                <a:solidFill>
                  <a:srgbClr val="333F48"/>
                </a:solidFill>
                <a:latin typeface="+mj-lt"/>
              </a:rPr>
              <a:t> </a:t>
            </a:r>
            <a:r>
              <a:rPr lang="de-DE" sz="1400" dirty="0">
                <a:solidFill>
                  <a:srgbClr val="333F48"/>
                </a:solidFill>
                <a:latin typeface="+mj-lt"/>
              </a:rPr>
              <a:t>Castor </a:t>
            </a:r>
            <a:r>
              <a:rPr lang="de-DE" sz="1400" dirty="0" err="1">
                <a:solidFill>
                  <a:srgbClr val="333F48"/>
                </a:solidFill>
                <a:latin typeface="+mj-lt"/>
              </a:rPr>
              <a:t>Oil</a:t>
            </a:r>
            <a:r>
              <a:rPr lang="de-DE" sz="1400" dirty="0">
                <a:solidFill>
                  <a:srgbClr val="333F48"/>
                </a:solidFill>
                <a:latin typeface="+mj-lt"/>
              </a:rPr>
              <a:t>, </a:t>
            </a:r>
            <a:r>
              <a:rPr lang="de-DE" sz="1400" dirty="0" err="1">
                <a:solidFill>
                  <a:srgbClr val="333F48"/>
                </a:solidFill>
                <a:latin typeface="+mj-lt"/>
              </a:rPr>
              <a:t>Betaine</a:t>
            </a:r>
            <a:r>
              <a:rPr lang="de-DE" sz="1400" dirty="0">
                <a:solidFill>
                  <a:srgbClr val="333F48"/>
                </a:solidFill>
                <a:latin typeface="+mj-lt"/>
              </a:rPr>
              <a:t>, Maris Aqua/</a:t>
            </a:r>
            <a:r>
              <a:rPr lang="de-DE" sz="1400" dirty="0" err="1">
                <a:solidFill>
                  <a:srgbClr val="333F48"/>
                </a:solidFill>
                <a:latin typeface="+mj-lt"/>
              </a:rPr>
              <a:t>Sea</a:t>
            </a:r>
            <a:r>
              <a:rPr lang="de-DE" sz="1400" dirty="0">
                <a:solidFill>
                  <a:srgbClr val="333F48"/>
                </a:solidFill>
                <a:latin typeface="+mj-lt"/>
              </a:rPr>
              <a:t> </a:t>
            </a:r>
            <a:r>
              <a:rPr lang="de-DE" sz="1400" dirty="0" err="1">
                <a:solidFill>
                  <a:srgbClr val="333F48"/>
                </a:solidFill>
                <a:latin typeface="+mj-lt"/>
              </a:rPr>
              <a:t>Water</a:t>
            </a:r>
            <a:r>
              <a:rPr lang="de-DE" sz="1400" dirty="0">
                <a:solidFill>
                  <a:srgbClr val="333F48"/>
                </a:solidFill>
                <a:latin typeface="+mj-lt"/>
              </a:rPr>
              <a:t>, </a:t>
            </a:r>
            <a:r>
              <a:rPr lang="de-DE" sz="1400" dirty="0" err="1">
                <a:solidFill>
                  <a:srgbClr val="333F48"/>
                </a:solidFill>
                <a:latin typeface="+mj-lt"/>
              </a:rPr>
              <a:t>Spirulina</a:t>
            </a:r>
            <a:r>
              <a:rPr lang="de-DE" sz="1400" dirty="0">
                <a:solidFill>
                  <a:srgbClr val="333F48"/>
                </a:solidFill>
                <a:latin typeface="+mj-lt"/>
              </a:rPr>
              <a:t> Maxima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Algae</a:t>
            </a:r>
            <a:r>
              <a:rPr lang="de-DE" sz="1400" dirty="0">
                <a:solidFill>
                  <a:srgbClr val="333F48"/>
                </a:solidFill>
                <a:latin typeface="+mj-lt"/>
              </a:rPr>
              <a:t> </a:t>
            </a:r>
            <a:r>
              <a:rPr lang="de-DE" sz="1400" dirty="0" err="1" smtClean="0">
                <a:solidFill>
                  <a:srgbClr val="333F48"/>
                </a:solidFill>
                <a:latin typeface="+mj-lt"/>
              </a:rPr>
              <a:t>Extract</a:t>
            </a:r>
            <a:r>
              <a:rPr lang="de-DE" sz="1400" dirty="0" smtClean="0">
                <a:solidFill>
                  <a:srgbClr val="333F48"/>
                </a:solidFill>
                <a:latin typeface="+mj-lt"/>
              </a:rPr>
              <a:t>/</a:t>
            </a:r>
            <a:r>
              <a:rPr lang="de-DE" sz="1400" dirty="0" err="1" smtClean="0">
                <a:solidFill>
                  <a:srgbClr val="333F48"/>
                </a:solidFill>
                <a:latin typeface="+mj-lt"/>
              </a:rPr>
              <a:t>Alaria</a:t>
            </a:r>
            <a:r>
              <a:rPr lang="de-DE" sz="1400" dirty="0">
                <a:solidFill>
                  <a:srgbClr val="333F48"/>
                </a:solidFill>
                <a:latin typeface="+mj-lt"/>
              </a:rPr>
              <a:t> </a:t>
            </a:r>
            <a:r>
              <a:rPr lang="en-US" sz="1400" dirty="0" err="1" smtClean="0">
                <a:solidFill>
                  <a:srgbClr val="333F48"/>
                </a:solidFill>
                <a:latin typeface="+mj-lt"/>
              </a:rPr>
              <a:t>Esculenta</a:t>
            </a:r>
            <a:r>
              <a:rPr lang="en-US" sz="1400" dirty="0" smtClean="0">
                <a:solidFill>
                  <a:srgbClr val="333F48"/>
                </a:solidFill>
                <a:latin typeface="+mj-lt"/>
              </a:rPr>
              <a:t> </a:t>
            </a:r>
            <a:r>
              <a:rPr lang="en-US" sz="1400" dirty="0">
                <a:solidFill>
                  <a:srgbClr val="333F48"/>
                </a:solidFill>
                <a:latin typeface="+mj-lt"/>
              </a:rPr>
              <a:t>Extract, Saccharide </a:t>
            </a:r>
            <a:r>
              <a:rPr lang="en-US" sz="1400" dirty="0" err="1">
                <a:solidFill>
                  <a:srgbClr val="333F48"/>
                </a:solidFill>
                <a:latin typeface="+mj-lt"/>
              </a:rPr>
              <a:t>Isomerate</a:t>
            </a:r>
            <a:r>
              <a:rPr lang="en-US" sz="1400" dirty="0">
                <a:solidFill>
                  <a:srgbClr val="333F48"/>
                </a:solidFill>
                <a:latin typeface="+mj-lt"/>
              </a:rPr>
              <a:t>, Caviar Extract, </a:t>
            </a:r>
            <a:r>
              <a:rPr lang="en-US" sz="1400" dirty="0" err="1">
                <a:solidFill>
                  <a:srgbClr val="333F48"/>
                </a:solidFill>
                <a:latin typeface="+mj-lt"/>
              </a:rPr>
              <a:t>Ostrea</a:t>
            </a:r>
            <a:r>
              <a:rPr lang="en-US" sz="1400" dirty="0">
                <a:solidFill>
                  <a:srgbClr val="333F48"/>
                </a:solidFill>
                <a:latin typeface="+mj-lt"/>
              </a:rPr>
              <a:t> Shell Extract/Oyster Shell Extract, </a:t>
            </a:r>
            <a:r>
              <a:rPr lang="en-US" sz="1400" dirty="0" smtClean="0">
                <a:solidFill>
                  <a:srgbClr val="333F48"/>
                </a:solidFill>
                <a:latin typeface="+mj-lt"/>
              </a:rPr>
              <a:t>Maris </a:t>
            </a:r>
            <a:r>
              <a:rPr lang="de-DE" sz="1400" dirty="0" err="1" smtClean="0">
                <a:solidFill>
                  <a:srgbClr val="333F48"/>
                </a:solidFill>
                <a:latin typeface="+mj-lt"/>
              </a:rPr>
              <a:t>Limus</a:t>
            </a:r>
            <a:r>
              <a:rPr lang="de-DE" sz="1400" dirty="0" smtClean="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a:t>
            </a:r>
            <a:r>
              <a:rPr lang="de-DE" sz="1400" dirty="0" err="1">
                <a:solidFill>
                  <a:srgbClr val="333F48"/>
                </a:solidFill>
                <a:latin typeface="+mj-lt"/>
              </a:rPr>
              <a:t>Sea</a:t>
            </a:r>
            <a:r>
              <a:rPr lang="de-DE" sz="1400" dirty="0">
                <a:solidFill>
                  <a:srgbClr val="333F48"/>
                </a:solidFill>
                <a:latin typeface="+mj-lt"/>
              </a:rPr>
              <a:t> </a:t>
            </a:r>
            <a:r>
              <a:rPr lang="de-DE" sz="1400" dirty="0" err="1">
                <a:solidFill>
                  <a:srgbClr val="333F48"/>
                </a:solidFill>
                <a:latin typeface="+mj-lt"/>
              </a:rPr>
              <a:t>Silt</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Pistacia</a:t>
            </a:r>
            <a:r>
              <a:rPr lang="de-DE" sz="1400" dirty="0">
                <a:solidFill>
                  <a:srgbClr val="333F48"/>
                </a:solidFill>
                <a:latin typeface="+mj-lt"/>
              </a:rPr>
              <a:t> </a:t>
            </a:r>
            <a:r>
              <a:rPr lang="de-DE" sz="1400" dirty="0" err="1">
                <a:solidFill>
                  <a:srgbClr val="333F48"/>
                </a:solidFill>
                <a:latin typeface="+mj-lt"/>
              </a:rPr>
              <a:t>Lentiscus</a:t>
            </a:r>
            <a:r>
              <a:rPr lang="de-DE" sz="1400" dirty="0">
                <a:solidFill>
                  <a:srgbClr val="333F48"/>
                </a:solidFill>
                <a:latin typeface="+mj-lt"/>
              </a:rPr>
              <a:t> (</a:t>
            </a:r>
            <a:r>
              <a:rPr lang="de-DE" sz="1400" dirty="0" err="1">
                <a:solidFill>
                  <a:srgbClr val="333F48"/>
                </a:solidFill>
                <a:latin typeface="+mj-lt"/>
              </a:rPr>
              <a:t>Mastic</a:t>
            </a:r>
            <a:r>
              <a:rPr lang="de-DE" sz="1400" dirty="0">
                <a:solidFill>
                  <a:srgbClr val="333F48"/>
                </a:solidFill>
                <a:latin typeface="+mj-lt"/>
              </a:rPr>
              <a:t>) </a:t>
            </a:r>
            <a:r>
              <a:rPr lang="de-DE" sz="1400" dirty="0" err="1">
                <a:solidFill>
                  <a:srgbClr val="333F48"/>
                </a:solidFill>
                <a:latin typeface="+mj-lt"/>
              </a:rPr>
              <a:t>Gum</a:t>
            </a:r>
            <a:r>
              <a:rPr lang="de-DE" sz="1400" dirty="0">
                <a:solidFill>
                  <a:srgbClr val="333F48"/>
                </a:solidFill>
                <a:latin typeface="+mj-lt"/>
              </a:rPr>
              <a:t>, Hamamelis </a:t>
            </a:r>
            <a:r>
              <a:rPr lang="de-DE" sz="1400" dirty="0" err="1">
                <a:solidFill>
                  <a:srgbClr val="333F48"/>
                </a:solidFill>
                <a:latin typeface="+mj-lt"/>
              </a:rPr>
              <a:t>Virginiana</a:t>
            </a:r>
            <a:r>
              <a:rPr lang="de-DE" sz="1400" dirty="0">
                <a:solidFill>
                  <a:srgbClr val="333F48"/>
                </a:solidFill>
                <a:latin typeface="+mj-lt"/>
              </a:rPr>
              <a:t> (</a:t>
            </a:r>
            <a:r>
              <a:rPr lang="de-DE" sz="1400" dirty="0" err="1">
                <a:solidFill>
                  <a:srgbClr val="333F48"/>
                </a:solidFill>
                <a:latin typeface="+mj-lt"/>
              </a:rPr>
              <a:t>Witch</a:t>
            </a:r>
            <a:r>
              <a:rPr lang="de-DE" sz="1400" dirty="0">
                <a:solidFill>
                  <a:srgbClr val="333F48"/>
                </a:solidFill>
                <a:latin typeface="+mj-lt"/>
              </a:rPr>
              <a:t> Hazel) </a:t>
            </a:r>
            <a:r>
              <a:rPr lang="de-DE" sz="1400" dirty="0" err="1" smtClean="0">
                <a:solidFill>
                  <a:srgbClr val="333F48"/>
                </a:solidFill>
                <a:latin typeface="+mj-lt"/>
              </a:rPr>
              <a:t>Water</a:t>
            </a:r>
            <a:r>
              <a:rPr lang="de-DE" sz="1400" dirty="0" smtClean="0">
                <a:solidFill>
                  <a:srgbClr val="333F48"/>
                </a:solidFill>
                <a:latin typeface="+mj-lt"/>
              </a:rPr>
              <a:t>, </a:t>
            </a:r>
            <a:r>
              <a:rPr lang="en-US" sz="1400" dirty="0" smtClean="0">
                <a:solidFill>
                  <a:srgbClr val="333F48"/>
                </a:solidFill>
                <a:latin typeface="+mj-lt"/>
              </a:rPr>
              <a:t>Ammonium </a:t>
            </a:r>
            <a:r>
              <a:rPr lang="en-US" sz="1400" dirty="0" err="1">
                <a:solidFill>
                  <a:srgbClr val="333F48"/>
                </a:solidFill>
                <a:latin typeface="+mj-lt"/>
              </a:rPr>
              <a:t>Glycyrrhizate</a:t>
            </a:r>
            <a:r>
              <a:rPr lang="en-US" sz="1400" dirty="0">
                <a:solidFill>
                  <a:srgbClr val="333F48"/>
                </a:solidFill>
                <a:latin typeface="+mj-lt"/>
              </a:rPr>
              <a:t>, </a:t>
            </a:r>
            <a:r>
              <a:rPr lang="en-US" sz="1400" dirty="0" err="1">
                <a:solidFill>
                  <a:srgbClr val="333F48"/>
                </a:solidFill>
                <a:latin typeface="+mj-lt"/>
              </a:rPr>
              <a:t>Chondrus</a:t>
            </a:r>
            <a:r>
              <a:rPr lang="en-US" sz="1400" dirty="0">
                <a:solidFill>
                  <a:srgbClr val="333F48"/>
                </a:solidFill>
                <a:latin typeface="+mj-lt"/>
              </a:rPr>
              <a:t> </a:t>
            </a:r>
            <a:r>
              <a:rPr lang="en-US" sz="1400" dirty="0" err="1">
                <a:solidFill>
                  <a:srgbClr val="333F48"/>
                </a:solidFill>
                <a:latin typeface="+mj-lt"/>
              </a:rPr>
              <a:t>Crispus</a:t>
            </a:r>
            <a:r>
              <a:rPr lang="en-US" sz="1400" dirty="0">
                <a:solidFill>
                  <a:srgbClr val="333F48"/>
                </a:solidFill>
                <a:latin typeface="+mj-lt"/>
              </a:rPr>
              <a:t> Extract, </a:t>
            </a:r>
            <a:r>
              <a:rPr lang="en-US" sz="1400" dirty="0" err="1">
                <a:solidFill>
                  <a:srgbClr val="333F48"/>
                </a:solidFill>
                <a:latin typeface="+mj-lt"/>
              </a:rPr>
              <a:t>Aesculus</a:t>
            </a:r>
            <a:r>
              <a:rPr lang="en-US" sz="1400" dirty="0">
                <a:solidFill>
                  <a:srgbClr val="333F48"/>
                </a:solidFill>
                <a:latin typeface="+mj-lt"/>
              </a:rPr>
              <a:t> </a:t>
            </a:r>
            <a:r>
              <a:rPr lang="en-US" sz="1400" dirty="0" err="1">
                <a:solidFill>
                  <a:srgbClr val="333F48"/>
                </a:solidFill>
                <a:latin typeface="+mj-lt"/>
              </a:rPr>
              <a:t>Hippocastanum</a:t>
            </a:r>
            <a:r>
              <a:rPr lang="en-US" sz="1400" dirty="0">
                <a:solidFill>
                  <a:srgbClr val="333F48"/>
                </a:solidFill>
                <a:latin typeface="+mj-lt"/>
              </a:rPr>
              <a:t> (Horse Chestnut) </a:t>
            </a:r>
            <a:r>
              <a:rPr lang="en-US" sz="1400" dirty="0" smtClean="0">
                <a:solidFill>
                  <a:srgbClr val="333F48"/>
                </a:solidFill>
                <a:latin typeface="+mj-lt"/>
              </a:rPr>
              <a:t>Seed </a:t>
            </a:r>
            <a:r>
              <a:rPr lang="de-DE" sz="1400" dirty="0" err="1" smtClean="0">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Yeast</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Ribes</a:t>
            </a:r>
            <a:r>
              <a:rPr lang="de-DE" sz="1400" dirty="0">
                <a:solidFill>
                  <a:srgbClr val="333F48"/>
                </a:solidFill>
                <a:latin typeface="+mj-lt"/>
              </a:rPr>
              <a:t> </a:t>
            </a:r>
            <a:r>
              <a:rPr lang="de-DE" sz="1400" dirty="0" err="1">
                <a:solidFill>
                  <a:srgbClr val="333F48"/>
                </a:solidFill>
                <a:latin typeface="+mj-lt"/>
              </a:rPr>
              <a:t>Nigrum</a:t>
            </a:r>
            <a:r>
              <a:rPr lang="de-DE" sz="1400" dirty="0">
                <a:solidFill>
                  <a:srgbClr val="333F48"/>
                </a:solidFill>
                <a:latin typeface="+mj-lt"/>
              </a:rPr>
              <a:t> (Black </a:t>
            </a:r>
            <a:r>
              <a:rPr lang="de-DE" sz="1400" dirty="0" err="1">
                <a:solidFill>
                  <a:srgbClr val="333F48"/>
                </a:solidFill>
                <a:latin typeface="+mj-lt"/>
              </a:rPr>
              <a:t>Currant</a:t>
            </a:r>
            <a:r>
              <a:rPr lang="de-DE" sz="1400" dirty="0">
                <a:solidFill>
                  <a:srgbClr val="333F48"/>
                </a:solidFill>
                <a:latin typeface="+mj-lt"/>
              </a:rPr>
              <a:t>) </a:t>
            </a:r>
            <a:r>
              <a:rPr lang="de-DE" sz="1400" dirty="0" err="1">
                <a:solidFill>
                  <a:srgbClr val="333F48"/>
                </a:solidFill>
                <a:latin typeface="+mj-lt"/>
              </a:rPr>
              <a:t>Fruit</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Panthenol</a:t>
            </a:r>
            <a:r>
              <a:rPr lang="de-DE" sz="1400" dirty="0">
                <a:solidFill>
                  <a:srgbClr val="333F48"/>
                </a:solidFill>
                <a:latin typeface="+mj-lt"/>
              </a:rPr>
              <a:t>, Biotin, Lecithin, </a:t>
            </a:r>
            <a:r>
              <a:rPr lang="de-DE" sz="1400" dirty="0" err="1" smtClean="0">
                <a:solidFill>
                  <a:srgbClr val="333F48"/>
                </a:solidFill>
                <a:latin typeface="+mj-lt"/>
              </a:rPr>
              <a:t>Caffeine</a:t>
            </a:r>
            <a:r>
              <a:rPr lang="de-DE" sz="1400" dirty="0" smtClean="0">
                <a:solidFill>
                  <a:srgbClr val="333F48"/>
                </a:solidFill>
                <a:latin typeface="+mj-lt"/>
              </a:rPr>
              <a:t>, </a:t>
            </a:r>
            <a:r>
              <a:rPr lang="de-DE" sz="1400" dirty="0" err="1" smtClean="0">
                <a:solidFill>
                  <a:srgbClr val="333F48"/>
                </a:solidFill>
                <a:latin typeface="+mj-lt"/>
              </a:rPr>
              <a:t>Pectin</a:t>
            </a:r>
            <a:r>
              <a:rPr lang="de-DE" sz="1400" dirty="0">
                <a:solidFill>
                  <a:srgbClr val="333F48"/>
                </a:solidFill>
                <a:latin typeface="+mj-lt"/>
              </a:rPr>
              <a:t>, </a:t>
            </a:r>
            <a:r>
              <a:rPr lang="de-DE" sz="1400" dirty="0" err="1">
                <a:solidFill>
                  <a:srgbClr val="333F48"/>
                </a:solidFill>
                <a:latin typeface="+mj-lt"/>
              </a:rPr>
              <a:t>Niacinamide</a:t>
            </a:r>
            <a:r>
              <a:rPr lang="de-DE" sz="1400" dirty="0">
                <a:solidFill>
                  <a:srgbClr val="333F48"/>
                </a:solidFill>
                <a:latin typeface="+mj-lt"/>
              </a:rPr>
              <a:t>, </a:t>
            </a:r>
            <a:r>
              <a:rPr lang="de-DE" sz="1400" dirty="0" err="1">
                <a:solidFill>
                  <a:srgbClr val="333F48"/>
                </a:solidFill>
                <a:latin typeface="+mj-lt"/>
              </a:rPr>
              <a:t>Xanthan</a:t>
            </a:r>
            <a:r>
              <a:rPr lang="de-DE" sz="1400" dirty="0">
                <a:solidFill>
                  <a:srgbClr val="333F48"/>
                </a:solidFill>
                <a:latin typeface="+mj-lt"/>
              </a:rPr>
              <a:t> </a:t>
            </a:r>
            <a:r>
              <a:rPr lang="de-DE" sz="1400" dirty="0" err="1">
                <a:solidFill>
                  <a:srgbClr val="333F48"/>
                </a:solidFill>
                <a:latin typeface="+mj-lt"/>
              </a:rPr>
              <a:t>Gum</a:t>
            </a:r>
            <a:r>
              <a:rPr lang="de-DE" sz="1400" dirty="0">
                <a:solidFill>
                  <a:srgbClr val="333F48"/>
                </a:solidFill>
                <a:latin typeface="+mj-lt"/>
              </a:rPr>
              <a:t>, </a:t>
            </a:r>
            <a:r>
              <a:rPr lang="de-DE" sz="1400" dirty="0" err="1">
                <a:solidFill>
                  <a:srgbClr val="333F48"/>
                </a:solidFill>
                <a:latin typeface="+mj-lt"/>
              </a:rPr>
              <a:t>Potassium</a:t>
            </a:r>
            <a:r>
              <a:rPr lang="de-DE" sz="1400" dirty="0">
                <a:solidFill>
                  <a:srgbClr val="333F48"/>
                </a:solidFill>
                <a:latin typeface="+mj-lt"/>
              </a:rPr>
              <a:t> </a:t>
            </a:r>
            <a:r>
              <a:rPr lang="de-DE" sz="1400" dirty="0" err="1">
                <a:solidFill>
                  <a:srgbClr val="333F48"/>
                </a:solidFill>
                <a:latin typeface="+mj-lt"/>
              </a:rPr>
              <a:t>Sorbate</a:t>
            </a:r>
            <a:r>
              <a:rPr lang="de-DE" sz="1400" dirty="0">
                <a:solidFill>
                  <a:srgbClr val="333F48"/>
                </a:solidFill>
                <a:latin typeface="+mj-lt"/>
              </a:rPr>
              <a:t>, </a:t>
            </a:r>
            <a:r>
              <a:rPr lang="de-DE" sz="1400" dirty="0" err="1">
                <a:solidFill>
                  <a:srgbClr val="333F48"/>
                </a:solidFill>
                <a:latin typeface="+mj-lt"/>
              </a:rPr>
              <a:t>Zinc</a:t>
            </a:r>
            <a:r>
              <a:rPr lang="de-DE" sz="1400" dirty="0">
                <a:solidFill>
                  <a:srgbClr val="333F48"/>
                </a:solidFill>
                <a:latin typeface="+mj-lt"/>
              </a:rPr>
              <a:t> </a:t>
            </a:r>
            <a:r>
              <a:rPr lang="de-DE" sz="1400" dirty="0" err="1">
                <a:solidFill>
                  <a:srgbClr val="333F48"/>
                </a:solidFill>
                <a:latin typeface="+mj-lt"/>
              </a:rPr>
              <a:t>Gluconate</a:t>
            </a:r>
            <a:r>
              <a:rPr lang="de-DE" sz="1400" dirty="0">
                <a:solidFill>
                  <a:srgbClr val="333F48"/>
                </a:solidFill>
                <a:latin typeface="+mj-lt"/>
              </a:rPr>
              <a:t>, </a:t>
            </a:r>
            <a:r>
              <a:rPr lang="de-DE" sz="1400" dirty="0" err="1">
                <a:solidFill>
                  <a:srgbClr val="333F48"/>
                </a:solidFill>
                <a:latin typeface="+mj-lt"/>
              </a:rPr>
              <a:t>Propylene</a:t>
            </a:r>
            <a:r>
              <a:rPr lang="de-DE" sz="1400" dirty="0">
                <a:solidFill>
                  <a:srgbClr val="333F48"/>
                </a:solidFill>
                <a:latin typeface="+mj-lt"/>
              </a:rPr>
              <a:t> </a:t>
            </a:r>
            <a:r>
              <a:rPr lang="de-DE" sz="1400" dirty="0" err="1">
                <a:solidFill>
                  <a:srgbClr val="333F48"/>
                </a:solidFill>
                <a:latin typeface="+mj-lt"/>
              </a:rPr>
              <a:t>Glycol</a:t>
            </a:r>
            <a:r>
              <a:rPr lang="de-DE" sz="1400" dirty="0">
                <a:solidFill>
                  <a:srgbClr val="333F48"/>
                </a:solidFill>
                <a:latin typeface="+mj-lt"/>
              </a:rPr>
              <a:t>, </a:t>
            </a:r>
            <a:r>
              <a:rPr lang="de-DE" sz="1400" dirty="0" err="1">
                <a:solidFill>
                  <a:srgbClr val="333F48"/>
                </a:solidFill>
                <a:latin typeface="+mj-lt"/>
              </a:rPr>
              <a:t>Lactic</a:t>
            </a:r>
            <a:r>
              <a:rPr lang="de-DE" sz="1400" dirty="0">
                <a:solidFill>
                  <a:srgbClr val="333F48"/>
                </a:solidFill>
                <a:latin typeface="+mj-lt"/>
              </a:rPr>
              <a:t> </a:t>
            </a:r>
            <a:r>
              <a:rPr lang="de-DE" sz="1400" dirty="0" err="1" smtClean="0">
                <a:solidFill>
                  <a:srgbClr val="333F48"/>
                </a:solidFill>
                <a:latin typeface="+mj-lt"/>
              </a:rPr>
              <a:t>Acid</a:t>
            </a:r>
            <a:r>
              <a:rPr lang="de-DE" sz="1400" dirty="0" smtClean="0">
                <a:solidFill>
                  <a:srgbClr val="333F48"/>
                </a:solidFill>
                <a:latin typeface="+mj-lt"/>
              </a:rPr>
              <a:t>, </a:t>
            </a:r>
            <a:r>
              <a:rPr lang="de-DE" sz="1400" dirty="0" err="1" smtClean="0">
                <a:solidFill>
                  <a:srgbClr val="333F48"/>
                </a:solidFill>
                <a:latin typeface="+mj-lt"/>
              </a:rPr>
              <a:t>Caprylic</a:t>
            </a:r>
            <a:r>
              <a:rPr lang="de-DE" sz="1400" dirty="0" smtClean="0">
                <a:solidFill>
                  <a:srgbClr val="333F48"/>
                </a:solidFill>
                <a:latin typeface="+mj-lt"/>
              </a:rPr>
              <a:t>/</a:t>
            </a:r>
            <a:r>
              <a:rPr lang="de-DE" sz="1400" dirty="0" err="1" smtClean="0">
                <a:solidFill>
                  <a:srgbClr val="333F48"/>
                </a:solidFill>
                <a:latin typeface="+mj-lt"/>
              </a:rPr>
              <a:t>Capric</a:t>
            </a:r>
            <a:r>
              <a:rPr lang="de-DE" sz="1400" dirty="0" smtClean="0">
                <a:solidFill>
                  <a:srgbClr val="333F48"/>
                </a:solidFill>
                <a:latin typeface="+mj-lt"/>
              </a:rPr>
              <a:t> </a:t>
            </a:r>
            <a:r>
              <a:rPr lang="de-DE" sz="1400" dirty="0" err="1">
                <a:solidFill>
                  <a:srgbClr val="333F48"/>
                </a:solidFill>
                <a:latin typeface="+mj-lt"/>
              </a:rPr>
              <a:t>Triglyceride</a:t>
            </a:r>
            <a:r>
              <a:rPr lang="de-DE" sz="1400" dirty="0">
                <a:solidFill>
                  <a:srgbClr val="333F48"/>
                </a:solidFill>
                <a:latin typeface="+mj-lt"/>
              </a:rPr>
              <a:t>, </a:t>
            </a:r>
            <a:r>
              <a:rPr lang="de-DE" sz="1400" dirty="0" err="1">
                <a:solidFill>
                  <a:srgbClr val="333F48"/>
                </a:solidFill>
                <a:latin typeface="+mj-lt"/>
              </a:rPr>
              <a:t>Phenoxyethanol</a:t>
            </a:r>
            <a:r>
              <a:rPr lang="de-DE" sz="1400" dirty="0">
                <a:solidFill>
                  <a:srgbClr val="333F48"/>
                </a:solidFill>
                <a:latin typeface="+mj-lt"/>
              </a:rPr>
              <a:t>, </a:t>
            </a:r>
            <a:r>
              <a:rPr lang="de-DE" sz="1400" dirty="0" err="1">
                <a:solidFill>
                  <a:srgbClr val="333F48"/>
                </a:solidFill>
                <a:latin typeface="+mj-lt"/>
              </a:rPr>
              <a:t>Sodium</a:t>
            </a:r>
            <a:r>
              <a:rPr lang="de-DE" sz="1400" dirty="0">
                <a:solidFill>
                  <a:srgbClr val="333F48"/>
                </a:solidFill>
                <a:latin typeface="+mj-lt"/>
              </a:rPr>
              <a:t> </a:t>
            </a:r>
            <a:r>
              <a:rPr lang="de-DE" sz="1400" dirty="0" err="1">
                <a:solidFill>
                  <a:srgbClr val="333F48"/>
                </a:solidFill>
                <a:latin typeface="+mj-lt"/>
              </a:rPr>
              <a:t>Benzoate</a:t>
            </a:r>
            <a:r>
              <a:rPr lang="de-DE" sz="1400" dirty="0">
                <a:solidFill>
                  <a:srgbClr val="333F48"/>
                </a:solidFill>
                <a:latin typeface="+mj-lt"/>
              </a:rPr>
              <a:t>, </a:t>
            </a:r>
            <a:r>
              <a:rPr lang="de-DE" sz="1400" dirty="0" err="1">
                <a:solidFill>
                  <a:srgbClr val="333F48"/>
                </a:solidFill>
                <a:latin typeface="+mj-lt"/>
              </a:rPr>
              <a:t>Alcohol</a:t>
            </a:r>
            <a:r>
              <a:rPr lang="de-DE" sz="1400" dirty="0">
                <a:solidFill>
                  <a:srgbClr val="333F48"/>
                </a:solidFill>
                <a:latin typeface="+mj-lt"/>
              </a:rPr>
              <a:t>, Parfum/</a:t>
            </a:r>
            <a:r>
              <a:rPr lang="de-DE" sz="1400" dirty="0" err="1">
                <a:solidFill>
                  <a:srgbClr val="333F48"/>
                </a:solidFill>
                <a:latin typeface="+mj-lt"/>
              </a:rPr>
              <a:t>Fragrance</a:t>
            </a:r>
            <a:endParaRPr lang="de-DE" sz="1400" dirty="0">
              <a:solidFill>
                <a:srgbClr val="333F48"/>
              </a:solidFill>
              <a:latin typeface="+mj-lt"/>
            </a:endParaRPr>
          </a:p>
        </p:txBody>
      </p:sp>
    </p:spTree>
    <p:extLst>
      <p:ext uri="{BB962C8B-B14F-4D97-AF65-F5344CB8AC3E}">
        <p14:creationId xmlns:p14="http://schemas.microsoft.com/office/powerpoint/2010/main" val="357992237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cdomain02\daten\Marketing\Dalton\Drucksachen\Schulungsunterlagen\Inhalt\Behandlungen englisch\Behandlung - Oyster_englis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258" y="932881"/>
            <a:ext cx="11735142" cy="537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30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 y="639270"/>
            <a:ext cx="12200855" cy="5882828"/>
          </a:xfrm>
          <a:prstGeom prst="rect">
            <a:avLst/>
          </a:prstGeom>
        </p:spPr>
      </p:pic>
      <p:sp>
        <p:nvSpPr>
          <p:cNvPr id="8" name="Textfeld 7">
            <a:hlinkClick r:id="rId5" action="ppaction://hlinksldjump"/>
          </p:cNvPr>
          <p:cNvSpPr txBox="1"/>
          <p:nvPr/>
        </p:nvSpPr>
        <p:spPr>
          <a:xfrm>
            <a:off x="8675296" y="1652587"/>
            <a:ext cx="1303506" cy="400110"/>
          </a:xfrm>
          <a:prstGeom prst="rect">
            <a:avLst/>
          </a:prstGeom>
          <a:noFill/>
        </p:spPr>
        <p:txBody>
          <a:bodyPr wrap="square" rtlCol="0">
            <a:spAutoFit/>
          </a:bodyPr>
          <a:lstStyle/>
          <a:p>
            <a:r>
              <a:rPr lang="de-DE" sz="2000" dirty="0" err="1" smtClean="0">
                <a:solidFill>
                  <a:schemeClr val="bg1"/>
                </a:solidFill>
              </a:rPr>
              <a:t>Algae</a:t>
            </a:r>
            <a:endParaRPr lang="de-DE" sz="2000" dirty="0">
              <a:solidFill>
                <a:schemeClr val="bg1"/>
              </a:solidFill>
            </a:endParaRPr>
          </a:p>
        </p:txBody>
      </p:sp>
      <p:sp>
        <p:nvSpPr>
          <p:cNvPr id="10" name="Textfeld 9">
            <a:hlinkClick r:id="rId6" action="ppaction://hlinksldjump"/>
          </p:cNvPr>
          <p:cNvSpPr txBox="1"/>
          <p:nvPr/>
        </p:nvSpPr>
        <p:spPr>
          <a:xfrm>
            <a:off x="9327049" y="4806460"/>
            <a:ext cx="1303506" cy="400110"/>
          </a:xfrm>
          <a:prstGeom prst="rect">
            <a:avLst/>
          </a:prstGeom>
          <a:noFill/>
        </p:spPr>
        <p:txBody>
          <a:bodyPr wrap="square" rtlCol="0">
            <a:spAutoFit/>
          </a:bodyPr>
          <a:lstStyle/>
          <a:p>
            <a:r>
              <a:rPr lang="de-DE" sz="2000" dirty="0" err="1">
                <a:solidFill>
                  <a:schemeClr val="bg1"/>
                </a:solidFill>
              </a:rPr>
              <a:t>C</a:t>
            </a:r>
            <a:r>
              <a:rPr lang="de-DE" sz="2000" dirty="0" err="1" smtClean="0">
                <a:solidFill>
                  <a:schemeClr val="bg1"/>
                </a:solidFill>
              </a:rPr>
              <a:t>aviar</a:t>
            </a:r>
            <a:endParaRPr lang="de-DE" sz="2000" dirty="0">
              <a:solidFill>
                <a:schemeClr val="bg1"/>
              </a:solidFill>
            </a:endParaRPr>
          </a:p>
        </p:txBody>
      </p:sp>
      <p:sp>
        <p:nvSpPr>
          <p:cNvPr id="11" name="Textfeld 10">
            <a:hlinkClick r:id="rId7" action="ppaction://hlinksldjump"/>
          </p:cNvPr>
          <p:cNvSpPr txBox="1"/>
          <p:nvPr/>
        </p:nvSpPr>
        <p:spPr>
          <a:xfrm>
            <a:off x="6950257" y="5656328"/>
            <a:ext cx="1303506" cy="400110"/>
          </a:xfrm>
          <a:prstGeom prst="rect">
            <a:avLst/>
          </a:prstGeom>
          <a:noFill/>
        </p:spPr>
        <p:txBody>
          <a:bodyPr wrap="square" rtlCol="0">
            <a:spAutoFit/>
          </a:bodyPr>
          <a:lstStyle/>
          <a:p>
            <a:r>
              <a:rPr lang="de-DE" sz="2000" dirty="0" err="1" smtClean="0">
                <a:solidFill>
                  <a:schemeClr val="bg1"/>
                </a:solidFill>
              </a:rPr>
              <a:t>Oyster</a:t>
            </a:r>
            <a:endParaRPr lang="de-DE" sz="2000" dirty="0">
              <a:solidFill>
                <a:schemeClr val="bg1"/>
              </a:solidFill>
            </a:endParaRPr>
          </a:p>
        </p:txBody>
      </p:sp>
      <p:sp>
        <p:nvSpPr>
          <p:cNvPr id="12" name="Textfeld 11">
            <a:hlinkClick r:id="rId8" action="ppaction://hlinksldjump"/>
          </p:cNvPr>
          <p:cNvSpPr txBox="1"/>
          <p:nvPr/>
        </p:nvSpPr>
        <p:spPr>
          <a:xfrm>
            <a:off x="2574766" y="5006515"/>
            <a:ext cx="1303506" cy="400110"/>
          </a:xfrm>
          <a:prstGeom prst="rect">
            <a:avLst/>
          </a:prstGeom>
          <a:noFill/>
        </p:spPr>
        <p:txBody>
          <a:bodyPr wrap="square" rtlCol="0">
            <a:spAutoFit/>
          </a:bodyPr>
          <a:lstStyle/>
          <a:p>
            <a:r>
              <a:rPr lang="de-DE" sz="2000" dirty="0" smtClean="0">
                <a:solidFill>
                  <a:schemeClr val="bg1"/>
                </a:solidFill>
              </a:rPr>
              <a:t>Plankton</a:t>
            </a:r>
            <a:endParaRPr lang="de-DE" sz="2000" dirty="0">
              <a:solidFill>
                <a:schemeClr val="bg1"/>
              </a:solidFill>
            </a:endParaRPr>
          </a:p>
        </p:txBody>
      </p:sp>
      <p:sp>
        <p:nvSpPr>
          <p:cNvPr id="13" name="Textfeld 12">
            <a:hlinkClick r:id="rId9" action="ppaction://hlinksldjump"/>
          </p:cNvPr>
          <p:cNvSpPr txBox="1"/>
          <p:nvPr/>
        </p:nvSpPr>
        <p:spPr>
          <a:xfrm>
            <a:off x="7193450" y="3209047"/>
            <a:ext cx="1786646" cy="400110"/>
          </a:xfrm>
          <a:prstGeom prst="rect">
            <a:avLst/>
          </a:prstGeom>
          <a:noFill/>
        </p:spPr>
        <p:txBody>
          <a:bodyPr wrap="square" rtlCol="0">
            <a:spAutoFit/>
          </a:bodyPr>
          <a:lstStyle/>
          <a:p>
            <a:r>
              <a:rPr lang="de-DE" sz="2000" dirty="0" err="1" smtClean="0">
                <a:solidFill>
                  <a:schemeClr val="bg1"/>
                </a:solidFill>
              </a:rPr>
              <a:t>Seawater</a:t>
            </a:r>
            <a:endParaRPr lang="de-DE" sz="2000" dirty="0">
              <a:solidFill>
                <a:schemeClr val="bg1"/>
              </a:solidFill>
            </a:endParaRPr>
          </a:p>
        </p:txBody>
      </p:sp>
      <p:sp>
        <p:nvSpPr>
          <p:cNvPr id="14" name="Textfeld 13">
            <a:hlinkClick r:id="rId3" action="ppaction://hlinksldjump"/>
          </p:cNvPr>
          <p:cNvSpPr txBox="1"/>
          <p:nvPr/>
        </p:nvSpPr>
        <p:spPr>
          <a:xfrm>
            <a:off x="4557252" y="1518671"/>
            <a:ext cx="1436719" cy="400110"/>
          </a:xfrm>
          <a:prstGeom prst="rect">
            <a:avLst/>
          </a:prstGeom>
          <a:noFill/>
        </p:spPr>
        <p:txBody>
          <a:bodyPr wrap="square" rtlCol="0">
            <a:spAutoFit/>
          </a:bodyPr>
          <a:lstStyle/>
          <a:p>
            <a:r>
              <a:rPr lang="de-DE" sz="2000" dirty="0" smtClean="0">
                <a:solidFill>
                  <a:schemeClr val="bg1"/>
                </a:solidFill>
              </a:rPr>
              <a:t>Shell</a:t>
            </a:r>
            <a:endParaRPr lang="de-DE" sz="2000" dirty="0">
              <a:solidFill>
                <a:schemeClr val="bg1"/>
              </a:solidFill>
            </a:endParaRPr>
          </a:p>
        </p:txBody>
      </p:sp>
      <p:sp>
        <p:nvSpPr>
          <p:cNvPr id="16" name="Rectangle 2"/>
          <p:cNvSpPr>
            <a:spLocks noGrp="1" noChangeArrowheads="1"/>
          </p:cNvSpPr>
          <p:nvPr>
            <p:ph type="title"/>
          </p:nvPr>
        </p:nvSpPr>
        <p:spPr>
          <a:xfrm>
            <a:off x="0" y="715040"/>
            <a:ext cx="11282059" cy="692150"/>
          </a:xfrm>
        </p:spPr>
        <p:txBody>
          <a:bodyPr/>
          <a:lstStyle/>
          <a:p>
            <a:pPr eaLnBrk="1" hangingPunct="1"/>
            <a:r>
              <a:rPr lang="de-DE" altLang="de-DE" sz="2400" dirty="0" smtClean="0">
                <a:solidFill>
                  <a:schemeClr val="bg1"/>
                </a:solidFill>
                <a:latin typeface="+mj-lt"/>
              </a:rPr>
              <a:t>CELUMER </a:t>
            </a:r>
            <a:r>
              <a:rPr lang="de-DE" altLang="de-DE" dirty="0" smtClean="0">
                <a:solidFill>
                  <a:schemeClr val="bg1"/>
                </a:solidFill>
                <a:latin typeface="+mj-lt"/>
              </a:rPr>
              <a:t>MARINE EXTRACT</a:t>
            </a:r>
            <a:endParaRPr lang="de-DE" altLang="de-DE" sz="2400" dirty="0">
              <a:solidFill>
                <a:schemeClr val="bg1"/>
              </a:solidFill>
              <a:latin typeface="+mj-lt"/>
            </a:endParaRPr>
          </a:p>
        </p:txBody>
      </p:sp>
    </p:spTree>
    <p:extLst>
      <p:ext uri="{BB962C8B-B14F-4D97-AF65-F5344CB8AC3E}">
        <p14:creationId xmlns:p14="http://schemas.microsoft.com/office/powerpoint/2010/main" val="295425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797244"/>
            <a:ext cx="10946143" cy="692150"/>
          </a:xfrm>
        </p:spPr>
        <p:txBody>
          <a:bodyPr/>
          <a:lstStyle/>
          <a:p>
            <a:pPr eaLnBrk="1" hangingPunct="1"/>
            <a:r>
              <a:rPr lang="de-DE" altLang="de-DE" dirty="0" err="1" smtClean="0"/>
              <a:t>Celumer</a:t>
            </a:r>
            <a:r>
              <a:rPr lang="de-DE" altLang="de-DE" dirty="0" smtClean="0"/>
              <a:t> Marine Minerals</a:t>
            </a:r>
            <a:endParaRPr lang="de-DE" altLang="de-DE" dirty="0"/>
          </a:p>
        </p:txBody>
      </p:sp>
      <p:sp>
        <p:nvSpPr>
          <p:cNvPr id="12" name="Rectangle 10"/>
          <p:cNvSpPr>
            <a:spLocks noGrp="1" noChangeArrowheads="1"/>
          </p:cNvSpPr>
          <p:nvPr>
            <p:ph type="body" sz="half" idx="1"/>
          </p:nvPr>
        </p:nvSpPr>
        <p:spPr>
          <a:xfrm>
            <a:off x="4656139" y="1984749"/>
            <a:ext cx="6448466" cy="4310062"/>
          </a:xfrm>
        </p:spPr>
        <p:txBody>
          <a:bodyPr/>
          <a:lstStyle/>
          <a:p>
            <a:pPr marL="0" indent="0" eaLnBrk="1" hangingPunct="1">
              <a:buNone/>
              <a:defRPr/>
            </a:pPr>
            <a:r>
              <a:rPr lang="de-DE" dirty="0" smtClean="0"/>
              <a:t>The </a:t>
            </a:r>
            <a:r>
              <a:rPr lang="de-DE" dirty="0" err="1" smtClean="0"/>
              <a:t>composition</a:t>
            </a:r>
            <a:r>
              <a:rPr lang="de-DE" dirty="0" smtClean="0"/>
              <a:t> </a:t>
            </a:r>
            <a:r>
              <a:rPr lang="de-DE" dirty="0" err="1" smtClean="0"/>
              <a:t>of</a:t>
            </a:r>
            <a:r>
              <a:rPr lang="de-DE" dirty="0" smtClean="0"/>
              <a:t> </a:t>
            </a:r>
            <a:r>
              <a:rPr lang="de-DE" dirty="0" err="1" smtClean="0"/>
              <a:t>the</a:t>
            </a:r>
            <a:r>
              <a:rPr lang="de-DE" dirty="0"/>
              <a:t> </a:t>
            </a:r>
            <a:r>
              <a:rPr lang="de-DE" dirty="0" err="1" smtClean="0"/>
              <a:t>Celumer</a:t>
            </a:r>
            <a:r>
              <a:rPr lang="de-DE" dirty="0" smtClean="0"/>
              <a:t> Marine Minerals </a:t>
            </a:r>
            <a:r>
              <a:rPr lang="de-DE" dirty="0" err="1" smtClean="0"/>
              <a:t>is</a:t>
            </a:r>
            <a:r>
              <a:rPr lang="de-DE" dirty="0" smtClean="0"/>
              <a:t> </a:t>
            </a:r>
            <a:r>
              <a:rPr lang="de-DE" dirty="0" err="1" smtClean="0"/>
              <a:t>similar</a:t>
            </a:r>
            <a:r>
              <a:rPr lang="de-DE" dirty="0" smtClean="0"/>
              <a:t> </a:t>
            </a:r>
            <a:r>
              <a:rPr lang="de-DE" dirty="0" err="1" smtClean="0"/>
              <a:t>to</a:t>
            </a:r>
            <a:r>
              <a:rPr lang="de-DE" dirty="0" smtClean="0"/>
              <a:t> </a:t>
            </a:r>
            <a:r>
              <a:rPr lang="de-DE" dirty="0" err="1" smtClean="0"/>
              <a:t>blood</a:t>
            </a:r>
            <a:r>
              <a:rPr lang="de-DE" dirty="0" smtClean="0"/>
              <a:t> </a:t>
            </a:r>
            <a:r>
              <a:rPr lang="de-DE" dirty="0" err="1" smtClean="0"/>
              <a:t>plasma</a:t>
            </a:r>
            <a:r>
              <a:rPr lang="de-DE" dirty="0" smtClean="0"/>
              <a:t>, </a:t>
            </a:r>
            <a:r>
              <a:rPr lang="de-DE" dirty="0" err="1" smtClean="0"/>
              <a:t>which</a:t>
            </a:r>
            <a:r>
              <a:rPr lang="de-DE" dirty="0" smtClean="0"/>
              <a:t> </a:t>
            </a:r>
            <a:r>
              <a:rPr lang="de-DE" dirty="0" err="1" smtClean="0"/>
              <a:t>allows</a:t>
            </a:r>
            <a:r>
              <a:rPr lang="de-DE" dirty="0" smtClean="0"/>
              <a:t> </a:t>
            </a:r>
            <a:r>
              <a:rPr lang="de-DE" dirty="0" err="1" smtClean="0"/>
              <a:t>for</a:t>
            </a:r>
            <a:r>
              <a:rPr lang="de-DE" dirty="0" smtClean="0"/>
              <a:t> quicker </a:t>
            </a:r>
            <a:r>
              <a:rPr lang="de-DE" dirty="0" err="1" smtClean="0"/>
              <a:t>absorption</a:t>
            </a:r>
            <a:r>
              <a:rPr lang="de-DE" dirty="0" smtClean="0"/>
              <a:t> </a:t>
            </a:r>
            <a:r>
              <a:rPr lang="de-DE" dirty="0" err="1" smtClean="0"/>
              <a:t>of</a:t>
            </a:r>
            <a:r>
              <a:rPr lang="de-DE" dirty="0" smtClean="0"/>
              <a:t> </a:t>
            </a:r>
            <a:r>
              <a:rPr lang="de-DE" dirty="0" err="1" smtClean="0"/>
              <a:t>active</a:t>
            </a:r>
            <a:r>
              <a:rPr lang="de-DE" dirty="0" smtClean="0"/>
              <a:t> </a:t>
            </a:r>
            <a:r>
              <a:rPr lang="de-DE" dirty="0" err="1" smtClean="0"/>
              <a:t>ingredients</a:t>
            </a:r>
            <a:r>
              <a:rPr lang="de-DE" dirty="0" smtClean="0"/>
              <a:t> </a:t>
            </a:r>
            <a:r>
              <a:rPr lang="de-DE" dirty="0" err="1" smtClean="0"/>
              <a:t>into</a:t>
            </a:r>
            <a:r>
              <a:rPr lang="de-DE" dirty="0" smtClean="0"/>
              <a:t> </a:t>
            </a:r>
            <a:r>
              <a:rPr lang="de-DE" dirty="0" err="1" smtClean="0"/>
              <a:t>deeper</a:t>
            </a:r>
            <a:r>
              <a:rPr lang="de-DE" dirty="0" smtClean="0"/>
              <a:t> </a:t>
            </a:r>
            <a:r>
              <a:rPr lang="de-DE" dirty="0" err="1" smtClean="0"/>
              <a:t>layers</a:t>
            </a:r>
            <a:r>
              <a:rPr lang="de-DE" dirty="0" smtClean="0"/>
              <a:t> </a:t>
            </a:r>
            <a:r>
              <a:rPr lang="de-DE" dirty="0" err="1" smtClean="0"/>
              <a:t>of</a:t>
            </a:r>
            <a:r>
              <a:rPr lang="de-DE" dirty="0" smtClean="0"/>
              <a:t> </a:t>
            </a:r>
            <a:r>
              <a:rPr lang="de-DE" dirty="0" err="1" smtClean="0"/>
              <a:t>the</a:t>
            </a:r>
            <a:r>
              <a:rPr lang="de-DE" dirty="0" smtClean="0"/>
              <a:t> </a:t>
            </a:r>
            <a:r>
              <a:rPr lang="de-DE" dirty="0" err="1" smtClean="0"/>
              <a:t>skin</a:t>
            </a:r>
            <a:r>
              <a:rPr lang="de-DE" dirty="0" smtClean="0"/>
              <a:t>. As </a:t>
            </a:r>
            <a:r>
              <a:rPr lang="de-DE" dirty="0" err="1" smtClean="0"/>
              <a:t>the</a:t>
            </a:r>
            <a:r>
              <a:rPr lang="de-DE" dirty="0" smtClean="0"/>
              <a:t> </a:t>
            </a:r>
            <a:r>
              <a:rPr lang="de-DE" dirty="0" err="1" smtClean="0"/>
              <a:t>combination</a:t>
            </a:r>
            <a:r>
              <a:rPr lang="de-DE" dirty="0" smtClean="0"/>
              <a:t> </a:t>
            </a:r>
            <a:r>
              <a:rPr lang="de-DE" dirty="0" err="1" smtClean="0"/>
              <a:t>is</a:t>
            </a:r>
            <a:r>
              <a:rPr lang="de-DE" dirty="0" smtClean="0"/>
              <a:t> </a:t>
            </a:r>
            <a:r>
              <a:rPr lang="de-DE" dirty="0" err="1" smtClean="0"/>
              <a:t>known</a:t>
            </a:r>
            <a:r>
              <a:rPr lang="de-DE" dirty="0" smtClean="0"/>
              <a:t> </a:t>
            </a:r>
            <a:r>
              <a:rPr lang="de-DE" dirty="0" err="1" smtClean="0"/>
              <a:t>to</a:t>
            </a:r>
            <a:r>
              <a:rPr lang="de-DE" dirty="0" smtClean="0"/>
              <a:t> </a:t>
            </a:r>
            <a:r>
              <a:rPr lang="de-DE" dirty="0" err="1" smtClean="0"/>
              <a:t>the</a:t>
            </a:r>
            <a:r>
              <a:rPr lang="de-DE" dirty="0" smtClean="0"/>
              <a:t> </a:t>
            </a:r>
            <a:r>
              <a:rPr lang="de-DE" dirty="0" err="1" smtClean="0"/>
              <a:t>body</a:t>
            </a:r>
            <a:r>
              <a:rPr lang="de-DE" dirty="0" smtClean="0"/>
              <a:t>, </a:t>
            </a:r>
            <a:r>
              <a:rPr lang="de-DE" dirty="0" err="1" smtClean="0"/>
              <a:t>they</a:t>
            </a:r>
            <a:r>
              <a:rPr lang="de-DE" dirty="0" smtClean="0"/>
              <a:t> </a:t>
            </a:r>
            <a:r>
              <a:rPr lang="de-DE" dirty="0" err="1" smtClean="0"/>
              <a:t>serve</a:t>
            </a:r>
            <a:r>
              <a:rPr lang="de-DE" dirty="0" smtClean="0"/>
              <a:t> </a:t>
            </a:r>
            <a:r>
              <a:rPr lang="de-DE" dirty="0" err="1" smtClean="0"/>
              <a:t>as</a:t>
            </a:r>
            <a:r>
              <a:rPr lang="de-DE" dirty="0" smtClean="0"/>
              <a:t> a „</a:t>
            </a:r>
            <a:r>
              <a:rPr lang="de-DE" dirty="0" err="1" smtClean="0"/>
              <a:t>means</a:t>
            </a:r>
            <a:r>
              <a:rPr lang="de-DE" dirty="0" smtClean="0"/>
              <a:t> </a:t>
            </a:r>
            <a:r>
              <a:rPr lang="de-DE" dirty="0" err="1" smtClean="0"/>
              <a:t>of</a:t>
            </a:r>
            <a:r>
              <a:rPr lang="de-DE" dirty="0" smtClean="0"/>
              <a:t> </a:t>
            </a:r>
            <a:r>
              <a:rPr lang="de-DE" dirty="0" err="1" smtClean="0"/>
              <a:t>transport</a:t>
            </a:r>
            <a:r>
              <a:rPr lang="de-DE" dirty="0" smtClean="0"/>
              <a:t>“ </a:t>
            </a:r>
            <a:r>
              <a:rPr lang="de-DE" dirty="0" err="1" smtClean="0"/>
              <a:t>for</a:t>
            </a:r>
            <a:r>
              <a:rPr lang="de-DE" dirty="0" smtClean="0"/>
              <a:t> </a:t>
            </a:r>
            <a:r>
              <a:rPr lang="de-DE" dirty="0" err="1" smtClean="0"/>
              <a:t>further</a:t>
            </a:r>
            <a:r>
              <a:rPr lang="de-DE" dirty="0" smtClean="0"/>
              <a:t> </a:t>
            </a:r>
            <a:r>
              <a:rPr lang="de-DE" dirty="0" err="1" smtClean="0"/>
              <a:t>active</a:t>
            </a:r>
            <a:r>
              <a:rPr lang="de-DE" dirty="0" smtClean="0"/>
              <a:t> </a:t>
            </a:r>
            <a:r>
              <a:rPr lang="de-DE" dirty="0" err="1" smtClean="0"/>
              <a:t>ingredients</a:t>
            </a:r>
            <a:r>
              <a:rPr lang="de-DE" dirty="0" smtClean="0"/>
              <a:t> </a:t>
            </a:r>
            <a:r>
              <a:rPr lang="de-DE" dirty="0" err="1" smtClean="0"/>
              <a:t>into</a:t>
            </a:r>
            <a:r>
              <a:rPr lang="de-DE" dirty="0" smtClean="0"/>
              <a:t> </a:t>
            </a:r>
            <a:r>
              <a:rPr lang="de-DE" dirty="0" err="1" smtClean="0"/>
              <a:t>the</a:t>
            </a:r>
            <a:r>
              <a:rPr lang="de-DE" dirty="0" smtClean="0"/>
              <a:t> </a:t>
            </a:r>
            <a:r>
              <a:rPr lang="de-DE" dirty="0" err="1" smtClean="0"/>
              <a:t>skin</a:t>
            </a:r>
            <a:r>
              <a:rPr lang="de-DE" dirty="0" smtClean="0"/>
              <a:t>.</a:t>
            </a:r>
          </a:p>
          <a:p>
            <a:pPr eaLnBrk="1" hangingPunct="1">
              <a:defRPr/>
            </a:pPr>
            <a:r>
              <a:rPr lang="de-DE" dirty="0" err="1" smtClean="0"/>
              <a:t>Cell</a:t>
            </a:r>
            <a:r>
              <a:rPr lang="de-DE" dirty="0" smtClean="0"/>
              <a:t> </a:t>
            </a:r>
            <a:r>
              <a:rPr lang="de-DE" dirty="0" err="1"/>
              <a:t>supply</a:t>
            </a:r>
            <a:endParaRPr lang="de-DE" dirty="0"/>
          </a:p>
          <a:p>
            <a:pPr eaLnBrk="1" hangingPunct="1">
              <a:defRPr/>
            </a:pPr>
            <a:r>
              <a:rPr lang="de-DE" dirty="0" err="1"/>
              <a:t>Better</a:t>
            </a:r>
            <a:r>
              <a:rPr lang="de-DE" dirty="0"/>
              <a:t> </a:t>
            </a:r>
            <a:r>
              <a:rPr lang="de-DE" dirty="0" err="1"/>
              <a:t>absorption</a:t>
            </a:r>
            <a:r>
              <a:rPr lang="de-DE" dirty="0"/>
              <a:t> </a:t>
            </a:r>
            <a:r>
              <a:rPr lang="de-DE" dirty="0" err="1"/>
              <a:t>of</a:t>
            </a:r>
            <a:r>
              <a:rPr lang="de-DE" dirty="0"/>
              <a:t> </a:t>
            </a:r>
            <a:r>
              <a:rPr lang="de-DE" dirty="0" err="1"/>
              <a:t>active</a:t>
            </a:r>
            <a:r>
              <a:rPr lang="de-DE" dirty="0"/>
              <a:t> </a:t>
            </a:r>
            <a:r>
              <a:rPr lang="de-DE" dirty="0" err="1"/>
              <a:t>ingredients</a:t>
            </a:r>
            <a:endParaRPr lang="de-DE" dirty="0"/>
          </a:p>
          <a:p>
            <a:pPr eaLnBrk="1" hangingPunct="1">
              <a:defRPr/>
            </a:pPr>
            <a:r>
              <a:rPr lang="de-DE" dirty="0" err="1"/>
              <a:t>Very</a:t>
            </a:r>
            <a:r>
              <a:rPr lang="de-DE" dirty="0"/>
              <a:t> </a:t>
            </a:r>
            <a:r>
              <a:rPr lang="de-DE" dirty="0" err="1"/>
              <a:t>well</a:t>
            </a:r>
            <a:r>
              <a:rPr lang="de-DE" dirty="0"/>
              <a:t> </a:t>
            </a:r>
            <a:r>
              <a:rPr lang="de-DE" dirty="0" err="1"/>
              <a:t>tolerated</a:t>
            </a:r>
            <a:r>
              <a:rPr lang="de-DE" dirty="0"/>
              <a:t> </a:t>
            </a:r>
            <a:r>
              <a:rPr lang="de-DE" dirty="0" err="1" smtClean="0"/>
              <a:t>by</a:t>
            </a:r>
            <a:r>
              <a:rPr lang="de-DE" dirty="0" smtClean="0"/>
              <a:t> </a:t>
            </a:r>
            <a:r>
              <a:rPr lang="de-DE" dirty="0" err="1" smtClean="0"/>
              <a:t>the</a:t>
            </a:r>
            <a:r>
              <a:rPr lang="de-DE" dirty="0" smtClean="0"/>
              <a:t> </a:t>
            </a:r>
            <a:r>
              <a:rPr lang="de-DE" dirty="0" err="1" smtClean="0"/>
              <a:t>skin</a:t>
            </a:r>
            <a:r>
              <a:rPr lang="de-DE" dirty="0"/>
              <a:t/>
            </a:r>
            <a:br>
              <a:rPr lang="de-DE" dirty="0"/>
            </a:br>
            <a:r>
              <a:rPr lang="de-DE" dirty="0"/>
              <a:t> </a:t>
            </a:r>
            <a:endParaRPr lang="de-DE" altLang="de-DE" dirty="0" smtClean="0"/>
          </a:p>
        </p:txBody>
      </p:sp>
      <p:pic>
        <p:nvPicPr>
          <p:cNvPr id="6" name="Picture 2" descr="K:\Marketing\Dalton\01 Bilder\Bilder für PPT\Wirkstoffe\Wirkstoff Celumer Meeresmineralien - Marine Minerals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1" y="1490436"/>
            <a:ext cx="3592294" cy="480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8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14120" y="902253"/>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err="1" smtClean="0">
                <a:solidFill>
                  <a:srgbClr val="333F48"/>
                </a:solidFill>
                <a:latin typeface="+mj-lt"/>
              </a:rPr>
              <a:t>Algae</a:t>
            </a:r>
            <a:endParaRPr lang="de-DE" sz="2400" dirty="0">
              <a:solidFill>
                <a:srgbClr val="333F48"/>
              </a:solidFill>
              <a:latin typeface="+mj-lt"/>
            </a:endParaRPr>
          </a:p>
        </p:txBody>
      </p:sp>
      <p:sp>
        <p:nvSpPr>
          <p:cNvPr id="8" name="Rectangle 10"/>
          <p:cNvSpPr txBox="1">
            <a:spLocks noChangeArrowheads="1"/>
          </p:cNvSpPr>
          <p:nvPr/>
        </p:nvSpPr>
        <p:spPr bwMode="auto">
          <a:xfrm>
            <a:off x="4657461" y="1371943"/>
            <a:ext cx="6486789"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chemeClr val="bg2"/>
              </a:buClr>
              <a:buFont typeface="Wingdings" panose="05000000000000000000" pitchFamily="2" charset="2"/>
              <a:buChar char="§"/>
              <a:defRPr sz="2200" kern="1200">
                <a:solidFill>
                  <a:schemeClr val="tx1"/>
                </a:solidFill>
                <a:latin typeface="Sakkal Majalla" panose="02000000000000000000" pitchFamily="2" charset="-78"/>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err="1">
                <a:solidFill>
                  <a:srgbClr val="333F48"/>
                </a:solidFill>
                <a:latin typeface="+mn-lt"/>
              </a:rPr>
              <a:t>A</a:t>
            </a:r>
            <a:r>
              <a:rPr lang="de-DE" sz="1400" dirty="0" err="1" smtClean="0">
                <a:solidFill>
                  <a:srgbClr val="333F48"/>
                </a:solidFill>
                <a:latin typeface="+mn-lt"/>
              </a:rPr>
              <a:t>lgae</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highly</a:t>
            </a:r>
            <a:r>
              <a:rPr lang="de-DE" sz="1400" dirty="0" smtClean="0">
                <a:solidFill>
                  <a:srgbClr val="333F48"/>
                </a:solidFill>
                <a:latin typeface="+mn-lt"/>
              </a:rPr>
              <a:t> relevant in </a:t>
            </a:r>
            <a:r>
              <a:rPr lang="de-DE" sz="1400" dirty="0" err="1" smtClean="0">
                <a:solidFill>
                  <a:srgbClr val="333F48"/>
                </a:solidFill>
                <a:latin typeface="+mn-lt"/>
              </a:rPr>
              <a:t>cosmetics</a:t>
            </a:r>
            <a:r>
              <a:rPr lang="de-DE" sz="1400" dirty="0" smtClean="0">
                <a:solidFill>
                  <a:srgbClr val="333F48"/>
                </a:solidFill>
                <a:latin typeface="+mn-lt"/>
              </a:rPr>
              <a:t>. In </a:t>
            </a:r>
            <a:r>
              <a:rPr lang="de-DE" sz="1400" dirty="0" err="1" smtClean="0">
                <a:solidFill>
                  <a:srgbClr val="333F48"/>
                </a:solidFill>
                <a:latin typeface="+mn-lt"/>
              </a:rPr>
              <a:t>order</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grow</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proliferate</a:t>
            </a:r>
            <a:r>
              <a:rPr lang="de-DE" sz="1400" dirty="0" smtClean="0">
                <a:solidFill>
                  <a:srgbClr val="333F48"/>
                </a:solidFill>
                <a:latin typeface="+mn-lt"/>
              </a:rPr>
              <a:t>, </a:t>
            </a:r>
            <a:r>
              <a:rPr lang="de-DE" sz="1400" dirty="0" err="1" smtClean="0">
                <a:solidFill>
                  <a:srgbClr val="333F48"/>
                </a:solidFill>
                <a:latin typeface="+mn-lt"/>
              </a:rPr>
              <a:t>they</a:t>
            </a:r>
            <a:r>
              <a:rPr lang="de-DE" sz="1400" dirty="0" smtClean="0">
                <a:solidFill>
                  <a:srgbClr val="333F48"/>
                </a:solidFill>
                <a:latin typeface="+mn-lt"/>
              </a:rPr>
              <a:t> </a:t>
            </a:r>
            <a:r>
              <a:rPr lang="de-DE" sz="1400" dirty="0" err="1" smtClean="0">
                <a:solidFill>
                  <a:srgbClr val="333F48"/>
                </a:solidFill>
                <a:latin typeface="+mn-lt"/>
              </a:rPr>
              <a:t>need</a:t>
            </a:r>
            <a:r>
              <a:rPr lang="de-DE" sz="1400" dirty="0" smtClean="0">
                <a:solidFill>
                  <a:srgbClr val="333F48"/>
                </a:solidFill>
                <a:latin typeface="+mn-lt"/>
              </a:rPr>
              <a:t> </a:t>
            </a:r>
            <a:r>
              <a:rPr lang="de-DE" sz="1400" dirty="0" err="1" smtClean="0">
                <a:solidFill>
                  <a:srgbClr val="333F48"/>
                </a:solidFill>
                <a:latin typeface="+mn-lt"/>
              </a:rPr>
              <a:t>sunlight</a:t>
            </a:r>
            <a:r>
              <a:rPr lang="de-DE" sz="1400" dirty="0" smtClean="0">
                <a:solidFill>
                  <a:srgbClr val="333F48"/>
                </a:solidFill>
                <a:latin typeface="+mn-lt"/>
              </a:rPr>
              <a:t> (</a:t>
            </a:r>
            <a:r>
              <a:rPr lang="de-DE" sz="1400" dirty="0" err="1" smtClean="0">
                <a:solidFill>
                  <a:srgbClr val="333F48"/>
                </a:solidFill>
                <a:latin typeface="+mn-lt"/>
              </a:rPr>
              <a:t>photosynthesis</a:t>
            </a:r>
            <a:r>
              <a:rPr lang="de-DE" sz="1400" dirty="0" smtClean="0">
                <a:solidFill>
                  <a:srgbClr val="333F48"/>
                </a:solidFill>
                <a:latin typeface="+mn-lt"/>
              </a:rPr>
              <a:t>) </a:t>
            </a:r>
            <a:r>
              <a:rPr lang="de-DE" sz="1400" dirty="0" err="1">
                <a:solidFill>
                  <a:srgbClr val="333F48"/>
                </a:solidFill>
                <a:latin typeface="+mn-lt"/>
              </a:rPr>
              <a:t>a</a:t>
            </a:r>
            <a:r>
              <a:rPr lang="de-DE" sz="1400" dirty="0" err="1" smtClean="0">
                <a:solidFill>
                  <a:srgbClr val="333F48"/>
                </a:solidFill>
                <a:latin typeface="+mn-lt"/>
              </a:rPr>
              <a:t>nd</a:t>
            </a:r>
            <a:r>
              <a:rPr lang="de-DE" sz="1400" dirty="0" smtClean="0">
                <a:solidFill>
                  <a:srgbClr val="333F48"/>
                </a:solidFill>
                <a:latin typeface="+mn-lt"/>
              </a:rPr>
              <a:t> </a:t>
            </a:r>
            <a:r>
              <a:rPr lang="de-DE" sz="1400" dirty="0" err="1" smtClean="0">
                <a:solidFill>
                  <a:srgbClr val="333F48"/>
                </a:solidFill>
                <a:latin typeface="+mn-lt"/>
              </a:rPr>
              <a:t>nutrients</a:t>
            </a:r>
            <a:r>
              <a:rPr lang="de-DE" sz="1400" dirty="0" smtClean="0">
                <a:solidFill>
                  <a:srgbClr val="333F48"/>
                </a:solidFill>
                <a:latin typeface="+mn-lt"/>
              </a:rPr>
              <a:t>, </a:t>
            </a:r>
            <a:r>
              <a:rPr lang="de-DE" sz="1400" dirty="0" err="1" smtClean="0">
                <a:solidFill>
                  <a:srgbClr val="333F48"/>
                </a:solidFill>
                <a:latin typeface="+mn-lt"/>
              </a:rPr>
              <a:t>which</a:t>
            </a:r>
            <a:r>
              <a:rPr lang="de-DE" sz="1400" dirty="0" smtClean="0">
                <a:solidFill>
                  <a:srgbClr val="333F48"/>
                </a:solidFill>
                <a:latin typeface="+mn-lt"/>
              </a:rPr>
              <a:t> </a:t>
            </a:r>
            <a:r>
              <a:rPr lang="de-DE" sz="1400" dirty="0" err="1" smtClean="0">
                <a:solidFill>
                  <a:srgbClr val="333F48"/>
                </a:solidFill>
                <a:latin typeface="+mn-lt"/>
              </a:rPr>
              <a:t>they</a:t>
            </a:r>
            <a:r>
              <a:rPr lang="de-DE" sz="1400" dirty="0" smtClean="0">
                <a:solidFill>
                  <a:srgbClr val="333F48"/>
                </a:solidFill>
                <a:latin typeface="+mn-lt"/>
              </a:rPr>
              <a:t> </a:t>
            </a:r>
            <a:r>
              <a:rPr lang="de-DE" sz="1400" dirty="0" err="1" smtClean="0">
                <a:solidFill>
                  <a:srgbClr val="333F48"/>
                </a:solidFill>
                <a:latin typeface="+mn-lt"/>
              </a:rPr>
              <a:t>take</a:t>
            </a:r>
            <a:r>
              <a:rPr lang="de-DE" sz="1400" dirty="0" smtClean="0">
                <a:solidFill>
                  <a:srgbClr val="333F48"/>
                </a:solidFill>
                <a:latin typeface="+mn-lt"/>
              </a:rPr>
              <a:t> </a:t>
            </a:r>
            <a:r>
              <a:rPr lang="de-DE" sz="1400" dirty="0" err="1" smtClean="0">
                <a:solidFill>
                  <a:srgbClr val="333F48"/>
                </a:solidFill>
                <a:latin typeface="+mn-lt"/>
              </a:rPr>
              <a:t>from</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environment</a:t>
            </a:r>
            <a:r>
              <a:rPr lang="de-DE" sz="1400" dirty="0" smtClean="0">
                <a:solidFill>
                  <a:srgbClr val="333F48"/>
                </a:solidFill>
                <a:latin typeface="+mn-lt"/>
              </a:rPr>
              <a:t> </a:t>
            </a:r>
            <a:r>
              <a:rPr lang="de-DE" sz="1400" dirty="0" err="1" smtClean="0">
                <a:solidFill>
                  <a:srgbClr val="333F48"/>
                </a:solidFill>
                <a:latin typeface="+mn-lt"/>
              </a:rPr>
              <a:t>they</a:t>
            </a:r>
            <a:r>
              <a:rPr lang="de-DE" sz="1400" dirty="0" smtClean="0">
                <a:solidFill>
                  <a:srgbClr val="333F48"/>
                </a:solidFill>
                <a:latin typeface="+mn-lt"/>
              </a:rPr>
              <a:t> live in. </a:t>
            </a:r>
            <a:r>
              <a:rPr lang="de-DE" sz="1400" dirty="0" err="1" smtClean="0">
                <a:solidFill>
                  <a:srgbClr val="333F48"/>
                </a:solidFill>
                <a:latin typeface="+mn-lt"/>
              </a:rPr>
              <a:t>That</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why</a:t>
            </a:r>
            <a:r>
              <a:rPr lang="de-DE" sz="1400" dirty="0" smtClean="0">
                <a:solidFill>
                  <a:srgbClr val="333F48"/>
                </a:solidFill>
                <a:latin typeface="+mn-lt"/>
              </a:rPr>
              <a:t> </a:t>
            </a:r>
            <a:r>
              <a:rPr lang="de-DE" sz="1400" dirty="0" err="1" smtClean="0">
                <a:solidFill>
                  <a:srgbClr val="333F48"/>
                </a:solidFill>
                <a:latin typeface="+mn-lt"/>
              </a:rPr>
              <a:t>algae</a:t>
            </a:r>
            <a:r>
              <a:rPr lang="de-DE" sz="1400" dirty="0" smtClean="0">
                <a:solidFill>
                  <a:srgbClr val="333F48"/>
                </a:solidFill>
                <a:latin typeface="+mn-lt"/>
              </a:rPr>
              <a:t> hold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entire</a:t>
            </a:r>
            <a:r>
              <a:rPr lang="de-DE" sz="1400" dirty="0" smtClean="0">
                <a:solidFill>
                  <a:srgbClr val="333F48"/>
                </a:solidFill>
                <a:latin typeface="+mn-lt"/>
              </a:rPr>
              <a:t> </a:t>
            </a:r>
            <a:r>
              <a:rPr lang="de-DE" sz="1400" dirty="0" err="1" smtClean="0">
                <a:solidFill>
                  <a:srgbClr val="333F48"/>
                </a:solidFill>
                <a:latin typeface="+mn-lt"/>
              </a:rPr>
              <a:t>richness</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marine </a:t>
            </a:r>
            <a:r>
              <a:rPr lang="de-DE" sz="1400" dirty="0" err="1" smtClean="0">
                <a:solidFill>
                  <a:srgbClr val="333F48"/>
                </a:solidFill>
                <a:latin typeface="+mn-lt"/>
              </a:rPr>
              <a:t>active</a:t>
            </a:r>
            <a:r>
              <a:rPr lang="de-DE" sz="1400" dirty="0" smtClean="0">
                <a:solidFill>
                  <a:srgbClr val="333F48"/>
                </a:solidFill>
                <a:latin typeface="+mn-lt"/>
              </a:rPr>
              <a:t> </a:t>
            </a:r>
            <a:r>
              <a:rPr lang="de-DE" sz="1400" dirty="0" err="1" smtClean="0">
                <a:solidFill>
                  <a:srgbClr val="333F48"/>
                </a:solidFill>
                <a:latin typeface="+mn-lt"/>
              </a:rPr>
              <a:t>agents</a:t>
            </a:r>
            <a:r>
              <a:rPr lang="de-DE" sz="1400" dirty="0" smtClean="0">
                <a:solidFill>
                  <a:srgbClr val="333F48"/>
                </a:solidFill>
                <a:latin typeface="+mn-lt"/>
              </a:rPr>
              <a:t>. </a:t>
            </a:r>
            <a:r>
              <a:rPr lang="de-DE" sz="1400" dirty="0" err="1" smtClean="0">
                <a:solidFill>
                  <a:srgbClr val="333F48"/>
                </a:solidFill>
                <a:latin typeface="+mn-lt"/>
              </a:rPr>
              <a:t>Additionaly</a:t>
            </a:r>
            <a:r>
              <a:rPr lang="de-DE" sz="1400" dirty="0" smtClean="0">
                <a:solidFill>
                  <a:srgbClr val="333F48"/>
                </a:solidFill>
                <a:latin typeface="+mn-lt"/>
              </a:rPr>
              <a:t>, </a:t>
            </a:r>
            <a:r>
              <a:rPr lang="de-DE" sz="1400" dirty="0" err="1" smtClean="0">
                <a:solidFill>
                  <a:srgbClr val="333F48"/>
                </a:solidFill>
                <a:latin typeface="+mn-lt"/>
              </a:rPr>
              <a:t>algae</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able</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withstand</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currents</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sea</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survive</a:t>
            </a:r>
            <a:r>
              <a:rPr lang="de-DE" sz="1400" dirty="0" smtClean="0">
                <a:solidFill>
                  <a:srgbClr val="333F48"/>
                </a:solidFill>
                <a:latin typeface="+mn-lt"/>
              </a:rPr>
              <a:t> </a:t>
            </a:r>
            <a:r>
              <a:rPr lang="de-DE" sz="1400" dirty="0" err="1" smtClean="0">
                <a:solidFill>
                  <a:srgbClr val="333F48"/>
                </a:solidFill>
                <a:latin typeface="+mn-lt"/>
              </a:rPr>
              <a:t>with</a:t>
            </a:r>
            <a:r>
              <a:rPr lang="de-DE" sz="1400" dirty="0" smtClean="0">
                <a:solidFill>
                  <a:srgbClr val="333F48"/>
                </a:solidFill>
                <a:latin typeface="+mn-lt"/>
              </a:rPr>
              <a:t> </a:t>
            </a:r>
            <a:r>
              <a:rPr lang="de-DE" sz="1400" dirty="0" err="1" smtClean="0">
                <a:solidFill>
                  <a:srgbClr val="333F48"/>
                </a:solidFill>
                <a:latin typeface="+mn-lt"/>
              </a:rPr>
              <a:t>very</a:t>
            </a:r>
            <a:r>
              <a:rPr lang="de-DE" sz="1400" dirty="0" smtClean="0">
                <a:solidFill>
                  <a:srgbClr val="333F48"/>
                </a:solidFill>
                <a:latin typeface="+mn-lt"/>
              </a:rPr>
              <a:t> </a:t>
            </a:r>
            <a:r>
              <a:rPr lang="de-DE" sz="1400" dirty="0" err="1" smtClean="0">
                <a:solidFill>
                  <a:srgbClr val="333F48"/>
                </a:solidFill>
                <a:latin typeface="+mn-lt"/>
              </a:rPr>
              <a:t>little</a:t>
            </a:r>
            <a:r>
              <a:rPr lang="de-DE" sz="1400" dirty="0" smtClean="0">
                <a:solidFill>
                  <a:srgbClr val="333F48"/>
                </a:solidFill>
                <a:latin typeface="+mn-lt"/>
              </a:rPr>
              <a:t> light. The </a:t>
            </a:r>
            <a:r>
              <a:rPr lang="de-DE" sz="1400" dirty="0" err="1">
                <a:solidFill>
                  <a:srgbClr val="333F48"/>
                </a:solidFill>
                <a:latin typeface="+mn-lt"/>
              </a:rPr>
              <a:t>Celumer</a:t>
            </a:r>
            <a:r>
              <a:rPr lang="de-DE" sz="1400" dirty="0">
                <a:solidFill>
                  <a:srgbClr val="333F48"/>
                </a:solidFill>
                <a:latin typeface="+mn-lt"/>
              </a:rPr>
              <a:t> </a:t>
            </a:r>
            <a:r>
              <a:rPr lang="de-DE" sz="1400" dirty="0" smtClean="0">
                <a:solidFill>
                  <a:srgbClr val="333F48"/>
                </a:solidFill>
                <a:latin typeface="+mn-lt"/>
              </a:rPr>
              <a:t>Marine </a:t>
            </a:r>
            <a:r>
              <a:rPr lang="de-DE" sz="1400" dirty="0" err="1" smtClean="0">
                <a:solidFill>
                  <a:srgbClr val="333F48"/>
                </a:solidFill>
                <a:latin typeface="+mn-lt"/>
              </a:rPr>
              <a:t>Extract</a:t>
            </a:r>
            <a:r>
              <a:rPr lang="de-DE" sz="1400" dirty="0" smtClean="0">
                <a:solidFill>
                  <a:srgbClr val="333F48"/>
                </a:solidFill>
                <a:latin typeface="+mn-lt"/>
              </a:rPr>
              <a:t> </a:t>
            </a:r>
            <a:r>
              <a:rPr lang="de-DE" sz="1400" dirty="0" err="1" smtClean="0">
                <a:solidFill>
                  <a:srgbClr val="333F48"/>
                </a:solidFill>
                <a:latin typeface="+mn-lt"/>
              </a:rPr>
              <a:t>uses</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brown</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blue</a:t>
            </a:r>
            <a:r>
              <a:rPr lang="de-DE" sz="1400" dirty="0" smtClean="0">
                <a:solidFill>
                  <a:srgbClr val="333F48"/>
                </a:solidFill>
                <a:latin typeface="+mn-lt"/>
              </a:rPr>
              <a:t> </a:t>
            </a:r>
            <a:r>
              <a:rPr lang="de-DE" sz="1400" dirty="0" err="1" smtClean="0">
                <a:solidFill>
                  <a:srgbClr val="333F48"/>
                </a:solidFill>
                <a:latin typeface="+mn-lt"/>
              </a:rPr>
              <a:t>algae</a:t>
            </a:r>
            <a:r>
              <a:rPr lang="de-DE" sz="1400" dirty="0" smtClean="0">
                <a:solidFill>
                  <a:srgbClr val="333F48"/>
                </a:solidFill>
                <a:latin typeface="+mn-lt"/>
              </a:rPr>
              <a:t>. </a:t>
            </a:r>
            <a:r>
              <a:rPr lang="de-DE" sz="1400" dirty="0" err="1" smtClean="0">
                <a:solidFill>
                  <a:srgbClr val="333F48"/>
                </a:solidFill>
                <a:latin typeface="+mn-lt"/>
              </a:rPr>
              <a:t>Algae</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true</a:t>
            </a:r>
            <a:r>
              <a:rPr lang="de-DE" sz="1400" dirty="0" smtClean="0">
                <a:solidFill>
                  <a:srgbClr val="333F48"/>
                </a:solidFill>
                <a:latin typeface="+mn-lt"/>
              </a:rPr>
              <a:t> multi-talents, </a:t>
            </a:r>
            <a:r>
              <a:rPr lang="de-DE" sz="1400" dirty="0" err="1" smtClean="0">
                <a:solidFill>
                  <a:srgbClr val="333F48"/>
                </a:solidFill>
                <a:latin typeface="+mn-lt"/>
              </a:rPr>
              <a:t>when</a:t>
            </a:r>
            <a:r>
              <a:rPr lang="de-DE" sz="1400" dirty="0" smtClean="0">
                <a:solidFill>
                  <a:srgbClr val="333F48"/>
                </a:solidFill>
                <a:latin typeface="+mn-lt"/>
              </a:rPr>
              <a:t> </a:t>
            </a:r>
            <a:r>
              <a:rPr lang="de-DE" sz="1400" dirty="0" err="1" smtClean="0">
                <a:solidFill>
                  <a:srgbClr val="333F48"/>
                </a:solidFill>
                <a:latin typeface="+mn-lt"/>
              </a:rPr>
              <a:t>it</a:t>
            </a:r>
            <a:r>
              <a:rPr lang="de-DE" sz="1400" dirty="0" smtClean="0">
                <a:solidFill>
                  <a:srgbClr val="333F48"/>
                </a:solidFill>
                <a:latin typeface="+mn-lt"/>
              </a:rPr>
              <a:t> </a:t>
            </a:r>
            <a:r>
              <a:rPr lang="de-DE" sz="1400" dirty="0" err="1" smtClean="0">
                <a:solidFill>
                  <a:srgbClr val="333F48"/>
                </a:solidFill>
                <a:latin typeface="+mn-lt"/>
              </a:rPr>
              <a:t>comes</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skin</a:t>
            </a:r>
            <a:r>
              <a:rPr lang="de-DE" sz="1400" dirty="0" smtClean="0">
                <a:solidFill>
                  <a:srgbClr val="333F48"/>
                </a:solidFill>
                <a:latin typeface="+mn-lt"/>
              </a:rPr>
              <a:t> care:</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pPr>
            <a:r>
              <a:rPr lang="de-DE" sz="1400" dirty="0" err="1">
                <a:solidFill>
                  <a:srgbClr val="333F48"/>
                </a:solidFill>
                <a:latin typeface="+mn-lt"/>
              </a:rPr>
              <a:t>Possess</a:t>
            </a:r>
            <a:r>
              <a:rPr lang="de-DE" sz="1400" dirty="0">
                <a:solidFill>
                  <a:srgbClr val="333F48"/>
                </a:solidFill>
                <a:latin typeface="+mn-lt"/>
              </a:rPr>
              <a:t> strong </a:t>
            </a:r>
            <a:r>
              <a:rPr lang="de-DE" sz="1400" dirty="0" err="1">
                <a:solidFill>
                  <a:srgbClr val="333F48"/>
                </a:solidFill>
                <a:latin typeface="+mn-lt"/>
              </a:rPr>
              <a:t>antioxidative</a:t>
            </a:r>
            <a:r>
              <a:rPr lang="de-DE" sz="1400" dirty="0">
                <a:solidFill>
                  <a:srgbClr val="333F48"/>
                </a:solidFill>
                <a:latin typeface="+mn-lt"/>
              </a:rPr>
              <a:t> </a:t>
            </a:r>
            <a:r>
              <a:rPr lang="de-DE" sz="1400" dirty="0" err="1">
                <a:solidFill>
                  <a:srgbClr val="333F48"/>
                </a:solidFill>
                <a:latin typeface="+mn-lt"/>
              </a:rPr>
              <a:t>properties</a:t>
            </a:r>
            <a:r>
              <a:rPr lang="de-DE" sz="1400" dirty="0">
                <a:solidFill>
                  <a:srgbClr val="333F48"/>
                </a:solidFill>
                <a:latin typeface="+mn-lt"/>
              </a:rPr>
              <a:t> </a:t>
            </a:r>
            <a:r>
              <a:rPr lang="de-DE" sz="1400" dirty="0" err="1">
                <a:solidFill>
                  <a:srgbClr val="333F48"/>
                </a:solidFill>
                <a:latin typeface="+mn-lt"/>
              </a:rPr>
              <a:t>for</a:t>
            </a:r>
            <a:r>
              <a:rPr lang="de-DE" sz="1400" dirty="0">
                <a:solidFill>
                  <a:srgbClr val="333F48"/>
                </a:solidFill>
                <a:latin typeface="+mn-lt"/>
              </a:rPr>
              <a:t> </a:t>
            </a:r>
            <a:r>
              <a:rPr lang="de-DE" sz="1400" dirty="0" err="1">
                <a:solidFill>
                  <a:srgbClr val="333F48"/>
                </a:solidFill>
                <a:latin typeface="+mn-lt"/>
              </a:rPr>
              <a:t>excellent</a:t>
            </a:r>
            <a:r>
              <a:rPr lang="de-DE" sz="1400" dirty="0">
                <a:solidFill>
                  <a:srgbClr val="333F48"/>
                </a:solidFill>
                <a:latin typeface="+mn-lt"/>
              </a:rPr>
              <a:t> </a:t>
            </a:r>
            <a:r>
              <a:rPr lang="de-DE" sz="1400" dirty="0" err="1">
                <a:solidFill>
                  <a:srgbClr val="333F48"/>
                </a:solidFill>
                <a:latin typeface="+mn-lt"/>
              </a:rPr>
              <a:t>cell</a:t>
            </a:r>
            <a:r>
              <a:rPr lang="de-DE" sz="1400" dirty="0">
                <a:solidFill>
                  <a:srgbClr val="333F48"/>
                </a:solidFill>
                <a:latin typeface="+mn-lt"/>
              </a:rPr>
              <a:t> </a:t>
            </a:r>
            <a:r>
              <a:rPr lang="de-DE" sz="1400" dirty="0" err="1">
                <a:solidFill>
                  <a:srgbClr val="333F48"/>
                </a:solidFill>
                <a:latin typeface="+mn-lt"/>
              </a:rPr>
              <a:t>protection</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pPr>
            <a:r>
              <a:rPr lang="de-DE" sz="1400" dirty="0" err="1">
                <a:solidFill>
                  <a:srgbClr val="333F48"/>
                </a:solidFill>
                <a:latin typeface="+mn-lt"/>
              </a:rPr>
              <a:t>They</a:t>
            </a:r>
            <a:r>
              <a:rPr lang="de-DE" sz="1400" dirty="0">
                <a:solidFill>
                  <a:srgbClr val="333F48"/>
                </a:solidFill>
                <a:latin typeface="+mn-lt"/>
              </a:rPr>
              <a:t> </a:t>
            </a:r>
            <a:r>
              <a:rPr lang="de-DE" sz="1400" dirty="0" err="1">
                <a:solidFill>
                  <a:srgbClr val="333F48"/>
                </a:solidFill>
                <a:latin typeface="+mn-lt"/>
              </a:rPr>
              <a:t>protect</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elastic</a:t>
            </a:r>
            <a:r>
              <a:rPr lang="de-DE" sz="1400" dirty="0">
                <a:solidFill>
                  <a:srgbClr val="333F48"/>
                </a:solidFill>
                <a:latin typeface="+mn-lt"/>
              </a:rPr>
              <a:t> </a:t>
            </a:r>
            <a:r>
              <a:rPr lang="de-DE" sz="1400" dirty="0" err="1">
                <a:solidFill>
                  <a:srgbClr val="333F48"/>
                </a:solidFill>
                <a:latin typeface="+mn-lt"/>
              </a:rPr>
              <a:t>fibers</a:t>
            </a:r>
            <a:r>
              <a:rPr lang="de-DE" sz="1400" dirty="0">
                <a:solidFill>
                  <a:srgbClr val="333F48"/>
                </a:solidFill>
                <a:latin typeface="+mn-lt"/>
              </a:rPr>
              <a:t> </a:t>
            </a:r>
            <a:r>
              <a:rPr lang="de-DE" sz="1400" dirty="0" err="1">
                <a:solidFill>
                  <a:srgbClr val="333F48"/>
                </a:solidFill>
                <a:latin typeface="+mn-lt"/>
              </a:rPr>
              <a:t>to</a:t>
            </a:r>
            <a:r>
              <a:rPr lang="de-DE" sz="1400" dirty="0">
                <a:solidFill>
                  <a:srgbClr val="333F48"/>
                </a:solidFill>
                <a:latin typeface="+mn-lt"/>
              </a:rPr>
              <a:t> </a:t>
            </a:r>
            <a:r>
              <a:rPr lang="de-DE" sz="1400" dirty="0" err="1">
                <a:solidFill>
                  <a:srgbClr val="333F48"/>
                </a:solidFill>
                <a:latin typeface="+mn-lt"/>
              </a:rPr>
              <a:t>keep</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skin</a:t>
            </a:r>
            <a:r>
              <a:rPr lang="de-DE" sz="1400" dirty="0">
                <a:solidFill>
                  <a:srgbClr val="333F48"/>
                </a:solidFill>
                <a:latin typeface="+mn-lt"/>
              </a:rPr>
              <a:t> firm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youthful</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pPr>
            <a:r>
              <a:rPr lang="de-DE" sz="1400" dirty="0">
                <a:solidFill>
                  <a:srgbClr val="333F48"/>
                </a:solidFill>
                <a:latin typeface="+mn-lt"/>
              </a:rPr>
              <a:t>Rich in </a:t>
            </a:r>
            <a:r>
              <a:rPr lang="de-DE" sz="1400" dirty="0" err="1">
                <a:solidFill>
                  <a:srgbClr val="333F48"/>
                </a:solidFill>
                <a:latin typeface="+mn-lt"/>
              </a:rPr>
              <a:t>nutrients</a:t>
            </a:r>
            <a:r>
              <a:rPr lang="de-DE" sz="1400" dirty="0">
                <a:solidFill>
                  <a:srgbClr val="333F48"/>
                </a:solidFill>
                <a:latin typeface="+mn-lt"/>
              </a:rPr>
              <a:t> like </a:t>
            </a:r>
            <a:r>
              <a:rPr lang="de-DE" sz="1400" dirty="0" err="1">
                <a:solidFill>
                  <a:srgbClr val="333F48"/>
                </a:solidFill>
                <a:latin typeface="+mn-lt"/>
              </a:rPr>
              <a:t>iron</a:t>
            </a:r>
            <a:r>
              <a:rPr lang="de-DE" sz="1400" dirty="0">
                <a:solidFill>
                  <a:srgbClr val="333F48"/>
                </a:solidFill>
                <a:latin typeface="+mn-lt"/>
              </a:rPr>
              <a:t>, </a:t>
            </a:r>
            <a:r>
              <a:rPr lang="de-DE" sz="1400" dirty="0" err="1">
                <a:solidFill>
                  <a:srgbClr val="333F48"/>
                </a:solidFill>
                <a:latin typeface="+mn-lt"/>
              </a:rPr>
              <a:t>beta</a:t>
            </a:r>
            <a:r>
              <a:rPr lang="de-DE" sz="1400" dirty="0">
                <a:solidFill>
                  <a:srgbClr val="333F48"/>
                </a:solidFill>
                <a:latin typeface="+mn-lt"/>
              </a:rPr>
              <a:t> </a:t>
            </a:r>
            <a:r>
              <a:rPr lang="de-DE" sz="1400" dirty="0" err="1">
                <a:solidFill>
                  <a:srgbClr val="333F48"/>
                </a:solidFill>
                <a:latin typeface="+mn-lt"/>
              </a:rPr>
              <a:t>carotine</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unsaturated</a:t>
            </a:r>
            <a:r>
              <a:rPr lang="de-DE" sz="1400" dirty="0">
                <a:solidFill>
                  <a:srgbClr val="333F48"/>
                </a:solidFill>
                <a:latin typeface="+mn-lt"/>
              </a:rPr>
              <a:t> </a:t>
            </a:r>
            <a:r>
              <a:rPr lang="de-DE" sz="1400" dirty="0" err="1">
                <a:solidFill>
                  <a:srgbClr val="333F48"/>
                </a:solidFill>
                <a:latin typeface="+mn-lt"/>
              </a:rPr>
              <a:t>fatty</a:t>
            </a:r>
            <a:r>
              <a:rPr lang="de-DE" sz="1400" dirty="0">
                <a:solidFill>
                  <a:srgbClr val="333F48"/>
                </a:solidFill>
                <a:latin typeface="+mn-lt"/>
              </a:rPr>
              <a:t> </a:t>
            </a:r>
            <a:r>
              <a:rPr lang="de-DE" sz="1400" dirty="0" err="1">
                <a:solidFill>
                  <a:srgbClr val="333F48"/>
                </a:solidFill>
                <a:latin typeface="+mn-lt"/>
              </a:rPr>
              <a:t>acids</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pPr>
            <a:r>
              <a:rPr lang="de-DE" sz="1400" dirty="0" err="1">
                <a:solidFill>
                  <a:srgbClr val="333F48"/>
                </a:solidFill>
                <a:latin typeface="+mn-lt"/>
              </a:rPr>
              <a:t>Intensively</a:t>
            </a:r>
            <a:r>
              <a:rPr lang="de-DE" sz="1400" dirty="0">
                <a:solidFill>
                  <a:srgbClr val="333F48"/>
                </a:solidFill>
                <a:latin typeface="+mn-lt"/>
              </a:rPr>
              <a:t> </a:t>
            </a:r>
            <a:r>
              <a:rPr lang="de-DE" sz="1400" dirty="0" err="1" smtClean="0">
                <a:solidFill>
                  <a:srgbClr val="333F48"/>
                </a:solidFill>
                <a:latin typeface="+mn-lt"/>
              </a:rPr>
              <a:t>moisturizing</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very</a:t>
            </a:r>
            <a:r>
              <a:rPr lang="de-DE" sz="1400" dirty="0" smtClean="0">
                <a:solidFill>
                  <a:srgbClr val="333F48"/>
                </a:solidFill>
                <a:latin typeface="+mn-lt"/>
              </a:rPr>
              <a:t> </a:t>
            </a:r>
            <a:r>
              <a:rPr lang="de-DE" sz="1400" dirty="0" err="1" smtClean="0">
                <a:solidFill>
                  <a:srgbClr val="333F48"/>
                </a:solidFill>
                <a:latin typeface="+mn-lt"/>
              </a:rPr>
              <a:t>well</a:t>
            </a:r>
            <a:r>
              <a:rPr lang="de-DE" sz="1400" dirty="0" smtClean="0">
                <a:solidFill>
                  <a:srgbClr val="333F48"/>
                </a:solidFill>
                <a:latin typeface="+mn-lt"/>
              </a:rPr>
              <a:t> </a:t>
            </a:r>
            <a:r>
              <a:rPr lang="de-DE" sz="1400" dirty="0" err="1" smtClean="0">
                <a:solidFill>
                  <a:srgbClr val="333F48"/>
                </a:solidFill>
                <a:latin typeface="+mn-lt"/>
              </a:rPr>
              <a:t>tolerated</a:t>
            </a:r>
            <a:r>
              <a:rPr lang="de-DE" sz="1400" dirty="0" smtClean="0">
                <a:solidFill>
                  <a:srgbClr val="333F48"/>
                </a:solidFill>
                <a:latin typeface="+mn-lt"/>
              </a:rPr>
              <a:t> </a:t>
            </a:r>
            <a:r>
              <a:rPr lang="de-DE" sz="1400" dirty="0" err="1" smtClean="0">
                <a:solidFill>
                  <a:srgbClr val="333F48"/>
                </a:solidFill>
                <a:latin typeface="+mn-lt"/>
              </a:rPr>
              <a:t>by</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skin</a:t>
            </a:r>
            <a:endParaRPr lang="de-DE" sz="1400" dirty="0" smtClean="0">
              <a:solidFill>
                <a:srgbClr val="333F48"/>
              </a:solidFill>
              <a:latin typeface="+mn-lt"/>
            </a:endParaRPr>
          </a:p>
          <a:p>
            <a:pPr eaLnBrk="1" hangingPunct="1">
              <a:lnSpc>
                <a:spcPct val="20000"/>
              </a:lnSpc>
              <a:buClr>
                <a:srgbClr val="333F48"/>
              </a:buClr>
              <a:buSzPct val="120000"/>
              <a:buFont typeface="Arial" panose="020B0604020202020204" pitchFamily="34" charset="0"/>
              <a:buChar char="•"/>
            </a:pPr>
            <a:endParaRPr lang="de-DE" sz="1400" dirty="0">
              <a:solidFill>
                <a:srgbClr val="333F48"/>
              </a:solidFill>
              <a:latin typeface="+mn-lt"/>
            </a:endParaRPr>
          </a:p>
          <a:p>
            <a:pPr marL="0" indent="0" eaLnBrk="1" hangingPunct="1">
              <a:lnSpc>
                <a:spcPct val="150000"/>
              </a:lnSpc>
              <a:buClr>
                <a:srgbClr val="333F48"/>
              </a:buClr>
              <a:buSzPct val="120000"/>
              <a:buNone/>
            </a:pPr>
            <a:r>
              <a:rPr lang="de-DE" sz="1400" dirty="0" smtClean="0">
                <a:solidFill>
                  <a:srgbClr val="333F48"/>
                </a:solidFill>
                <a:latin typeface="+mn-lt"/>
              </a:rPr>
              <a:t>The </a:t>
            </a:r>
            <a:r>
              <a:rPr lang="de-DE" sz="1400" dirty="0" err="1" smtClean="0">
                <a:solidFill>
                  <a:srgbClr val="333F48"/>
                </a:solidFill>
                <a:latin typeface="+mn-lt"/>
              </a:rPr>
              <a:t>alga</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one</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six</a:t>
            </a:r>
            <a:r>
              <a:rPr lang="de-DE" sz="1400" dirty="0" smtClean="0">
                <a:solidFill>
                  <a:srgbClr val="333F48"/>
                </a:solidFill>
                <a:latin typeface="+mn-lt"/>
              </a:rPr>
              <a:t> </a:t>
            </a:r>
            <a:r>
              <a:rPr lang="de-DE" sz="1400" dirty="0" err="1" smtClean="0">
                <a:solidFill>
                  <a:srgbClr val="333F48"/>
                </a:solidFill>
                <a:latin typeface="+mn-lt"/>
              </a:rPr>
              <a:t>interactive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in </a:t>
            </a:r>
            <a:r>
              <a:rPr lang="de-DE" sz="1400" dirty="0" err="1" smtClean="0">
                <a:solidFill>
                  <a:srgbClr val="333F48"/>
                </a:solidFill>
                <a:latin typeface="+mn-lt"/>
              </a:rPr>
              <a:t>our</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b="1" dirty="0" err="1" smtClean="0">
                <a:solidFill>
                  <a:srgbClr val="333F48"/>
                </a:solidFill>
                <a:latin typeface="+mn-lt"/>
              </a:rPr>
              <a:t>Celumer</a:t>
            </a:r>
            <a:r>
              <a:rPr lang="de-DE" sz="1400" b="1" dirty="0" smtClean="0">
                <a:solidFill>
                  <a:srgbClr val="333F48"/>
                </a:solidFill>
                <a:latin typeface="+mn-lt"/>
              </a:rPr>
              <a:t> Marine </a:t>
            </a:r>
            <a:r>
              <a:rPr lang="de-DE" sz="1400" b="1" dirty="0" err="1" smtClean="0">
                <a:solidFill>
                  <a:srgbClr val="333F48"/>
                </a:solidFill>
                <a:latin typeface="+mn-lt"/>
              </a:rPr>
              <a:t>Extract</a:t>
            </a:r>
            <a:r>
              <a:rPr lang="de-DE" sz="1400" b="1" dirty="0" smtClean="0">
                <a:solidFill>
                  <a:srgbClr val="333F48"/>
                </a:solidFill>
                <a:latin typeface="+mn-lt"/>
              </a:rPr>
              <a:t>.</a:t>
            </a:r>
            <a:endParaRPr lang="de-DE" sz="1400" b="1" dirty="0">
              <a:solidFill>
                <a:srgbClr val="333F48"/>
              </a:solidFill>
              <a:latin typeface="+mn-lt"/>
            </a:endParaRPr>
          </a:p>
        </p:txBody>
      </p:sp>
      <p:pic>
        <p:nvPicPr>
          <p:cNvPr id="2050" name="Picture 2" descr="K:\Marketing\Dalton\01 Bilder\Wirkstoffe\Wirkstoffe PPT\Wirkstoff Alge - Algae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9" y="1488724"/>
            <a:ext cx="3601316" cy="481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3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2972" y="907150"/>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err="1" smtClean="0">
                <a:solidFill>
                  <a:srgbClr val="333F48"/>
                </a:solidFill>
                <a:latin typeface="+mj-lt"/>
              </a:rPr>
              <a:t>Oyster</a:t>
            </a:r>
            <a:endParaRPr lang="de-DE" sz="2400" dirty="0">
              <a:solidFill>
                <a:srgbClr val="333F48"/>
              </a:solidFill>
              <a:latin typeface="+mj-lt"/>
            </a:endParaRPr>
          </a:p>
        </p:txBody>
      </p:sp>
      <p:sp>
        <p:nvSpPr>
          <p:cNvPr id="9" name="Rectangle 10"/>
          <p:cNvSpPr txBox="1">
            <a:spLocks noChangeArrowheads="1"/>
          </p:cNvSpPr>
          <p:nvPr/>
        </p:nvSpPr>
        <p:spPr bwMode="auto">
          <a:xfrm>
            <a:off x="4650939" y="1579238"/>
            <a:ext cx="6647538"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chemeClr val="bg2"/>
              </a:buClr>
              <a:buFont typeface="Wingdings" panose="05000000000000000000" pitchFamily="2" charset="2"/>
              <a:buChar char="§"/>
              <a:defRPr sz="2200" kern="1200">
                <a:solidFill>
                  <a:schemeClr val="tx1"/>
                </a:solidFill>
                <a:latin typeface="Sakkal Majalla" panose="02000000000000000000" pitchFamily="2" charset="-78"/>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20000"/>
              </a:lnSpc>
              <a:buNone/>
              <a:defRPr/>
            </a:pPr>
            <a:r>
              <a:rPr lang="de-DE" sz="1400" dirty="0" err="1">
                <a:solidFill>
                  <a:srgbClr val="333F48"/>
                </a:solidFill>
                <a:latin typeface="+mn-lt"/>
              </a:rPr>
              <a:t>Oysters</a:t>
            </a:r>
            <a:r>
              <a:rPr lang="de-DE" sz="1400" dirty="0">
                <a:solidFill>
                  <a:srgbClr val="333F48"/>
                </a:solidFill>
                <a:latin typeface="+mn-lt"/>
              </a:rPr>
              <a:t> (</a:t>
            </a:r>
            <a:r>
              <a:rPr lang="de-DE" sz="1400" dirty="0" err="1">
                <a:solidFill>
                  <a:srgbClr val="333F48"/>
                </a:solidFill>
                <a:latin typeface="+mn-lt"/>
              </a:rPr>
              <a:t>Ostreidae</a:t>
            </a:r>
            <a:r>
              <a:rPr lang="de-DE" sz="1400" dirty="0">
                <a:solidFill>
                  <a:srgbClr val="333F48"/>
                </a:solidFill>
                <a:latin typeface="+mn-lt"/>
              </a:rPr>
              <a:t>) </a:t>
            </a:r>
            <a:r>
              <a:rPr lang="de-DE" sz="1400" dirty="0" err="1">
                <a:solidFill>
                  <a:srgbClr val="333F48"/>
                </a:solidFill>
                <a:latin typeface="+mn-lt"/>
              </a:rPr>
              <a:t>have</a:t>
            </a:r>
            <a:r>
              <a:rPr lang="de-DE" sz="1400" dirty="0">
                <a:solidFill>
                  <a:srgbClr val="333F48"/>
                </a:solidFill>
                <a:latin typeface="+mn-lt"/>
              </a:rPr>
              <a:t> </a:t>
            </a:r>
            <a:r>
              <a:rPr lang="de-DE" sz="1400" dirty="0" err="1" smtClean="0">
                <a:solidFill>
                  <a:srgbClr val="333F48"/>
                </a:solidFill>
                <a:latin typeface="+mn-lt"/>
              </a:rPr>
              <a:t>been</a:t>
            </a:r>
            <a:r>
              <a:rPr lang="de-DE" sz="1400" dirty="0" smtClean="0">
                <a:solidFill>
                  <a:srgbClr val="333F48"/>
                </a:solidFill>
                <a:latin typeface="+mn-lt"/>
              </a:rPr>
              <a:t> </a:t>
            </a:r>
            <a:r>
              <a:rPr lang="de-DE" sz="1400" dirty="0" err="1" smtClean="0">
                <a:solidFill>
                  <a:srgbClr val="333F48"/>
                </a:solidFill>
                <a:latin typeface="+mn-lt"/>
              </a:rPr>
              <a:t>around</a:t>
            </a:r>
            <a:r>
              <a:rPr lang="de-DE" sz="1400" dirty="0" smtClean="0">
                <a:solidFill>
                  <a:srgbClr val="333F48"/>
                </a:solidFill>
                <a:latin typeface="+mn-lt"/>
              </a:rPr>
              <a:t> </a:t>
            </a:r>
            <a:r>
              <a:rPr lang="de-DE" sz="1400" dirty="0" err="1" smtClean="0">
                <a:solidFill>
                  <a:srgbClr val="333F48"/>
                </a:solidFill>
                <a:latin typeface="+mn-lt"/>
              </a:rPr>
              <a:t>for</a:t>
            </a:r>
            <a:r>
              <a:rPr lang="de-DE" sz="1400" dirty="0" smtClean="0">
                <a:solidFill>
                  <a:srgbClr val="333F48"/>
                </a:solidFill>
                <a:latin typeface="+mn-lt"/>
              </a:rPr>
              <a:t> </a:t>
            </a:r>
            <a:r>
              <a:rPr lang="de-DE" sz="1400" dirty="0" err="1" smtClean="0">
                <a:solidFill>
                  <a:srgbClr val="333F48"/>
                </a:solidFill>
                <a:latin typeface="+mn-lt"/>
              </a:rPr>
              <a:t>over</a:t>
            </a:r>
            <a:r>
              <a:rPr lang="de-DE" sz="1400" dirty="0" smtClean="0">
                <a:solidFill>
                  <a:srgbClr val="333F48"/>
                </a:solidFill>
                <a:latin typeface="+mn-lt"/>
              </a:rPr>
              <a:t> 250 </a:t>
            </a:r>
            <a:r>
              <a:rPr lang="de-DE" sz="1400" dirty="0" err="1" smtClean="0">
                <a:solidFill>
                  <a:srgbClr val="333F48"/>
                </a:solidFill>
                <a:latin typeface="+mn-lt"/>
              </a:rPr>
              <a:t>million</a:t>
            </a:r>
            <a:r>
              <a:rPr lang="de-DE" sz="1400" dirty="0" smtClean="0">
                <a:solidFill>
                  <a:srgbClr val="333F48"/>
                </a:solidFill>
                <a:latin typeface="+mn-lt"/>
              </a:rPr>
              <a:t> </a:t>
            </a:r>
            <a:r>
              <a:rPr lang="de-DE" sz="1400" dirty="0" err="1" smtClean="0">
                <a:solidFill>
                  <a:srgbClr val="333F48"/>
                </a:solidFill>
                <a:latin typeface="+mn-lt"/>
              </a:rPr>
              <a:t>years</a:t>
            </a:r>
            <a:r>
              <a:rPr lang="de-DE" sz="1400" dirty="0" smtClean="0">
                <a:solidFill>
                  <a:srgbClr val="333F48"/>
                </a:solidFill>
                <a:latin typeface="+mn-lt"/>
              </a:rPr>
              <a:t>, </a:t>
            </a:r>
            <a:r>
              <a:rPr lang="de-DE" sz="1400" dirty="0" err="1" smtClean="0">
                <a:solidFill>
                  <a:srgbClr val="333F48"/>
                </a:solidFill>
                <a:latin typeface="+mn-lt"/>
              </a:rPr>
              <a:t>now</a:t>
            </a:r>
            <a:r>
              <a:rPr lang="de-DE" sz="1400" dirty="0" smtClean="0">
                <a:solidFill>
                  <a:srgbClr val="333F48"/>
                </a:solidFill>
                <a:latin typeface="+mn-lt"/>
              </a:rPr>
              <a:t> </a:t>
            </a:r>
            <a:r>
              <a:rPr lang="de-DE" sz="1400" dirty="0" err="1" smtClean="0">
                <a:solidFill>
                  <a:srgbClr val="333F48"/>
                </a:solidFill>
                <a:latin typeface="+mn-lt"/>
              </a:rPr>
              <a:t>as</a:t>
            </a:r>
            <a:r>
              <a:rPr lang="de-DE" sz="1400" dirty="0" smtClean="0">
                <a:solidFill>
                  <a:srgbClr val="333F48"/>
                </a:solidFill>
                <a:latin typeface="+mn-lt"/>
              </a:rPr>
              <a:t> </a:t>
            </a:r>
            <a:r>
              <a:rPr lang="de-DE" sz="1400" dirty="0" err="1" smtClean="0">
                <a:solidFill>
                  <a:srgbClr val="333F48"/>
                </a:solidFill>
                <a:latin typeface="+mn-lt"/>
              </a:rPr>
              <a:t>then</a:t>
            </a:r>
            <a:r>
              <a:rPr lang="de-DE" sz="1400" dirty="0" smtClean="0">
                <a:solidFill>
                  <a:srgbClr val="333F48"/>
                </a:solidFill>
                <a:latin typeface="+mn-lt"/>
              </a:rPr>
              <a:t> </a:t>
            </a:r>
            <a:r>
              <a:rPr lang="de-DE" sz="1400" dirty="0" err="1" smtClean="0">
                <a:solidFill>
                  <a:srgbClr val="333F48"/>
                </a:solidFill>
                <a:latin typeface="+mn-lt"/>
              </a:rPr>
              <a:t>celebrated</a:t>
            </a:r>
            <a:r>
              <a:rPr lang="de-DE" sz="1400" dirty="0" smtClean="0">
                <a:solidFill>
                  <a:srgbClr val="333F48"/>
                </a:solidFill>
                <a:latin typeface="+mn-lt"/>
              </a:rPr>
              <a:t> </a:t>
            </a:r>
            <a:r>
              <a:rPr lang="de-DE" sz="1400" dirty="0" err="1" smtClean="0">
                <a:solidFill>
                  <a:srgbClr val="333F48"/>
                </a:solidFill>
                <a:latin typeface="+mn-lt"/>
              </a:rPr>
              <a:t>as</a:t>
            </a:r>
            <a:r>
              <a:rPr lang="de-DE" sz="1400" dirty="0" smtClean="0">
                <a:solidFill>
                  <a:srgbClr val="333F48"/>
                </a:solidFill>
                <a:latin typeface="+mn-lt"/>
              </a:rPr>
              <a:t> a </a:t>
            </a:r>
            <a:r>
              <a:rPr lang="de-DE" sz="1400" dirty="0" err="1" smtClean="0">
                <a:solidFill>
                  <a:srgbClr val="333F48"/>
                </a:solidFill>
                <a:latin typeface="+mn-lt"/>
              </a:rPr>
              <a:t>culinary</a:t>
            </a:r>
            <a:r>
              <a:rPr lang="de-DE" sz="1400" dirty="0" smtClean="0">
                <a:solidFill>
                  <a:srgbClr val="333F48"/>
                </a:solidFill>
                <a:latin typeface="+mn-lt"/>
              </a:rPr>
              <a:t> </a:t>
            </a:r>
            <a:r>
              <a:rPr lang="de-DE" sz="1400" dirty="0" err="1" smtClean="0">
                <a:solidFill>
                  <a:srgbClr val="333F48"/>
                </a:solidFill>
                <a:latin typeface="+mn-lt"/>
              </a:rPr>
              <a:t>delicacy</a:t>
            </a:r>
            <a:r>
              <a:rPr lang="de-DE" sz="1400" dirty="0" smtClean="0">
                <a:solidFill>
                  <a:srgbClr val="333F48"/>
                </a:solidFill>
                <a:latin typeface="+mn-lt"/>
              </a:rPr>
              <a:t>. </a:t>
            </a:r>
            <a:r>
              <a:rPr lang="de-DE" sz="1400" dirty="0" err="1" smtClean="0">
                <a:solidFill>
                  <a:srgbClr val="333F48"/>
                </a:solidFill>
                <a:latin typeface="+mn-lt"/>
              </a:rPr>
              <a:t>Oysters</a:t>
            </a:r>
            <a:r>
              <a:rPr lang="de-DE" sz="1400" dirty="0" smtClean="0">
                <a:solidFill>
                  <a:srgbClr val="333F48"/>
                </a:solidFill>
                <a:latin typeface="+mn-lt"/>
              </a:rPr>
              <a:t> </a:t>
            </a:r>
            <a:r>
              <a:rPr lang="de-DE" sz="1400" dirty="0" err="1" smtClean="0">
                <a:solidFill>
                  <a:srgbClr val="333F48"/>
                </a:solidFill>
                <a:latin typeface="+mn-lt"/>
              </a:rPr>
              <a:t>contain</a:t>
            </a:r>
            <a:r>
              <a:rPr lang="de-DE" sz="1400" dirty="0" smtClean="0">
                <a:solidFill>
                  <a:srgbClr val="333F48"/>
                </a:solidFill>
                <a:latin typeface="+mn-lt"/>
              </a:rPr>
              <a:t> a high </a:t>
            </a:r>
            <a:r>
              <a:rPr lang="de-DE" sz="1400" dirty="0" err="1" smtClean="0">
                <a:solidFill>
                  <a:srgbClr val="333F48"/>
                </a:solidFill>
                <a:latin typeface="+mn-lt"/>
              </a:rPr>
              <a:t>amount</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vitamins</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minerals</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offer</a:t>
            </a:r>
            <a:r>
              <a:rPr lang="de-DE" sz="1400" dirty="0" smtClean="0">
                <a:solidFill>
                  <a:srgbClr val="333F48"/>
                </a:solidFill>
                <a:latin typeface="+mn-lt"/>
              </a:rPr>
              <a:t> high </a:t>
            </a:r>
            <a:r>
              <a:rPr lang="de-DE" sz="1400" dirty="0" err="1" smtClean="0">
                <a:solidFill>
                  <a:srgbClr val="333F48"/>
                </a:solidFill>
                <a:latin typeface="+mn-lt"/>
              </a:rPr>
              <a:t>bioavailability</a:t>
            </a:r>
            <a:r>
              <a:rPr lang="de-DE" sz="1400" dirty="0" smtClean="0">
                <a:solidFill>
                  <a:srgbClr val="333F48"/>
                </a:solidFill>
                <a:latin typeface="+mn-lt"/>
              </a:rPr>
              <a:t> </a:t>
            </a:r>
            <a:r>
              <a:rPr lang="de-DE" sz="1400" dirty="0" err="1" smtClean="0">
                <a:solidFill>
                  <a:srgbClr val="333F48"/>
                </a:solidFill>
                <a:latin typeface="+mn-lt"/>
              </a:rPr>
              <a:t>with</a:t>
            </a:r>
            <a:r>
              <a:rPr lang="de-DE" sz="1400" dirty="0" smtClean="0">
                <a:solidFill>
                  <a:srgbClr val="333F48"/>
                </a:solidFill>
                <a:latin typeface="+mn-lt"/>
              </a:rPr>
              <a:t> </a:t>
            </a:r>
            <a:r>
              <a:rPr lang="de-DE" sz="1400" dirty="0" err="1" smtClean="0">
                <a:solidFill>
                  <a:srgbClr val="333F48"/>
                </a:solidFill>
                <a:latin typeface="+mn-lt"/>
              </a:rPr>
              <a:t>low</a:t>
            </a:r>
            <a:r>
              <a:rPr lang="de-DE" sz="1400" dirty="0" smtClean="0">
                <a:solidFill>
                  <a:srgbClr val="333F48"/>
                </a:solidFill>
                <a:latin typeface="+mn-lt"/>
              </a:rPr>
              <a:t> </a:t>
            </a:r>
            <a:r>
              <a:rPr lang="de-DE" sz="1400" dirty="0" err="1" smtClean="0">
                <a:solidFill>
                  <a:srgbClr val="333F48"/>
                </a:solidFill>
                <a:latin typeface="+mn-lt"/>
              </a:rPr>
              <a:t>caloric</a:t>
            </a:r>
            <a:r>
              <a:rPr lang="de-DE" sz="1400" dirty="0" smtClean="0">
                <a:solidFill>
                  <a:srgbClr val="333F48"/>
                </a:solidFill>
                <a:latin typeface="+mn-lt"/>
              </a:rPr>
              <a:t> </a:t>
            </a:r>
            <a:r>
              <a:rPr lang="de-DE" sz="1400" dirty="0" err="1" smtClean="0">
                <a:solidFill>
                  <a:srgbClr val="333F48"/>
                </a:solidFill>
                <a:latin typeface="+mn-lt"/>
              </a:rPr>
              <a:t>value</a:t>
            </a:r>
            <a:r>
              <a:rPr lang="de-DE" sz="1400" dirty="0" smtClean="0">
                <a:solidFill>
                  <a:srgbClr val="333F48"/>
                </a:solidFill>
                <a:latin typeface="+mn-lt"/>
              </a:rPr>
              <a:t>. </a:t>
            </a:r>
            <a:r>
              <a:rPr lang="de-DE" sz="1400" dirty="0" err="1" smtClean="0">
                <a:solidFill>
                  <a:srgbClr val="333F48"/>
                </a:solidFill>
                <a:latin typeface="+mn-lt"/>
              </a:rPr>
              <a:t>Oyster</a:t>
            </a:r>
            <a:r>
              <a:rPr lang="de-DE" sz="1400" dirty="0" smtClean="0">
                <a:solidFill>
                  <a:srgbClr val="333F48"/>
                </a:solidFill>
                <a:latin typeface="+mn-lt"/>
              </a:rPr>
              <a:t> </a:t>
            </a:r>
            <a:r>
              <a:rPr lang="de-DE" sz="1400" dirty="0" err="1" smtClean="0">
                <a:solidFill>
                  <a:srgbClr val="333F48"/>
                </a:solidFill>
                <a:latin typeface="+mn-lt"/>
              </a:rPr>
              <a:t>shell</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often</a:t>
            </a:r>
            <a:r>
              <a:rPr lang="de-DE" sz="1400" dirty="0" smtClean="0">
                <a:solidFill>
                  <a:srgbClr val="333F48"/>
                </a:solidFill>
                <a:latin typeface="+mn-lt"/>
              </a:rPr>
              <a:t> </a:t>
            </a:r>
            <a:r>
              <a:rPr lang="de-DE" sz="1400" dirty="0" err="1" smtClean="0">
                <a:solidFill>
                  <a:srgbClr val="333F48"/>
                </a:solidFill>
                <a:latin typeface="+mn-lt"/>
              </a:rPr>
              <a:t>used</a:t>
            </a:r>
            <a:r>
              <a:rPr lang="de-DE" sz="1400" dirty="0" smtClean="0">
                <a:solidFill>
                  <a:srgbClr val="333F48"/>
                </a:solidFill>
                <a:latin typeface="+mn-lt"/>
              </a:rPr>
              <a:t> in </a:t>
            </a:r>
            <a:r>
              <a:rPr lang="de-DE" sz="1400" dirty="0" err="1" smtClean="0">
                <a:solidFill>
                  <a:srgbClr val="333F48"/>
                </a:solidFill>
                <a:latin typeface="+mn-lt"/>
              </a:rPr>
              <a:t>medical</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cosmetic</a:t>
            </a:r>
            <a:r>
              <a:rPr lang="de-DE" sz="1400" dirty="0" smtClean="0">
                <a:solidFill>
                  <a:srgbClr val="333F48"/>
                </a:solidFill>
                <a:latin typeface="+mn-lt"/>
              </a:rPr>
              <a:t> </a:t>
            </a:r>
            <a:r>
              <a:rPr lang="de-DE" sz="1400" dirty="0" err="1" smtClean="0">
                <a:solidFill>
                  <a:srgbClr val="333F48"/>
                </a:solidFill>
                <a:latin typeface="+mn-lt"/>
              </a:rPr>
              <a:t>products</a:t>
            </a:r>
            <a:r>
              <a:rPr lang="de-DE" sz="1400" dirty="0" smtClean="0">
                <a:solidFill>
                  <a:srgbClr val="333F48"/>
                </a:solidFill>
                <a:latin typeface="+mn-lt"/>
              </a:rPr>
              <a:t>, </a:t>
            </a:r>
            <a:r>
              <a:rPr lang="de-DE" sz="1400" dirty="0" err="1" smtClean="0">
                <a:solidFill>
                  <a:srgbClr val="333F48"/>
                </a:solidFill>
                <a:latin typeface="+mn-lt"/>
              </a:rPr>
              <a:t>as</a:t>
            </a:r>
            <a:r>
              <a:rPr lang="de-DE" sz="1400" dirty="0" smtClean="0">
                <a:solidFill>
                  <a:srgbClr val="333F48"/>
                </a:solidFill>
                <a:latin typeface="+mn-lt"/>
              </a:rPr>
              <a:t> </a:t>
            </a:r>
            <a:r>
              <a:rPr lang="de-DE" sz="1400" dirty="0" err="1" smtClean="0">
                <a:solidFill>
                  <a:srgbClr val="333F48"/>
                </a:solidFill>
                <a:latin typeface="+mn-lt"/>
              </a:rPr>
              <a:t>it</a:t>
            </a:r>
            <a:r>
              <a:rPr lang="de-DE" sz="1400" dirty="0" smtClean="0">
                <a:solidFill>
                  <a:srgbClr val="333F48"/>
                </a:solidFill>
                <a:latin typeface="+mn-lt"/>
              </a:rPr>
              <a:t> </a:t>
            </a:r>
            <a:r>
              <a:rPr lang="de-DE" sz="1400" dirty="0" err="1" smtClean="0">
                <a:solidFill>
                  <a:srgbClr val="333F48"/>
                </a:solidFill>
                <a:latin typeface="+mn-lt"/>
              </a:rPr>
              <a:t>truly</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 </a:t>
            </a:r>
            <a:r>
              <a:rPr lang="de-DE" sz="1400" dirty="0" err="1" smtClean="0">
                <a:solidFill>
                  <a:srgbClr val="333F48"/>
                </a:solidFill>
                <a:latin typeface="+mn-lt"/>
              </a:rPr>
              <a:t>treasure</a:t>
            </a:r>
            <a:r>
              <a:rPr lang="de-DE" sz="1400" dirty="0" smtClean="0">
                <a:solidFill>
                  <a:srgbClr val="333F48"/>
                </a:solidFill>
                <a:latin typeface="+mn-lt"/>
              </a:rPr>
              <a:t> </a:t>
            </a:r>
            <a:r>
              <a:rPr lang="de-DE" sz="1400" dirty="0" err="1" smtClean="0">
                <a:solidFill>
                  <a:srgbClr val="333F48"/>
                </a:solidFill>
                <a:latin typeface="+mn-lt"/>
              </a:rPr>
              <a:t>chest</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valuable</a:t>
            </a:r>
            <a:r>
              <a:rPr lang="de-DE" sz="1400" dirty="0" smtClean="0">
                <a:solidFill>
                  <a:srgbClr val="333F48"/>
                </a:solidFill>
                <a:latin typeface="+mn-lt"/>
              </a:rPr>
              <a:t> </a:t>
            </a:r>
            <a:r>
              <a:rPr lang="de-DE" sz="1400" dirty="0" err="1" smtClean="0">
                <a:solidFill>
                  <a:srgbClr val="333F48"/>
                </a:solidFill>
                <a:latin typeface="+mn-lt"/>
              </a:rPr>
              <a:t>skin-enhancers</a:t>
            </a:r>
            <a:r>
              <a:rPr lang="de-DE" sz="1400" dirty="0" smtClean="0">
                <a:solidFill>
                  <a:srgbClr val="333F48"/>
                </a:solidFill>
                <a:latin typeface="+mn-lt"/>
              </a:rPr>
              <a:t>:</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Amino</a:t>
            </a:r>
            <a:r>
              <a:rPr lang="de-DE" sz="1400" dirty="0">
                <a:solidFill>
                  <a:srgbClr val="333F48"/>
                </a:solidFill>
                <a:latin typeface="+mn-lt"/>
              </a:rPr>
              <a:t> </a:t>
            </a:r>
            <a:r>
              <a:rPr lang="de-DE" sz="1400" dirty="0" err="1">
                <a:solidFill>
                  <a:srgbClr val="333F48"/>
                </a:solidFill>
                <a:latin typeface="+mn-lt"/>
              </a:rPr>
              <a:t>acids</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vitamins</a:t>
            </a:r>
            <a:r>
              <a:rPr lang="de-DE" sz="1400" dirty="0">
                <a:solidFill>
                  <a:srgbClr val="333F48"/>
                </a:solidFill>
                <a:latin typeface="+mn-lt"/>
              </a:rPr>
              <a:t> (B1, B2, B3, B5, B12) </a:t>
            </a:r>
            <a:r>
              <a:rPr lang="de-DE" sz="1400" dirty="0" err="1">
                <a:solidFill>
                  <a:srgbClr val="333F48"/>
                </a:solidFill>
                <a:latin typeface="+mn-lt"/>
              </a:rPr>
              <a:t>strengthen</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nourish</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skin</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Valuable</a:t>
            </a:r>
            <a:r>
              <a:rPr lang="de-DE" sz="1400" dirty="0">
                <a:solidFill>
                  <a:srgbClr val="333F48"/>
                </a:solidFill>
                <a:latin typeface="+mn-lt"/>
              </a:rPr>
              <a:t> marine </a:t>
            </a:r>
            <a:r>
              <a:rPr lang="de-DE" sz="1400" dirty="0" err="1">
                <a:solidFill>
                  <a:srgbClr val="333F48"/>
                </a:solidFill>
                <a:latin typeface="+mn-lt"/>
              </a:rPr>
              <a:t>minerals</a:t>
            </a:r>
            <a:r>
              <a:rPr lang="de-DE" sz="1400" dirty="0">
                <a:solidFill>
                  <a:srgbClr val="333F48"/>
                </a:solidFill>
                <a:latin typeface="+mn-lt"/>
              </a:rPr>
              <a:t> &amp; </a:t>
            </a:r>
            <a:r>
              <a:rPr lang="de-DE" sz="1400" dirty="0" err="1">
                <a:solidFill>
                  <a:srgbClr val="333F48"/>
                </a:solidFill>
                <a:latin typeface="+mn-lt"/>
              </a:rPr>
              <a:t>trace</a:t>
            </a:r>
            <a:r>
              <a:rPr lang="de-DE" sz="1400" dirty="0">
                <a:solidFill>
                  <a:srgbClr val="333F48"/>
                </a:solidFill>
                <a:latin typeface="+mn-lt"/>
              </a:rPr>
              <a:t> </a:t>
            </a:r>
            <a:r>
              <a:rPr lang="de-DE" sz="1400" dirty="0" err="1">
                <a:solidFill>
                  <a:srgbClr val="333F48"/>
                </a:solidFill>
                <a:latin typeface="+mn-lt"/>
              </a:rPr>
              <a:t>elements</a:t>
            </a:r>
            <a:r>
              <a:rPr lang="de-DE" sz="1400" dirty="0">
                <a:solidFill>
                  <a:srgbClr val="333F48"/>
                </a:solidFill>
                <a:latin typeface="+mn-lt"/>
              </a:rPr>
              <a:t> (</a:t>
            </a:r>
            <a:r>
              <a:rPr lang="de-DE" sz="1400" dirty="0" err="1">
                <a:solidFill>
                  <a:srgbClr val="333F48"/>
                </a:solidFill>
                <a:latin typeface="+mn-lt"/>
              </a:rPr>
              <a:t>potassium</a:t>
            </a:r>
            <a:r>
              <a:rPr lang="de-DE" sz="1400" dirty="0">
                <a:solidFill>
                  <a:srgbClr val="333F48"/>
                </a:solidFill>
                <a:latin typeface="+mn-lt"/>
              </a:rPr>
              <a:t>, </a:t>
            </a:r>
            <a:r>
              <a:rPr lang="de-DE" sz="1400" dirty="0" err="1">
                <a:solidFill>
                  <a:srgbClr val="333F48"/>
                </a:solidFill>
                <a:latin typeface="+mn-lt"/>
              </a:rPr>
              <a:t>phosphorus</a:t>
            </a:r>
            <a:r>
              <a:rPr lang="de-DE" sz="1400" dirty="0">
                <a:solidFill>
                  <a:srgbClr val="333F48"/>
                </a:solidFill>
                <a:latin typeface="+mn-lt"/>
              </a:rPr>
              <a:t>, </a:t>
            </a:r>
            <a:r>
              <a:rPr lang="de-DE" sz="1400" dirty="0" err="1">
                <a:solidFill>
                  <a:srgbClr val="333F48"/>
                </a:solidFill>
                <a:latin typeface="+mn-lt"/>
              </a:rPr>
              <a:t>natrium</a:t>
            </a:r>
            <a:r>
              <a:rPr lang="de-DE" sz="1400" dirty="0">
                <a:solidFill>
                  <a:srgbClr val="333F48"/>
                </a:solidFill>
                <a:latin typeface="+mn-lt"/>
              </a:rPr>
              <a:t>, </a:t>
            </a:r>
            <a:r>
              <a:rPr lang="de-DE" sz="1400" dirty="0" err="1">
                <a:solidFill>
                  <a:srgbClr val="333F48"/>
                </a:solidFill>
                <a:latin typeface="+mn-lt"/>
              </a:rPr>
              <a:t>zinc</a:t>
            </a:r>
            <a:r>
              <a:rPr lang="de-DE" sz="1400" dirty="0">
                <a:solidFill>
                  <a:srgbClr val="333F48"/>
                </a:solidFill>
                <a:latin typeface="+mn-lt"/>
              </a:rPr>
              <a:t>, </a:t>
            </a:r>
            <a:r>
              <a:rPr lang="de-DE" sz="1400" dirty="0" err="1">
                <a:solidFill>
                  <a:srgbClr val="333F48"/>
                </a:solidFill>
                <a:latin typeface="+mn-lt"/>
              </a:rPr>
              <a:t>calcium</a:t>
            </a:r>
            <a:r>
              <a:rPr lang="de-DE" sz="1400" dirty="0">
                <a:solidFill>
                  <a:srgbClr val="333F48"/>
                </a:solidFill>
                <a:latin typeface="+mn-lt"/>
              </a:rPr>
              <a:t>, </a:t>
            </a:r>
            <a:r>
              <a:rPr lang="de-DE" sz="1400" dirty="0" err="1">
                <a:solidFill>
                  <a:srgbClr val="333F48"/>
                </a:solidFill>
                <a:latin typeface="+mn-lt"/>
              </a:rPr>
              <a:t>magnesium</a:t>
            </a:r>
            <a:r>
              <a:rPr lang="de-DE" sz="1400" dirty="0">
                <a:solidFill>
                  <a:srgbClr val="333F48"/>
                </a:solidFill>
                <a:latin typeface="+mn-lt"/>
              </a:rPr>
              <a:t>, </a:t>
            </a:r>
            <a:r>
              <a:rPr lang="de-DE" sz="1400" dirty="0" err="1">
                <a:solidFill>
                  <a:srgbClr val="333F48"/>
                </a:solidFill>
                <a:latin typeface="+mn-lt"/>
              </a:rPr>
              <a:t>iron</a:t>
            </a:r>
            <a:r>
              <a:rPr lang="de-DE" sz="1400" dirty="0">
                <a:solidFill>
                  <a:srgbClr val="333F48"/>
                </a:solidFill>
                <a:latin typeface="+mn-lt"/>
              </a:rPr>
              <a:t>)</a:t>
            </a:r>
            <a:r>
              <a:rPr lang="de-DE" sz="1400" dirty="0" err="1">
                <a:solidFill>
                  <a:srgbClr val="333F48"/>
                </a:solidFill>
                <a:latin typeface="+mn-lt"/>
              </a:rPr>
              <a:t>vitalize</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smtClean="0">
                <a:solidFill>
                  <a:srgbClr val="333F48"/>
                </a:solidFill>
                <a:latin typeface="+mn-lt"/>
              </a:rPr>
              <a:t>skin</a:t>
            </a:r>
            <a:endParaRPr lang="de-DE" sz="1400" dirty="0" smtClean="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smtClean="0">
                <a:solidFill>
                  <a:srgbClr val="333F48"/>
                </a:solidFill>
                <a:latin typeface="+mn-lt"/>
              </a:rPr>
              <a:t>For</a:t>
            </a:r>
            <a:r>
              <a:rPr lang="de-DE" sz="1400" dirty="0" smtClean="0">
                <a:solidFill>
                  <a:srgbClr val="333F48"/>
                </a:solidFill>
                <a:latin typeface="+mn-lt"/>
              </a:rPr>
              <a:t> an </a:t>
            </a:r>
            <a:r>
              <a:rPr lang="de-DE" sz="1400" dirty="0" err="1" smtClean="0">
                <a:solidFill>
                  <a:srgbClr val="333F48"/>
                </a:solidFill>
                <a:latin typeface="+mn-lt"/>
              </a:rPr>
              <a:t>even</a:t>
            </a:r>
            <a:r>
              <a:rPr lang="de-DE" sz="1400" dirty="0" smtClean="0">
                <a:solidFill>
                  <a:srgbClr val="333F48"/>
                </a:solidFill>
                <a:latin typeface="+mn-lt"/>
              </a:rPr>
              <a:t>, </a:t>
            </a:r>
            <a:r>
              <a:rPr lang="de-DE" sz="1400" dirty="0" err="1" smtClean="0">
                <a:solidFill>
                  <a:srgbClr val="333F48"/>
                </a:solidFill>
                <a:latin typeface="+mn-lt"/>
              </a:rPr>
              <a:t>mattified</a:t>
            </a:r>
            <a:r>
              <a:rPr lang="de-DE" sz="1400" dirty="0" smtClean="0">
                <a:solidFill>
                  <a:srgbClr val="333F48"/>
                </a:solidFill>
                <a:latin typeface="+mn-lt"/>
              </a:rPr>
              <a:t> </a:t>
            </a:r>
            <a:r>
              <a:rPr lang="de-DE" sz="1400" dirty="0" err="1" smtClean="0">
                <a:solidFill>
                  <a:srgbClr val="333F48"/>
                </a:solidFill>
                <a:latin typeface="+mn-lt"/>
              </a:rPr>
              <a:t>complexion</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For</a:t>
            </a:r>
            <a:r>
              <a:rPr lang="de-DE" sz="1400" dirty="0">
                <a:solidFill>
                  <a:srgbClr val="333F48"/>
                </a:solidFill>
                <a:latin typeface="+mn-lt"/>
              </a:rPr>
              <a:t> </a:t>
            </a:r>
            <a:r>
              <a:rPr lang="de-DE" sz="1400" dirty="0" err="1">
                <a:solidFill>
                  <a:srgbClr val="333F48"/>
                </a:solidFill>
                <a:latin typeface="+mn-lt"/>
              </a:rPr>
              <a:t>healthy</a:t>
            </a:r>
            <a:r>
              <a:rPr lang="de-DE" sz="1400" dirty="0">
                <a:solidFill>
                  <a:srgbClr val="333F48"/>
                </a:solidFill>
                <a:latin typeface="+mn-lt"/>
              </a:rPr>
              <a:t> </a:t>
            </a:r>
            <a:r>
              <a:rPr lang="de-DE" sz="1400" dirty="0" err="1" smtClean="0">
                <a:solidFill>
                  <a:srgbClr val="333F48"/>
                </a:solidFill>
                <a:latin typeface="+mn-lt"/>
              </a:rPr>
              <a:t>cell</a:t>
            </a:r>
            <a:r>
              <a:rPr lang="de-DE" sz="1400" dirty="0" smtClean="0">
                <a:solidFill>
                  <a:srgbClr val="333F48"/>
                </a:solidFill>
                <a:latin typeface="+mn-lt"/>
              </a:rPr>
              <a:t> </a:t>
            </a:r>
            <a:r>
              <a:rPr lang="de-DE" sz="1400" dirty="0" err="1" smtClean="0">
                <a:solidFill>
                  <a:srgbClr val="333F48"/>
                </a:solidFill>
                <a:latin typeface="+mn-lt"/>
              </a:rPr>
              <a:t>protection</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beautiful</a:t>
            </a:r>
            <a:r>
              <a:rPr lang="de-DE" sz="1400" dirty="0" smtClean="0">
                <a:solidFill>
                  <a:srgbClr val="333F48"/>
                </a:solidFill>
                <a:latin typeface="+mn-lt"/>
              </a:rPr>
              <a:t>, smooth </a:t>
            </a:r>
            <a:r>
              <a:rPr lang="de-DE" sz="1400" dirty="0" err="1" smtClean="0">
                <a:solidFill>
                  <a:srgbClr val="333F48"/>
                </a:solidFill>
                <a:latin typeface="+mn-lt"/>
              </a:rPr>
              <a:t>skin</a:t>
            </a:r>
            <a:endParaRPr lang="de-DE" sz="1400" dirty="0" smtClean="0">
              <a:solidFill>
                <a:srgbClr val="333F48"/>
              </a:solidFill>
              <a:latin typeface="+mn-lt"/>
            </a:endParaRPr>
          </a:p>
          <a:p>
            <a:pPr eaLnBrk="1" hangingPunct="1">
              <a:lnSpc>
                <a:spcPct val="20000"/>
              </a:lnSpc>
              <a:buClr>
                <a:srgbClr val="333F48"/>
              </a:buClr>
              <a:buSzPct val="120000"/>
              <a:buFont typeface="Arial" panose="020B0604020202020204" pitchFamily="34" charset="0"/>
              <a:buChar char="•"/>
              <a:defRPr/>
            </a:pPr>
            <a:endParaRPr lang="de-DE" sz="1400" dirty="0">
              <a:solidFill>
                <a:srgbClr val="333F48"/>
              </a:solidFill>
              <a:latin typeface="+mn-lt"/>
            </a:endParaRPr>
          </a:p>
          <a:p>
            <a:pPr marL="0" indent="0" eaLnBrk="1" hangingPunct="1">
              <a:lnSpc>
                <a:spcPct val="150000"/>
              </a:lnSpc>
              <a:buClr>
                <a:srgbClr val="333F48"/>
              </a:buClr>
              <a:buSzPct val="120000"/>
              <a:buNone/>
              <a:defRPr/>
            </a:pPr>
            <a:r>
              <a:rPr lang="de-DE" sz="1400" dirty="0" smtClean="0">
                <a:solidFill>
                  <a:srgbClr val="333F48"/>
                </a:solidFill>
                <a:latin typeface="+mn-lt"/>
              </a:rPr>
              <a:t>The </a:t>
            </a:r>
            <a:r>
              <a:rPr lang="de-DE" sz="1400" dirty="0" err="1" smtClean="0">
                <a:solidFill>
                  <a:srgbClr val="333F48"/>
                </a:solidFill>
                <a:latin typeface="+mn-lt"/>
              </a:rPr>
              <a:t>oyster</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one</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six</a:t>
            </a:r>
            <a:r>
              <a:rPr lang="de-DE" sz="1400" dirty="0" smtClean="0">
                <a:solidFill>
                  <a:srgbClr val="333F48"/>
                </a:solidFill>
                <a:latin typeface="+mn-lt"/>
              </a:rPr>
              <a:t> </a:t>
            </a:r>
            <a:r>
              <a:rPr lang="de-DE" sz="1400" dirty="0" err="1" smtClean="0">
                <a:solidFill>
                  <a:srgbClr val="333F48"/>
                </a:solidFill>
                <a:latin typeface="+mn-lt"/>
              </a:rPr>
              <a:t>interactive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in </a:t>
            </a:r>
            <a:r>
              <a:rPr lang="de-DE" sz="1400" dirty="0" err="1" smtClean="0">
                <a:solidFill>
                  <a:srgbClr val="333F48"/>
                </a:solidFill>
                <a:latin typeface="+mn-lt"/>
              </a:rPr>
              <a:t>our</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b="1" dirty="0" err="1" smtClean="0">
                <a:solidFill>
                  <a:srgbClr val="333F48"/>
                </a:solidFill>
                <a:latin typeface="+mn-lt"/>
              </a:rPr>
              <a:t>Celumer</a:t>
            </a:r>
            <a:r>
              <a:rPr lang="de-DE" sz="1400" b="1" dirty="0" smtClean="0">
                <a:solidFill>
                  <a:srgbClr val="333F48"/>
                </a:solidFill>
                <a:latin typeface="+mn-lt"/>
              </a:rPr>
              <a:t> Marine </a:t>
            </a:r>
            <a:r>
              <a:rPr lang="de-DE" sz="1400" b="1" dirty="0" err="1" smtClean="0">
                <a:solidFill>
                  <a:srgbClr val="333F48"/>
                </a:solidFill>
                <a:latin typeface="+mn-lt"/>
              </a:rPr>
              <a:t>Extract</a:t>
            </a:r>
            <a:r>
              <a:rPr lang="de-DE" sz="1400" b="1" dirty="0" smtClean="0">
                <a:solidFill>
                  <a:srgbClr val="333F48"/>
                </a:solidFill>
                <a:latin typeface="+mn-lt"/>
              </a:rPr>
              <a:t>.</a:t>
            </a:r>
            <a:endParaRPr lang="de-DE" sz="1400" b="1" dirty="0">
              <a:solidFill>
                <a:srgbClr val="333F48"/>
              </a:solidFill>
              <a:latin typeface="+mn-lt"/>
            </a:endParaRPr>
          </a:p>
          <a:p>
            <a:pPr eaLnBrk="1" hangingPunct="1">
              <a:defRPr/>
            </a:pPr>
            <a:endParaRPr lang="de-DE" sz="1400" dirty="0">
              <a:solidFill>
                <a:srgbClr val="333F48"/>
              </a:solidFill>
            </a:endParaRPr>
          </a:p>
        </p:txBody>
      </p:sp>
      <p:pic>
        <p:nvPicPr>
          <p:cNvPr id="54274" name="Picture 2" descr="K:\Marketing\Dalton\01 Bilder\Wirkstoffe\Wirkstoffe PPT\Wirkstoff Auster - Oyster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04" y="1488744"/>
            <a:ext cx="3601301" cy="481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3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794671"/>
            <a:ext cx="11857038" cy="692150"/>
          </a:xfrm>
        </p:spPr>
        <p:txBody>
          <a:bodyPr/>
          <a:lstStyle/>
          <a:p>
            <a:pPr eaLnBrk="1" hangingPunct="1"/>
            <a:r>
              <a:rPr lang="de-DE" altLang="de-DE" dirty="0" err="1" smtClean="0"/>
              <a:t>Camphor</a:t>
            </a:r>
            <a:endParaRPr lang="de-DE" altLang="de-DE" dirty="0" smtClean="0"/>
          </a:p>
        </p:txBody>
      </p:sp>
      <p:sp>
        <p:nvSpPr>
          <p:cNvPr id="38915" name="Rectangle 10"/>
          <p:cNvSpPr>
            <a:spLocks noGrp="1" noChangeArrowheads="1"/>
          </p:cNvSpPr>
          <p:nvPr>
            <p:ph type="body" sz="half" idx="1"/>
          </p:nvPr>
        </p:nvSpPr>
        <p:spPr>
          <a:xfrm>
            <a:off x="4656794" y="1989138"/>
            <a:ext cx="6473321" cy="4310062"/>
          </a:xfrm>
        </p:spPr>
        <p:txBody>
          <a:bodyPr/>
          <a:lstStyle/>
          <a:p>
            <a:pPr marL="0" indent="0">
              <a:buNone/>
            </a:pPr>
            <a:r>
              <a:rPr lang="en-US" dirty="0"/>
              <a:t>Camphor is a lipophilic ingredient found in the essential oils of the camphor tree. The camphor tree is native to the Himalayas, where it thrives even at an altitude of more than 1000 meters. Camphor was used as a healing plant by Hildegard von </a:t>
            </a:r>
            <a:r>
              <a:rPr lang="en-US" dirty="0" err="1"/>
              <a:t>Bingen</a:t>
            </a:r>
            <a:r>
              <a:rPr lang="en-US" dirty="0"/>
              <a:t>, who used it to treat febrile diseases, rheumatism and colds. To this day, camphor is widely used for medicinal purposes, mainly in Asia.</a:t>
            </a:r>
          </a:p>
          <a:p>
            <a:r>
              <a:rPr lang="de-DE" dirty="0" err="1"/>
              <a:t>Antiseptic</a:t>
            </a:r>
            <a:endParaRPr lang="de-DE" dirty="0"/>
          </a:p>
          <a:p>
            <a:r>
              <a:rPr lang="de-DE" dirty="0"/>
              <a:t>Anti-</a:t>
            </a:r>
            <a:r>
              <a:rPr lang="de-DE" dirty="0" err="1"/>
              <a:t>inflammatory</a:t>
            </a:r>
            <a:endParaRPr lang="de-DE" dirty="0"/>
          </a:p>
          <a:p>
            <a:r>
              <a:rPr lang="de-DE" dirty="0" err="1"/>
              <a:t>Bactericidal</a:t>
            </a:r>
            <a:r>
              <a:rPr lang="de-DE" dirty="0"/>
              <a:t> </a:t>
            </a:r>
            <a:r>
              <a:rPr lang="de-DE" dirty="0" err="1"/>
              <a:t>and</a:t>
            </a:r>
            <a:r>
              <a:rPr lang="de-DE" dirty="0"/>
              <a:t> </a:t>
            </a:r>
            <a:r>
              <a:rPr lang="de-DE" dirty="0" err="1"/>
              <a:t>antimicrobial</a:t>
            </a:r>
            <a:endParaRPr lang="de-DE" dirty="0"/>
          </a:p>
          <a:p>
            <a:pPr marL="0" indent="0" eaLnBrk="1" hangingPunct="1">
              <a:buFont typeface="Wingdings" pitchFamily="2" charset="2"/>
              <a:buNone/>
            </a:pPr>
            <a:r>
              <a:rPr lang="de-DE" dirty="0" smtClean="0"/>
              <a:t> </a:t>
            </a:r>
          </a:p>
          <a:p>
            <a:pPr marL="0" indent="0" eaLnBrk="1" hangingPunct="1">
              <a:buFont typeface="Wingdings" pitchFamily="2" charset="2"/>
              <a:buNone/>
            </a:pPr>
            <a:endParaRPr lang="de-DE" altLang="de-DE" dirty="0" smtClean="0"/>
          </a:p>
        </p:txBody>
      </p:sp>
      <p:pic>
        <p:nvPicPr>
          <p:cNvPr id="18434" name="Picture 2" descr="K:\Marketing\Dalton\01 Bilder\Wirkstoffe\Wirkstoffe PPT\Wirkstoff Campher - Camphor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 y="1488721"/>
            <a:ext cx="3601320" cy="481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794671"/>
            <a:ext cx="11857038" cy="692150"/>
          </a:xfrm>
        </p:spPr>
        <p:txBody>
          <a:bodyPr/>
          <a:lstStyle/>
          <a:p>
            <a:pPr eaLnBrk="1" hangingPunct="1"/>
            <a:r>
              <a:rPr lang="de-DE" altLang="de-DE" dirty="0" smtClean="0"/>
              <a:t>Hamamelis</a:t>
            </a:r>
          </a:p>
        </p:txBody>
      </p:sp>
      <p:sp>
        <p:nvSpPr>
          <p:cNvPr id="38915" name="Rectangle 10"/>
          <p:cNvSpPr>
            <a:spLocks noGrp="1" noChangeArrowheads="1"/>
          </p:cNvSpPr>
          <p:nvPr>
            <p:ph type="body" sz="half" idx="1"/>
          </p:nvPr>
        </p:nvSpPr>
        <p:spPr>
          <a:xfrm>
            <a:off x="4654439" y="1989138"/>
            <a:ext cx="6475677" cy="4310062"/>
          </a:xfrm>
        </p:spPr>
        <p:txBody>
          <a:bodyPr/>
          <a:lstStyle/>
          <a:p>
            <a:pPr marL="0" indent="0" algn="just" eaLnBrk="1" hangingPunct="1">
              <a:buFont typeface="Wingdings" pitchFamily="2" charset="2"/>
              <a:buNone/>
            </a:pPr>
            <a:r>
              <a:rPr lang="de-DE" dirty="0" smtClean="0"/>
              <a:t>An </a:t>
            </a:r>
            <a:r>
              <a:rPr lang="de-DE" dirty="0" err="1" smtClean="0"/>
              <a:t>extract</a:t>
            </a:r>
            <a:r>
              <a:rPr lang="de-DE" dirty="0" smtClean="0"/>
              <a:t> </a:t>
            </a:r>
            <a:r>
              <a:rPr lang="de-DE" dirty="0" err="1" smtClean="0"/>
              <a:t>derived</a:t>
            </a:r>
            <a:r>
              <a:rPr lang="de-DE" dirty="0" smtClean="0"/>
              <a:t> </a:t>
            </a:r>
            <a:r>
              <a:rPr lang="de-DE" dirty="0" err="1" smtClean="0"/>
              <a:t>from</a:t>
            </a:r>
            <a:r>
              <a:rPr lang="de-DE" dirty="0" smtClean="0"/>
              <a:t> </a:t>
            </a:r>
            <a:r>
              <a:rPr lang="de-DE" dirty="0" err="1" smtClean="0"/>
              <a:t>the</a:t>
            </a:r>
            <a:r>
              <a:rPr lang="de-DE" dirty="0" smtClean="0"/>
              <a:t> </a:t>
            </a:r>
            <a:r>
              <a:rPr lang="de-DE" dirty="0" err="1" smtClean="0"/>
              <a:t>bark</a:t>
            </a:r>
            <a:r>
              <a:rPr lang="de-DE" dirty="0" smtClean="0"/>
              <a:t>, </a:t>
            </a:r>
            <a:r>
              <a:rPr lang="de-DE" dirty="0" err="1" smtClean="0"/>
              <a:t>leaves</a:t>
            </a:r>
            <a:r>
              <a:rPr lang="de-DE" dirty="0" smtClean="0"/>
              <a:t> </a:t>
            </a:r>
            <a:r>
              <a:rPr lang="de-DE" dirty="0" err="1" smtClean="0"/>
              <a:t>and</a:t>
            </a:r>
            <a:r>
              <a:rPr lang="de-DE" dirty="0" smtClean="0"/>
              <a:t> </a:t>
            </a:r>
            <a:r>
              <a:rPr lang="de-DE" dirty="0" err="1" smtClean="0"/>
              <a:t>twigs</a:t>
            </a:r>
            <a:r>
              <a:rPr lang="de-DE" dirty="0" smtClean="0"/>
              <a:t> </a:t>
            </a:r>
            <a:r>
              <a:rPr lang="de-DE" dirty="0" err="1" smtClean="0"/>
              <a:t>of</a:t>
            </a:r>
            <a:r>
              <a:rPr lang="de-DE" dirty="0" smtClean="0"/>
              <a:t> </a:t>
            </a:r>
            <a:r>
              <a:rPr lang="de-DE" dirty="0" err="1" smtClean="0"/>
              <a:t>the</a:t>
            </a:r>
            <a:r>
              <a:rPr lang="de-DE" dirty="0" smtClean="0"/>
              <a:t> </a:t>
            </a:r>
            <a:r>
              <a:rPr lang="de-DE" dirty="0" err="1" smtClean="0"/>
              <a:t>common</a:t>
            </a:r>
            <a:r>
              <a:rPr lang="de-DE" dirty="0" smtClean="0"/>
              <a:t> </a:t>
            </a:r>
            <a:r>
              <a:rPr lang="de-DE" dirty="0" err="1" smtClean="0"/>
              <a:t>witch</a:t>
            </a:r>
            <a:r>
              <a:rPr lang="de-DE" dirty="0" smtClean="0"/>
              <a:t> </a:t>
            </a:r>
            <a:r>
              <a:rPr lang="de-DE" dirty="0" err="1"/>
              <a:t>hazel</a:t>
            </a:r>
            <a:r>
              <a:rPr lang="de-DE" dirty="0"/>
              <a:t> (Hamamelis </a:t>
            </a:r>
            <a:r>
              <a:rPr lang="de-DE" dirty="0" err="1"/>
              <a:t>virginiana</a:t>
            </a:r>
            <a:r>
              <a:rPr lang="de-DE" dirty="0"/>
              <a:t>). </a:t>
            </a:r>
            <a:r>
              <a:rPr lang="de-DE" dirty="0" smtClean="0"/>
              <a:t>In </a:t>
            </a:r>
            <a:r>
              <a:rPr lang="de-DE" dirty="0" err="1" smtClean="0"/>
              <a:t>addition</a:t>
            </a:r>
            <a:r>
              <a:rPr lang="de-DE" dirty="0" smtClean="0"/>
              <a:t> </a:t>
            </a:r>
            <a:r>
              <a:rPr lang="de-DE" dirty="0" err="1" smtClean="0"/>
              <a:t>to</a:t>
            </a:r>
            <a:r>
              <a:rPr lang="de-DE" dirty="0" smtClean="0"/>
              <a:t> </a:t>
            </a:r>
            <a:r>
              <a:rPr lang="de-DE" dirty="0" err="1" smtClean="0"/>
              <a:t>its</a:t>
            </a:r>
            <a:r>
              <a:rPr lang="de-DE" dirty="0" smtClean="0"/>
              <a:t> traditional </a:t>
            </a:r>
            <a:r>
              <a:rPr lang="de-DE" dirty="0" err="1" smtClean="0"/>
              <a:t>medicinal</a:t>
            </a:r>
            <a:r>
              <a:rPr lang="de-DE" dirty="0" smtClean="0"/>
              <a:t> </a:t>
            </a:r>
            <a:r>
              <a:rPr lang="de-DE" dirty="0" err="1" smtClean="0"/>
              <a:t>employment</a:t>
            </a:r>
            <a:r>
              <a:rPr lang="de-DE" dirty="0" smtClean="0"/>
              <a:t>, </a:t>
            </a:r>
            <a:r>
              <a:rPr lang="de-DE" dirty="0" err="1" smtClean="0"/>
              <a:t>the</a:t>
            </a:r>
            <a:r>
              <a:rPr lang="de-DE" dirty="0" smtClean="0"/>
              <a:t> plant </a:t>
            </a:r>
            <a:r>
              <a:rPr lang="de-DE" dirty="0" err="1" smtClean="0"/>
              <a:t>is</a:t>
            </a:r>
            <a:r>
              <a:rPr lang="de-DE" dirty="0" smtClean="0"/>
              <a:t> </a:t>
            </a:r>
            <a:r>
              <a:rPr lang="de-DE" dirty="0" err="1" smtClean="0"/>
              <a:t>cosmetically</a:t>
            </a:r>
            <a:r>
              <a:rPr lang="de-DE" dirty="0" smtClean="0"/>
              <a:t> </a:t>
            </a:r>
            <a:r>
              <a:rPr lang="de-DE" dirty="0" err="1" smtClean="0"/>
              <a:t>used</a:t>
            </a:r>
            <a:r>
              <a:rPr lang="de-DE" dirty="0" smtClean="0"/>
              <a:t> </a:t>
            </a:r>
            <a:r>
              <a:rPr lang="de-DE" dirty="0" err="1" smtClean="0"/>
              <a:t>because</a:t>
            </a:r>
            <a:r>
              <a:rPr lang="de-DE" dirty="0" smtClean="0"/>
              <a:t> </a:t>
            </a:r>
            <a:r>
              <a:rPr lang="de-DE" dirty="0" err="1" smtClean="0"/>
              <a:t>of</a:t>
            </a:r>
            <a:r>
              <a:rPr lang="de-DE" dirty="0" smtClean="0"/>
              <a:t> </a:t>
            </a:r>
            <a:r>
              <a:rPr lang="de-DE" dirty="0" err="1" smtClean="0"/>
              <a:t>its</a:t>
            </a:r>
            <a:endParaRPr lang="de-DE" dirty="0" smtClean="0"/>
          </a:p>
          <a:p>
            <a:pPr eaLnBrk="1" hangingPunct="1">
              <a:defRPr/>
            </a:pPr>
            <a:r>
              <a:rPr lang="de-DE" dirty="0" err="1"/>
              <a:t>skin</a:t>
            </a:r>
            <a:r>
              <a:rPr lang="de-DE" dirty="0"/>
              <a:t> </a:t>
            </a:r>
            <a:r>
              <a:rPr lang="de-DE" dirty="0" err="1"/>
              <a:t>conditioning</a:t>
            </a:r>
            <a:endParaRPr lang="de-DE" dirty="0"/>
          </a:p>
          <a:p>
            <a:pPr eaLnBrk="1" hangingPunct="1">
              <a:defRPr/>
            </a:pPr>
            <a:r>
              <a:rPr lang="de-DE" dirty="0" err="1"/>
              <a:t>wound-healing</a:t>
            </a:r>
            <a:r>
              <a:rPr lang="de-DE" dirty="0"/>
              <a:t> </a:t>
            </a:r>
          </a:p>
          <a:p>
            <a:pPr eaLnBrk="1" hangingPunct="1">
              <a:defRPr/>
            </a:pPr>
            <a:r>
              <a:rPr lang="de-DE" dirty="0" err="1"/>
              <a:t>astringent</a:t>
            </a:r>
            <a:r>
              <a:rPr lang="de-DE" dirty="0"/>
              <a:t> </a:t>
            </a:r>
          </a:p>
          <a:p>
            <a:pPr eaLnBrk="1" hangingPunct="1">
              <a:defRPr/>
            </a:pPr>
            <a:r>
              <a:rPr lang="de-DE" dirty="0" err="1"/>
              <a:t>Soothing</a:t>
            </a:r>
            <a:r>
              <a:rPr lang="de-DE" dirty="0"/>
              <a:t> </a:t>
            </a:r>
            <a:endParaRPr lang="de-DE" dirty="0" smtClean="0"/>
          </a:p>
          <a:p>
            <a:pPr marL="0" indent="0" eaLnBrk="1" hangingPunct="1">
              <a:buNone/>
              <a:defRPr/>
            </a:pPr>
            <a:r>
              <a:rPr lang="de-DE" dirty="0" err="1" smtClean="0"/>
              <a:t>properties</a:t>
            </a:r>
            <a:r>
              <a:rPr lang="de-DE" dirty="0" smtClean="0"/>
              <a:t>.</a:t>
            </a:r>
          </a:p>
          <a:p>
            <a:pPr marL="0" indent="0" eaLnBrk="1" hangingPunct="1">
              <a:buFont typeface="Wingdings" pitchFamily="2" charset="2"/>
              <a:buNone/>
            </a:pPr>
            <a:endParaRPr lang="de-DE" altLang="de-DE" dirty="0" smtClean="0"/>
          </a:p>
        </p:txBody>
      </p:sp>
      <p:pic>
        <p:nvPicPr>
          <p:cNvPr id="31746" name="Picture 2" descr="K:\Marketing\Dalton\01 Bilder\Wirkstoffe\Wirkstoffe PPT\Wirkstoff Hamamelis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3" y="1488717"/>
            <a:ext cx="3601321" cy="481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794671"/>
            <a:ext cx="11857038" cy="692150"/>
          </a:xfrm>
        </p:spPr>
        <p:txBody>
          <a:bodyPr/>
          <a:lstStyle/>
          <a:p>
            <a:pPr eaLnBrk="1" hangingPunct="1"/>
            <a:r>
              <a:rPr lang="de-DE" altLang="de-DE" dirty="0" smtClean="0"/>
              <a:t>Kaolin</a:t>
            </a:r>
          </a:p>
        </p:txBody>
      </p:sp>
      <p:sp>
        <p:nvSpPr>
          <p:cNvPr id="32771" name="Rectangle 10"/>
          <p:cNvSpPr>
            <a:spLocks noGrp="1" noChangeArrowheads="1"/>
          </p:cNvSpPr>
          <p:nvPr>
            <p:ph type="body" sz="half" idx="1"/>
          </p:nvPr>
        </p:nvSpPr>
        <p:spPr>
          <a:xfrm>
            <a:off x="4647941" y="1992928"/>
            <a:ext cx="6499225" cy="4310063"/>
          </a:xfrm>
        </p:spPr>
        <p:txBody>
          <a:bodyPr/>
          <a:lstStyle/>
          <a:p>
            <a:pPr marL="0" indent="0" algn="just" eaLnBrk="1" hangingPunct="1">
              <a:buFont typeface="Wingdings" pitchFamily="2" charset="2"/>
              <a:buNone/>
            </a:pPr>
            <a:r>
              <a:rPr lang="de-DE" dirty="0" smtClean="0"/>
              <a:t>Kaolin, also </a:t>
            </a:r>
            <a:r>
              <a:rPr lang="de-DE" dirty="0" err="1"/>
              <a:t>known</a:t>
            </a:r>
            <a:r>
              <a:rPr lang="de-DE" dirty="0"/>
              <a:t> </a:t>
            </a:r>
            <a:r>
              <a:rPr lang="de-DE" dirty="0" err="1"/>
              <a:t>as</a:t>
            </a:r>
            <a:r>
              <a:rPr lang="de-DE" dirty="0"/>
              <a:t> </a:t>
            </a:r>
            <a:r>
              <a:rPr lang="de-DE" dirty="0" err="1"/>
              <a:t>porcelain</a:t>
            </a:r>
            <a:r>
              <a:rPr lang="de-DE" dirty="0"/>
              <a:t> </a:t>
            </a:r>
            <a:r>
              <a:rPr lang="de-DE" dirty="0" err="1"/>
              <a:t>clay</a:t>
            </a:r>
            <a:r>
              <a:rPr lang="de-DE" dirty="0"/>
              <a:t>, </a:t>
            </a:r>
            <a:r>
              <a:rPr lang="de-DE" dirty="0" err="1"/>
              <a:t>china</a:t>
            </a:r>
            <a:r>
              <a:rPr lang="de-DE" dirty="0"/>
              <a:t> </a:t>
            </a:r>
            <a:r>
              <a:rPr lang="de-DE" dirty="0" err="1"/>
              <a:t>clay</a:t>
            </a:r>
            <a:r>
              <a:rPr lang="de-DE" dirty="0"/>
              <a:t>, </a:t>
            </a:r>
            <a:r>
              <a:rPr lang="de-DE" dirty="0" err="1"/>
              <a:t>white</a:t>
            </a:r>
            <a:r>
              <a:rPr lang="de-DE" dirty="0"/>
              <a:t> </a:t>
            </a:r>
            <a:r>
              <a:rPr lang="de-DE" dirty="0" err="1"/>
              <a:t>clay</a:t>
            </a:r>
            <a:r>
              <a:rPr lang="de-DE" dirty="0"/>
              <a:t> </a:t>
            </a:r>
            <a:r>
              <a:rPr lang="de-DE" dirty="0" err="1"/>
              <a:t>or</a:t>
            </a:r>
            <a:r>
              <a:rPr lang="de-DE" dirty="0"/>
              <a:t> Bolus </a:t>
            </a:r>
            <a:r>
              <a:rPr lang="de-DE" dirty="0" err="1"/>
              <a:t>alba</a:t>
            </a:r>
            <a:r>
              <a:rPr lang="de-DE" dirty="0"/>
              <a:t>, </a:t>
            </a:r>
            <a:r>
              <a:rPr lang="de-DE" dirty="0" err="1"/>
              <a:t>is</a:t>
            </a:r>
            <a:r>
              <a:rPr lang="de-DE" dirty="0"/>
              <a:t> a </a:t>
            </a:r>
            <a:r>
              <a:rPr lang="de-DE" dirty="0" err="1"/>
              <a:t>fine</a:t>
            </a:r>
            <a:r>
              <a:rPr lang="de-DE" dirty="0"/>
              <a:t>, </a:t>
            </a:r>
            <a:r>
              <a:rPr lang="de-DE" dirty="0" err="1"/>
              <a:t>iron-free</a:t>
            </a:r>
            <a:r>
              <a:rPr lang="de-DE" dirty="0"/>
              <a:t>, </a:t>
            </a:r>
            <a:r>
              <a:rPr lang="de-DE" dirty="0" err="1"/>
              <a:t>white</a:t>
            </a:r>
            <a:r>
              <a:rPr lang="de-DE" dirty="0"/>
              <a:t> </a:t>
            </a:r>
            <a:r>
              <a:rPr lang="de-DE" dirty="0" err="1"/>
              <a:t>clay</a:t>
            </a:r>
            <a:r>
              <a:rPr lang="de-DE" dirty="0"/>
              <a:t>. </a:t>
            </a:r>
            <a:r>
              <a:rPr lang="de-DE" dirty="0" err="1"/>
              <a:t>Its</a:t>
            </a:r>
            <a:r>
              <a:rPr lang="de-DE" dirty="0"/>
              <a:t> </a:t>
            </a:r>
            <a:r>
              <a:rPr lang="de-DE" dirty="0" err="1"/>
              <a:t>main</a:t>
            </a:r>
            <a:r>
              <a:rPr lang="de-DE" dirty="0"/>
              <a:t> </a:t>
            </a:r>
            <a:r>
              <a:rPr lang="de-DE" dirty="0" err="1"/>
              <a:t>constituent</a:t>
            </a:r>
            <a:r>
              <a:rPr lang="de-DE" dirty="0"/>
              <a:t> </a:t>
            </a:r>
            <a:r>
              <a:rPr lang="de-DE" dirty="0" err="1"/>
              <a:t>is</a:t>
            </a:r>
            <a:r>
              <a:rPr lang="de-DE" dirty="0"/>
              <a:t> </a:t>
            </a:r>
            <a:r>
              <a:rPr lang="de-DE" dirty="0" err="1"/>
              <a:t>kaolinite</a:t>
            </a:r>
            <a:r>
              <a:rPr lang="de-DE" dirty="0"/>
              <a:t> (</a:t>
            </a:r>
            <a:r>
              <a:rPr lang="de-DE" dirty="0" err="1"/>
              <a:t>which</a:t>
            </a:r>
            <a:r>
              <a:rPr lang="de-DE" dirty="0"/>
              <a:t> </a:t>
            </a:r>
            <a:r>
              <a:rPr lang="de-DE" dirty="0" err="1" smtClean="0"/>
              <a:t>is</a:t>
            </a:r>
            <a:r>
              <a:rPr lang="de-DE" dirty="0" smtClean="0"/>
              <a:t> </a:t>
            </a:r>
            <a:r>
              <a:rPr lang="de-DE" dirty="0" err="1" smtClean="0"/>
              <a:t>formed</a:t>
            </a:r>
            <a:r>
              <a:rPr lang="de-DE" dirty="0" smtClean="0"/>
              <a:t> </a:t>
            </a:r>
            <a:r>
              <a:rPr lang="de-DE" dirty="0" err="1" smtClean="0"/>
              <a:t>by</a:t>
            </a:r>
            <a:r>
              <a:rPr lang="de-DE" dirty="0" smtClean="0"/>
              <a:t> </a:t>
            </a:r>
            <a:r>
              <a:rPr lang="de-DE" dirty="0" err="1" smtClean="0"/>
              <a:t>weathering</a:t>
            </a:r>
            <a:r>
              <a:rPr lang="de-DE" dirty="0" smtClean="0"/>
              <a:t> </a:t>
            </a:r>
            <a:r>
              <a:rPr lang="de-DE" dirty="0" err="1" smtClean="0"/>
              <a:t>of</a:t>
            </a:r>
            <a:r>
              <a:rPr lang="de-DE" dirty="0" smtClean="0"/>
              <a:t> </a:t>
            </a:r>
            <a:r>
              <a:rPr lang="de-DE" dirty="0" err="1" smtClean="0"/>
              <a:t>feldspar</a:t>
            </a:r>
            <a:r>
              <a:rPr lang="de-DE" dirty="0" smtClean="0"/>
              <a:t>).</a:t>
            </a:r>
          </a:p>
          <a:p>
            <a:pPr eaLnBrk="1" hangingPunct="1">
              <a:defRPr/>
            </a:pPr>
            <a:r>
              <a:rPr lang="de-DE" dirty="0" err="1"/>
              <a:t>H</a:t>
            </a:r>
            <a:r>
              <a:rPr lang="de-DE" dirty="0" err="1" smtClean="0"/>
              <a:t>as</a:t>
            </a:r>
            <a:r>
              <a:rPr lang="de-DE" dirty="0" smtClean="0"/>
              <a:t> </a:t>
            </a:r>
            <a:r>
              <a:rPr lang="de-DE" dirty="0" err="1"/>
              <a:t>detoxifying</a:t>
            </a:r>
            <a:r>
              <a:rPr lang="de-DE" dirty="0"/>
              <a:t> </a:t>
            </a:r>
            <a:r>
              <a:rPr lang="de-DE" dirty="0" err="1"/>
              <a:t>and</a:t>
            </a:r>
            <a:r>
              <a:rPr lang="de-DE" dirty="0"/>
              <a:t> </a:t>
            </a:r>
            <a:r>
              <a:rPr lang="de-DE" dirty="0" err="1"/>
              <a:t>cleansing</a:t>
            </a:r>
            <a:r>
              <a:rPr lang="de-DE" dirty="0"/>
              <a:t> </a:t>
            </a:r>
            <a:r>
              <a:rPr lang="de-DE" dirty="0" err="1"/>
              <a:t>properties</a:t>
            </a:r>
            <a:r>
              <a:rPr lang="de-DE" dirty="0"/>
              <a:t> („</a:t>
            </a:r>
            <a:r>
              <a:rPr lang="de-DE" dirty="0" err="1"/>
              <a:t>blotting</a:t>
            </a:r>
            <a:r>
              <a:rPr lang="de-DE" dirty="0"/>
              <a:t> </a:t>
            </a:r>
            <a:r>
              <a:rPr lang="de-DE" dirty="0" err="1"/>
              <a:t>paper</a:t>
            </a:r>
            <a:r>
              <a:rPr lang="de-DE" dirty="0"/>
              <a:t> </a:t>
            </a:r>
            <a:r>
              <a:rPr lang="de-DE" dirty="0" err="1"/>
              <a:t>effect</a:t>
            </a:r>
            <a:r>
              <a:rPr lang="de-DE" dirty="0"/>
              <a:t>“)</a:t>
            </a:r>
          </a:p>
          <a:p>
            <a:pPr eaLnBrk="1" hangingPunct="1">
              <a:defRPr/>
            </a:pPr>
            <a:r>
              <a:rPr lang="de-DE" dirty="0" err="1"/>
              <a:t>R</a:t>
            </a:r>
            <a:r>
              <a:rPr lang="de-DE" dirty="0" err="1" smtClean="0"/>
              <a:t>efines</a:t>
            </a:r>
            <a:r>
              <a:rPr lang="de-DE" dirty="0" smtClean="0"/>
              <a:t> </a:t>
            </a:r>
            <a:r>
              <a:rPr lang="de-DE" dirty="0" err="1"/>
              <a:t>pores</a:t>
            </a:r>
            <a:endParaRPr lang="de-DE" dirty="0"/>
          </a:p>
          <a:p>
            <a:pPr eaLnBrk="1" hangingPunct="1">
              <a:defRPr/>
            </a:pPr>
            <a:r>
              <a:rPr lang="de-DE" dirty="0" err="1"/>
              <a:t>C</a:t>
            </a:r>
            <a:r>
              <a:rPr lang="de-DE" dirty="0" err="1" smtClean="0"/>
              <a:t>alms</a:t>
            </a:r>
            <a:r>
              <a:rPr lang="de-DE" dirty="0" smtClean="0"/>
              <a:t> </a:t>
            </a:r>
            <a:r>
              <a:rPr lang="de-DE" dirty="0" err="1"/>
              <a:t>and</a:t>
            </a:r>
            <a:r>
              <a:rPr lang="de-DE" dirty="0"/>
              <a:t> </a:t>
            </a:r>
            <a:r>
              <a:rPr lang="de-DE" dirty="0" err="1"/>
              <a:t>soothes</a:t>
            </a:r>
            <a:endParaRPr lang="de-DE" dirty="0"/>
          </a:p>
          <a:p>
            <a:pPr eaLnBrk="1" hangingPunct="1">
              <a:defRPr/>
            </a:pPr>
            <a:r>
              <a:rPr lang="de-DE" dirty="0" err="1"/>
              <a:t>I</a:t>
            </a:r>
            <a:r>
              <a:rPr lang="de-DE" dirty="0" err="1" smtClean="0"/>
              <a:t>s</a:t>
            </a:r>
            <a:r>
              <a:rPr lang="de-DE" dirty="0" smtClean="0"/>
              <a:t> </a:t>
            </a:r>
            <a:r>
              <a:rPr lang="de-DE" dirty="0" err="1"/>
              <a:t>well</a:t>
            </a:r>
            <a:r>
              <a:rPr lang="de-DE" dirty="0"/>
              <a:t> </a:t>
            </a:r>
            <a:r>
              <a:rPr lang="de-DE" dirty="0" err="1"/>
              <a:t>tolerated</a:t>
            </a:r>
            <a:r>
              <a:rPr lang="de-DE" dirty="0"/>
              <a:t> </a:t>
            </a:r>
            <a:r>
              <a:rPr lang="de-DE" dirty="0" err="1"/>
              <a:t>by</a:t>
            </a:r>
            <a:r>
              <a:rPr lang="de-DE" dirty="0"/>
              <a:t> </a:t>
            </a:r>
            <a:r>
              <a:rPr lang="de-DE" dirty="0" err="1"/>
              <a:t>the</a:t>
            </a:r>
            <a:r>
              <a:rPr lang="de-DE" dirty="0"/>
              <a:t> </a:t>
            </a:r>
            <a:r>
              <a:rPr lang="de-DE" dirty="0" err="1" smtClean="0"/>
              <a:t>skin</a:t>
            </a:r>
            <a:endParaRPr lang="de-DE" dirty="0"/>
          </a:p>
          <a:p>
            <a:pPr marL="0" indent="0" eaLnBrk="1" hangingPunct="1">
              <a:buFont typeface="Wingdings 2" pitchFamily="18" charset="2"/>
              <a:buChar char="¡"/>
            </a:pPr>
            <a:endParaRPr lang="de-DE" altLang="de-DE" dirty="0" smtClean="0"/>
          </a:p>
        </p:txBody>
      </p:sp>
      <p:pic>
        <p:nvPicPr>
          <p:cNvPr id="38914" name="Picture 2" descr="K:\Marketing\Dalton\01 Bilder\Wirkstoffe\Wirkstoffe PPT\Wirkstoff Kaolin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93" y="1488729"/>
            <a:ext cx="3601312" cy="481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 O N C E P T</a:t>
            </a:r>
            <a:endParaRPr lang="de-DE" dirty="0"/>
          </a:p>
        </p:txBody>
      </p:sp>
      <p:sp>
        <p:nvSpPr>
          <p:cNvPr id="3" name="Textplatzhalter 2"/>
          <p:cNvSpPr>
            <a:spLocks noGrp="1"/>
          </p:cNvSpPr>
          <p:nvPr>
            <p:ph type="body" sz="half" idx="1"/>
          </p:nvPr>
        </p:nvSpPr>
        <p:spPr/>
        <p:txBody>
          <a:bodyPr/>
          <a:lstStyle/>
          <a:p>
            <a:pPr marL="0" indent="0">
              <a:buNone/>
            </a:pPr>
            <a:r>
              <a:rPr lang="de-DE" dirty="0" err="1" smtClean="0"/>
              <a:t>Especially</a:t>
            </a:r>
            <a:r>
              <a:rPr lang="de-DE" dirty="0" smtClean="0"/>
              <a:t> </a:t>
            </a:r>
            <a:r>
              <a:rPr lang="de-DE" dirty="0" err="1" smtClean="0"/>
              <a:t>recommended</a:t>
            </a:r>
            <a:r>
              <a:rPr lang="de-DE" dirty="0" smtClean="0"/>
              <a:t> </a:t>
            </a:r>
            <a:r>
              <a:rPr lang="de-DE" dirty="0" err="1" smtClean="0"/>
              <a:t>for</a:t>
            </a:r>
            <a:r>
              <a:rPr lang="de-DE" dirty="0" smtClean="0"/>
              <a:t> large-</a:t>
            </a:r>
            <a:r>
              <a:rPr lang="de-DE" dirty="0" err="1" smtClean="0"/>
              <a:t>pored</a:t>
            </a:r>
            <a:r>
              <a:rPr lang="de-DE" dirty="0" smtClean="0"/>
              <a:t> </a:t>
            </a:r>
            <a:r>
              <a:rPr lang="de-DE" dirty="0" err="1" smtClean="0"/>
              <a:t>and</a:t>
            </a:r>
            <a:r>
              <a:rPr lang="de-DE" dirty="0" smtClean="0"/>
              <a:t> </a:t>
            </a:r>
            <a:r>
              <a:rPr lang="de-DE" dirty="0" err="1" smtClean="0"/>
              <a:t>combination</a:t>
            </a:r>
            <a:r>
              <a:rPr lang="de-DE" dirty="0" smtClean="0"/>
              <a:t> </a:t>
            </a:r>
            <a:r>
              <a:rPr lang="de-DE" dirty="0" err="1" smtClean="0"/>
              <a:t>skin</a:t>
            </a:r>
            <a:r>
              <a:rPr lang="de-DE" dirty="0" smtClean="0"/>
              <a:t>.</a:t>
            </a:r>
            <a:endParaRPr lang="de-DE" dirty="0"/>
          </a:p>
          <a:p>
            <a:r>
              <a:rPr lang="de-DE" dirty="0" err="1"/>
              <a:t>Additionally</a:t>
            </a:r>
            <a:r>
              <a:rPr lang="de-DE" dirty="0"/>
              <a:t> </a:t>
            </a:r>
            <a:r>
              <a:rPr lang="de-DE" dirty="0" err="1"/>
              <a:t>enriched</a:t>
            </a:r>
            <a:r>
              <a:rPr lang="de-DE" dirty="0"/>
              <a:t> </a:t>
            </a:r>
            <a:r>
              <a:rPr lang="de-DE" dirty="0" err="1"/>
              <a:t>with</a:t>
            </a:r>
            <a:r>
              <a:rPr lang="de-DE" dirty="0"/>
              <a:t> an extra </a:t>
            </a:r>
            <a:r>
              <a:rPr lang="de-DE" dirty="0" err="1"/>
              <a:t>portion</a:t>
            </a:r>
            <a:r>
              <a:rPr lang="de-DE" dirty="0"/>
              <a:t> </a:t>
            </a:r>
            <a:r>
              <a:rPr lang="de-DE" dirty="0" err="1"/>
              <a:t>of</a:t>
            </a:r>
            <a:r>
              <a:rPr lang="de-DE" dirty="0"/>
              <a:t> </a:t>
            </a:r>
            <a:r>
              <a:rPr lang="de-DE" dirty="0" err="1"/>
              <a:t>oyster</a:t>
            </a:r>
            <a:r>
              <a:rPr lang="de-DE" dirty="0"/>
              <a:t> </a:t>
            </a:r>
            <a:r>
              <a:rPr lang="de-DE" dirty="0" err="1"/>
              <a:t>for</a:t>
            </a:r>
            <a:r>
              <a:rPr lang="de-DE" dirty="0"/>
              <a:t> </a:t>
            </a:r>
            <a:r>
              <a:rPr lang="de-DE" dirty="0" err="1"/>
              <a:t>refined</a:t>
            </a:r>
            <a:r>
              <a:rPr lang="de-DE" dirty="0"/>
              <a:t> </a:t>
            </a:r>
            <a:r>
              <a:rPr lang="de-DE" dirty="0" err="1"/>
              <a:t>pores</a:t>
            </a:r>
            <a:r>
              <a:rPr lang="de-DE" dirty="0"/>
              <a:t> </a:t>
            </a:r>
            <a:r>
              <a:rPr lang="de-DE" dirty="0" err="1"/>
              <a:t>and</a:t>
            </a:r>
            <a:r>
              <a:rPr lang="de-DE" dirty="0"/>
              <a:t> a </a:t>
            </a:r>
            <a:r>
              <a:rPr lang="de-DE" dirty="0" err="1"/>
              <a:t>mattified</a:t>
            </a:r>
            <a:r>
              <a:rPr lang="de-DE" dirty="0"/>
              <a:t> </a:t>
            </a:r>
            <a:r>
              <a:rPr lang="de-DE" dirty="0" err="1"/>
              <a:t>complexion</a:t>
            </a:r>
            <a:r>
              <a:rPr lang="de-DE" dirty="0"/>
              <a:t>. The </a:t>
            </a:r>
            <a:r>
              <a:rPr lang="de-DE" dirty="0" err="1"/>
              <a:t>special</a:t>
            </a:r>
            <a:r>
              <a:rPr lang="de-DE" dirty="0"/>
              <a:t> </a:t>
            </a:r>
            <a:r>
              <a:rPr lang="de-DE" dirty="0" err="1"/>
              <a:t>formulation</a:t>
            </a:r>
            <a:r>
              <a:rPr lang="de-DE" dirty="0"/>
              <a:t> </a:t>
            </a:r>
            <a:r>
              <a:rPr lang="de-DE" dirty="0" err="1"/>
              <a:t>of</a:t>
            </a:r>
            <a:r>
              <a:rPr lang="de-DE" dirty="0"/>
              <a:t> </a:t>
            </a:r>
            <a:r>
              <a:rPr lang="de-DE" dirty="0" err="1"/>
              <a:t>the</a:t>
            </a:r>
            <a:r>
              <a:rPr lang="de-DE" dirty="0"/>
              <a:t> </a:t>
            </a:r>
            <a:r>
              <a:rPr lang="de-DE" dirty="0" err="1"/>
              <a:t>products</a:t>
            </a:r>
            <a:r>
              <a:rPr lang="de-DE" dirty="0"/>
              <a:t> also </a:t>
            </a:r>
            <a:r>
              <a:rPr lang="de-DE" dirty="0" err="1"/>
              <a:t>provides</a:t>
            </a:r>
            <a:r>
              <a:rPr lang="de-DE" dirty="0"/>
              <a:t> </a:t>
            </a:r>
            <a:r>
              <a:rPr lang="de-DE" dirty="0" err="1"/>
              <a:t>moisture</a:t>
            </a:r>
            <a:r>
              <a:rPr lang="de-DE" dirty="0"/>
              <a:t> </a:t>
            </a:r>
            <a:r>
              <a:rPr lang="de-DE" dirty="0" err="1"/>
              <a:t>and</a:t>
            </a:r>
            <a:r>
              <a:rPr lang="de-DE" dirty="0"/>
              <a:t> </a:t>
            </a:r>
            <a:r>
              <a:rPr lang="de-DE" dirty="0" err="1"/>
              <a:t>protects</a:t>
            </a:r>
            <a:r>
              <a:rPr lang="de-DE" dirty="0"/>
              <a:t> </a:t>
            </a:r>
            <a:r>
              <a:rPr lang="de-DE" dirty="0" err="1"/>
              <a:t>against</a:t>
            </a:r>
            <a:r>
              <a:rPr lang="de-DE" dirty="0"/>
              <a:t> </a:t>
            </a:r>
            <a:r>
              <a:rPr lang="de-DE" dirty="0" err="1"/>
              <a:t>skin</a:t>
            </a:r>
            <a:r>
              <a:rPr lang="de-DE" dirty="0"/>
              <a:t> </a:t>
            </a:r>
            <a:r>
              <a:rPr lang="de-DE" dirty="0" err="1"/>
              <a:t>aging</a:t>
            </a:r>
            <a:r>
              <a:rPr lang="de-DE" dirty="0"/>
              <a:t> due </a:t>
            </a:r>
            <a:r>
              <a:rPr lang="de-DE" dirty="0" err="1"/>
              <a:t>to</a:t>
            </a:r>
            <a:r>
              <a:rPr lang="de-DE" dirty="0"/>
              <a:t> </a:t>
            </a:r>
            <a:r>
              <a:rPr lang="de-DE" dirty="0" err="1"/>
              <a:t>free</a:t>
            </a:r>
            <a:r>
              <a:rPr lang="de-DE" dirty="0"/>
              <a:t> </a:t>
            </a:r>
            <a:r>
              <a:rPr lang="de-DE" dirty="0" err="1"/>
              <a:t>radicals</a:t>
            </a:r>
            <a:r>
              <a:rPr lang="de-DE" dirty="0"/>
              <a:t>. </a:t>
            </a:r>
          </a:p>
          <a:p>
            <a:r>
              <a:rPr lang="de-DE" dirty="0" err="1"/>
              <a:t>That</a:t>
            </a:r>
            <a:r>
              <a:rPr lang="de-DE" dirty="0"/>
              <a:t> </a:t>
            </a:r>
            <a:r>
              <a:rPr lang="de-DE" dirty="0" err="1"/>
              <a:t>is</a:t>
            </a:r>
            <a:r>
              <a:rPr lang="de-DE" dirty="0"/>
              <a:t> </a:t>
            </a:r>
            <a:r>
              <a:rPr lang="de-DE" dirty="0" err="1"/>
              <a:t>why</a:t>
            </a:r>
            <a:r>
              <a:rPr lang="de-DE" dirty="0"/>
              <a:t> </a:t>
            </a:r>
            <a:r>
              <a:rPr lang="de-DE" dirty="0" err="1"/>
              <a:t>this</a:t>
            </a:r>
            <a:r>
              <a:rPr lang="de-DE" dirty="0"/>
              <a:t> </a:t>
            </a:r>
            <a:r>
              <a:rPr lang="de-DE" dirty="0" err="1"/>
              <a:t>line</a:t>
            </a:r>
            <a:r>
              <a:rPr lang="de-DE" dirty="0"/>
              <a:t> </a:t>
            </a:r>
            <a:r>
              <a:rPr lang="de-DE" dirty="0" err="1"/>
              <a:t>is</a:t>
            </a:r>
            <a:r>
              <a:rPr lang="de-DE" dirty="0"/>
              <a:t> </a:t>
            </a:r>
            <a:r>
              <a:rPr lang="de-DE" dirty="0" err="1"/>
              <a:t>recommended</a:t>
            </a:r>
            <a:r>
              <a:rPr lang="de-DE" dirty="0"/>
              <a:t> </a:t>
            </a:r>
            <a:r>
              <a:rPr lang="de-DE" dirty="0" err="1"/>
              <a:t>for</a:t>
            </a:r>
            <a:r>
              <a:rPr lang="de-DE" dirty="0"/>
              <a:t> </a:t>
            </a:r>
            <a:r>
              <a:rPr lang="de-DE" dirty="0" err="1"/>
              <a:t>keeping</a:t>
            </a:r>
            <a:r>
              <a:rPr lang="de-DE" dirty="0"/>
              <a:t> </a:t>
            </a:r>
            <a:r>
              <a:rPr lang="de-DE" dirty="0" err="1"/>
              <a:t>the</a:t>
            </a:r>
            <a:r>
              <a:rPr lang="de-DE" dirty="0"/>
              <a:t> </a:t>
            </a:r>
            <a:r>
              <a:rPr lang="de-DE" dirty="0" err="1"/>
              <a:t>skin</a:t>
            </a:r>
            <a:r>
              <a:rPr lang="de-DE" dirty="0"/>
              <a:t> </a:t>
            </a:r>
            <a:r>
              <a:rPr lang="de-DE" dirty="0" err="1"/>
              <a:t>healthy</a:t>
            </a:r>
            <a:r>
              <a:rPr lang="de-DE" dirty="0"/>
              <a:t> </a:t>
            </a:r>
            <a:r>
              <a:rPr lang="de-DE" dirty="0" err="1"/>
              <a:t>and</a:t>
            </a:r>
            <a:r>
              <a:rPr lang="de-DE" dirty="0"/>
              <a:t> </a:t>
            </a:r>
            <a:r>
              <a:rPr lang="de-DE" dirty="0" err="1"/>
              <a:t>as</a:t>
            </a:r>
            <a:r>
              <a:rPr lang="de-DE" dirty="0"/>
              <a:t> an </a:t>
            </a:r>
            <a:r>
              <a:rPr lang="de-DE" dirty="0" err="1"/>
              <a:t>aftercare</a:t>
            </a:r>
            <a:r>
              <a:rPr lang="de-DE" dirty="0"/>
              <a:t> </a:t>
            </a:r>
            <a:r>
              <a:rPr lang="de-DE" dirty="0" err="1"/>
              <a:t>for</a:t>
            </a:r>
            <a:r>
              <a:rPr lang="de-DE" dirty="0"/>
              <a:t> </a:t>
            </a:r>
            <a:r>
              <a:rPr lang="de-DE" dirty="0" err="1"/>
              <a:t>impure</a:t>
            </a:r>
            <a:r>
              <a:rPr lang="de-DE" dirty="0"/>
              <a:t> </a:t>
            </a:r>
            <a:r>
              <a:rPr lang="de-DE" dirty="0" err="1"/>
              <a:t>or</a:t>
            </a:r>
            <a:r>
              <a:rPr lang="de-DE" dirty="0"/>
              <a:t> </a:t>
            </a:r>
            <a:r>
              <a:rPr lang="de-DE" dirty="0" err="1"/>
              <a:t>acne-prone</a:t>
            </a:r>
            <a:r>
              <a:rPr lang="de-DE" dirty="0"/>
              <a:t> </a:t>
            </a:r>
            <a:r>
              <a:rPr lang="de-DE" dirty="0" err="1"/>
              <a:t>skin</a:t>
            </a:r>
            <a:r>
              <a:rPr lang="de-DE" dirty="0"/>
              <a:t> </a:t>
            </a:r>
            <a:r>
              <a:rPr lang="de-DE" dirty="0" err="1"/>
              <a:t>and</a:t>
            </a:r>
            <a:r>
              <a:rPr lang="de-DE" dirty="0"/>
              <a:t> </a:t>
            </a:r>
            <a:r>
              <a:rPr lang="de-DE" dirty="0" err="1"/>
              <a:t>sebaceous</a:t>
            </a:r>
            <a:r>
              <a:rPr lang="de-DE" dirty="0"/>
              <a:t> </a:t>
            </a:r>
            <a:r>
              <a:rPr lang="de-DE" dirty="0" err="1"/>
              <a:t>cysts</a:t>
            </a:r>
            <a:r>
              <a:rPr lang="de-DE" dirty="0"/>
              <a:t>.  </a:t>
            </a:r>
          </a:p>
          <a:p>
            <a:r>
              <a:rPr lang="de-DE" dirty="0" err="1"/>
              <a:t>For</a:t>
            </a:r>
            <a:r>
              <a:rPr lang="de-DE" dirty="0"/>
              <a:t> a </a:t>
            </a:r>
            <a:r>
              <a:rPr lang="de-DE" dirty="0" err="1"/>
              <a:t>refined</a:t>
            </a:r>
            <a:r>
              <a:rPr lang="de-DE" dirty="0"/>
              <a:t>, </a:t>
            </a:r>
            <a:r>
              <a:rPr lang="de-DE" dirty="0" err="1"/>
              <a:t>even</a:t>
            </a:r>
            <a:r>
              <a:rPr lang="de-DE" dirty="0"/>
              <a:t> </a:t>
            </a:r>
            <a:r>
              <a:rPr lang="de-DE" dirty="0" err="1"/>
              <a:t>complexion</a:t>
            </a:r>
            <a:r>
              <a:rPr lang="de-DE" dirty="0"/>
              <a:t> </a:t>
            </a:r>
            <a:r>
              <a:rPr lang="de-DE" dirty="0" err="1"/>
              <a:t>without</a:t>
            </a:r>
            <a:r>
              <a:rPr lang="de-DE" dirty="0"/>
              <a:t> </a:t>
            </a:r>
            <a:r>
              <a:rPr lang="de-DE" dirty="0" err="1"/>
              <a:t>looking</a:t>
            </a:r>
            <a:r>
              <a:rPr lang="de-DE" dirty="0"/>
              <a:t> </a:t>
            </a:r>
            <a:r>
              <a:rPr lang="de-DE" dirty="0" err="1"/>
              <a:t>oily</a:t>
            </a:r>
            <a:r>
              <a:rPr lang="de-DE" dirty="0"/>
              <a:t>.</a:t>
            </a:r>
            <a:endParaRPr lang="de-DE" altLang="de-DE" dirty="0"/>
          </a:p>
          <a:p>
            <a:pPr marL="0" indent="0">
              <a:buNone/>
            </a:pPr>
            <a:endParaRPr lang="de-DE" dirty="0"/>
          </a:p>
        </p:txBody>
      </p:sp>
      <p:sp>
        <p:nvSpPr>
          <p:cNvPr id="4" name="Textplatzhalter 3"/>
          <p:cNvSpPr>
            <a:spLocks noGrp="1"/>
          </p:cNvSpPr>
          <p:nvPr>
            <p:ph type="body" sz="quarter" idx="11"/>
          </p:nvPr>
        </p:nvSpPr>
        <p:spPr>
          <a:xfrm>
            <a:off x="248400" y="5932799"/>
            <a:ext cx="3600000" cy="477525"/>
          </a:xfrm>
        </p:spPr>
        <p:txBody>
          <a:bodyPr lIns="54000" rIns="54000"/>
          <a:lstStyle/>
          <a:p>
            <a:r>
              <a:rPr lang="de-DE" dirty="0" err="1" smtClean="0"/>
              <a:t>For</a:t>
            </a:r>
            <a:r>
              <a:rPr lang="de-DE" dirty="0" smtClean="0"/>
              <a:t> </a:t>
            </a:r>
            <a:r>
              <a:rPr lang="de-DE" dirty="0" err="1" smtClean="0"/>
              <a:t>refined</a:t>
            </a:r>
            <a:r>
              <a:rPr lang="de-DE" dirty="0" smtClean="0"/>
              <a:t> </a:t>
            </a:r>
            <a:r>
              <a:rPr lang="de-DE" dirty="0" err="1" smtClean="0"/>
              <a:t>pores</a:t>
            </a:r>
            <a:r>
              <a:rPr lang="de-DE" dirty="0" smtClean="0"/>
              <a:t> </a:t>
            </a:r>
            <a:r>
              <a:rPr lang="de-DE" dirty="0" err="1" smtClean="0"/>
              <a:t>and</a:t>
            </a:r>
            <a:r>
              <a:rPr lang="de-DE" dirty="0" smtClean="0"/>
              <a:t> a </a:t>
            </a:r>
            <a:r>
              <a:rPr lang="de-DE" dirty="0" err="1" smtClean="0"/>
              <a:t>mattified</a:t>
            </a:r>
            <a:r>
              <a:rPr lang="de-DE" dirty="0" smtClean="0"/>
              <a:t> </a:t>
            </a:r>
            <a:r>
              <a:rPr lang="de-DE" dirty="0" err="1" smtClean="0"/>
              <a:t>complexion</a:t>
            </a:r>
            <a:endParaRPr lang="de-DE" dirty="0"/>
          </a:p>
        </p:txBody>
      </p:sp>
      <p:pic>
        <p:nvPicPr>
          <p:cNvPr id="5" name="Picture 2" descr="K:\Marketing\Dalton\01 Bilder\Bilder für PPT\Oyster\Oyster Gruppenf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889000"/>
            <a:ext cx="3600450" cy="504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8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0-#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633" y="903623"/>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err="1" smtClean="0">
                <a:solidFill>
                  <a:srgbClr val="333F48"/>
                </a:solidFill>
                <a:latin typeface="+mj-lt"/>
              </a:rPr>
              <a:t>Caviar</a:t>
            </a:r>
            <a:endParaRPr lang="de-DE" sz="2400" dirty="0">
              <a:solidFill>
                <a:srgbClr val="333F48"/>
              </a:solidFill>
              <a:latin typeface="+mj-lt"/>
            </a:endParaRPr>
          </a:p>
        </p:txBody>
      </p:sp>
      <p:sp>
        <p:nvSpPr>
          <p:cNvPr id="8" name="Rectangle 10"/>
          <p:cNvSpPr txBox="1">
            <a:spLocks noChangeArrowheads="1"/>
          </p:cNvSpPr>
          <p:nvPr/>
        </p:nvSpPr>
        <p:spPr bwMode="auto">
          <a:xfrm>
            <a:off x="4649279" y="1605597"/>
            <a:ext cx="6774458"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chemeClr val="bg2"/>
              </a:buClr>
              <a:buFont typeface="Wingdings" panose="05000000000000000000" pitchFamily="2" charset="2"/>
              <a:buChar char="§"/>
              <a:defRPr sz="2200" kern="1200">
                <a:solidFill>
                  <a:schemeClr val="tx1"/>
                </a:solidFill>
                <a:latin typeface="Sakkal Majalla" panose="02000000000000000000" pitchFamily="2" charset="-78"/>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20000"/>
              </a:lnSpc>
              <a:buNone/>
              <a:defRPr/>
            </a:pPr>
            <a:r>
              <a:rPr lang="de-DE" sz="1400" dirty="0" smtClean="0">
                <a:solidFill>
                  <a:srgbClr val="333F48"/>
                </a:solidFill>
                <a:latin typeface="+mn-lt"/>
              </a:rPr>
              <a:t>Origin: </a:t>
            </a:r>
            <a:r>
              <a:rPr lang="de-DE" sz="1400" dirty="0" err="1" smtClean="0">
                <a:solidFill>
                  <a:srgbClr val="333F48"/>
                </a:solidFill>
                <a:latin typeface="+mn-lt"/>
              </a:rPr>
              <a:t>Siberian</a:t>
            </a:r>
            <a:r>
              <a:rPr lang="de-DE" sz="1400" dirty="0" smtClean="0">
                <a:solidFill>
                  <a:srgbClr val="333F48"/>
                </a:solidFill>
                <a:latin typeface="+mn-lt"/>
              </a:rPr>
              <a:t> </a:t>
            </a:r>
            <a:r>
              <a:rPr lang="de-DE" sz="1400" dirty="0" err="1" smtClean="0">
                <a:solidFill>
                  <a:srgbClr val="333F48"/>
                </a:solidFill>
                <a:latin typeface="+mn-lt"/>
              </a:rPr>
              <a:t>sturgeon</a:t>
            </a:r>
            <a:r>
              <a:rPr lang="de-DE" sz="1400" dirty="0" smtClean="0">
                <a:solidFill>
                  <a:srgbClr val="333F48"/>
                </a:solidFill>
                <a:latin typeface="+mn-lt"/>
              </a:rPr>
              <a:t> </a:t>
            </a:r>
            <a:r>
              <a:rPr lang="de-DE" sz="1400" dirty="0" err="1" smtClean="0">
                <a:solidFill>
                  <a:srgbClr val="333F48"/>
                </a:solidFill>
                <a:latin typeface="+mn-lt"/>
              </a:rPr>
              <a:t>from</a:t>
            </a:r>
            <a:r>
              <a:rPr lang="de-DE" sz="1400" dirty="0" smtClean="0">
                <a:solidFill>
                  <a:srgbClr val="333F48"/>
                </a:solidFill>
                <a:latin typeface="+mn-lt"/>
              </a:rPr>
              <a:t> </a:t>
            </a:r>
            <a:r>
              <a:rPr lang="de-DE" sz="1400" dirty="0" err="1" smtClean="0">
                <a:solidFill>
                  <a:srgbClr val="333F48"/>
                </a:solidFill>
                <a:latin typeface="+mn-lt"/>
              </a:rPr>
              <a:t>sustainable</a:t>
            </a:r>
            <a:r>
              <a:rPr lang="de-DE" sz="1400" dirty="0" smtClean="0">
                <a:solidFill>
                  <a:srgbClr val="333F48"/>
                </a:solidFill>
                <a:latin typeface="+mn-lt"/>
              </a:rPr>
              <a:t>, spezies-</a:t>
            </a:r>
            <a:r>
              <a:rPr lang="de-DE" sz="1400" dirty="0" err="1" smtClean="0">
                <a:solidFill>
                  <a:srgbClr val="333F48"/>
                </a:solidFill>
                <a:latin typeface="+mn-lt"/>
              </a:rPr>
              <a:t>appropriate</a:t>
            </a:r>
            <a:r>
              <a:rPr lang="de-DE" sz="1400" dirty="0" smtClean="0">
                <a:solidFill>
                  <a:srgbClr val="333F48"/>
                </a:solidFill>
                <a:latin typeface="+mn-lt"/>
              </a:rPr>
              <a:t> </a:t>
            </a:r>
            <a:r>
              <a:rPr lang="de-DE" sz="1400" dirty="0" err="1" smtClean="0">
                <a:solidFill>
                  <a:srgbClr val="333F48"/>
                </a:solidFill>
                <a:latin typeface="+mn-lt"/>
              </a:rPr>
              <a:t>aquacultures</a:t>
            </a:r>
            <a:r>
              <a:rPr lang="de-DE" sz="1400" dirty="0" smtClean="0">
                <a:solidFill>
                  <a:srgbClr val="333F48"/>
                </a:solidFill>
                <a:latin typeface="+mn-lt"/>
              </a:rPr>
              <a:t> </a:t>
            </a:r>
            <a:r>
              <a:rPr lang="de-DE" sz="1400" dirty="0">
                <a:solidFill>
                  <a:srgbClr val="333F48"/>
                </a:solidFill>
                <a:latin typeface="+mn-lt"/>
              </a:rPr>
              <a:t>in </a:t>
            </a:r>
            <a:r>
              <a:rPr lang="de-DE" sz="1400" dirty="0" smtClean="0">
                <a:solidFill>
                  <a:srgbClr val="333F48"/>
                </a:solidFill>
                <a:latin typeface="+mn-lt"/>
              </a:rPr>
              <a:t>France.</a:t>
            </a:r>
            <a:endParaRPr lang="de-DE" sz="1400" dirty="0">
              <a:solidFill>
                <a:srgbClr val="333F48"/>
              </a:solidFill>
              <a:latin typeface="+mn-lt"/>
            </a:endParaRPr>
          </a:p>
          <a:p>
            <a:pPr marL="0" indent="0" algn="just" eaLnBrk="1" hangingPunct="1">
              <a:lnSpc>
                <a:spcPct val="120000"/>
              </a:lnSpc>
              <a:buNone/>
              <a:defRPr/>
            </a:pPr>
            <a:r>
              <a:rPr lang="de-DE" sz="1400" dirty="0" smtClean="0">
                <a:solidFill>
                  <a:srgbClr val="333F48"/>
                </a:solidFill>
                <a:latin typeface="+mn-lt"/>
              </a:rPr>
              <a:t>In Germany, </a:t>
            </a:r>
            <a:r>
              <a:rPr lang="de-DE" sz="1400" dirty="0" err="1" smtClean="0">
                <a:solidFill>
                  <a:srgbClr val="333F48"/>
                </a:solidFill>
                <a:latin typeface="+mn-lt"/>
              </a:rPr>
              <a:t>caviar</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often</a:t>
            </a:r>
            <a:r>
              <a:rPr lang="de-DE" sz="1400" dirty="0" smtClean="0">
                <a:solidFill>
                  <a:srgbClr val="333F48"/>
                </a:solidFill>
                <a:latin typeface="+mn-lt"/>
              </a:rPr>
              <a:t> </a:t>
            </a:r>
            <a:r>
              <a:rPr lang="de-DE" sz="1400" dirty="0" err="1" smtClean="0">
                <a:solidFill>
                  <a:srgbClr val="333F48"/>
                </a:solidFill>
                <a:latin typeface="+mn-lt"/>
              </a:rPr>
              <a:t>called</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gold</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sea</a:t>
            </a:r>
            <a:r>
              <a:rPr lang="de-DE" sz="1400" dirty="0" smtClean="0">
                <a:solidFill>
                  <a:srgbClr val="333F48"/>
                </a:solidFill>
                <a:latin typeface="+mn-lt"/>
              </a:rPr>
              <a:t>“. Over </a:t>
            </a:r>
            <a:r>
              <a:rPr lang="de-DE" sz="1400" dirty="0" err="1" smtClean="0">
                <a:solidFill>
                  <a:srgbClr val="333F48"/>
                </a:solidFill>
                <a:latin typeface="+mn-lt"/>
              </a:rPr>
              <a:t>centuries</a:t>
            </a:r>
            <a:r>
              <a:rPr lang="de-DE" sz="1400" dirty="0" smtClean="0">
                <a:solidFill>
                  <a:srgbClr val="333F48"/>
                </a:solidFill>
                <a:latin typeface="+mn-lt"/>
              </a:rPr>
              <a:t>, </a:t>
            </a:r>
            <a:r>
              <a:rPr lang="de-DE" sz="1400" dirty="0" err="1" smtClean="0">
                <a:solidFill>
                  <a:srgbClr val="333F48"/>
                </a:solidFill>
                <a:latin typeface="+mn-lt"/>
              </a:rPr>
              <a:t>tsars</a:t>
            </a:r>
            <a:r>
              <a:rPr lang="de-DE" sz="1400" dirty="0" smtClean="0">
                <a:solidFill>
                  <a:srgbClr val="333F48"/>
                </a:solidFill>
                <a:latin typeface="+mn-lt"/>
              </a:rPr>
              <a:t>, </a:t>
            </a:r>
            <a:r>
              <a:rPr lang="de-DE" sz="1400" dirty="0" err="1" smtClean="0">
                <a:solidFill>
                  <a:srgbClr val="333F48"/>
                </a:solidFill>
                <a:latin typeface="+mn-lt"/>
              </a:rPr>
              <a:t>emperors</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kings</a:t>
            </a:r>
            <a:r>
              <a:rPr lang="de-DE" sz="1400" dirty="0" smtClean="0">
                <a:solidFill>
                  <a:srgbClr val="333F48"/>
                </a:solidFill>
                <a:latin typeface="+mn-lt"/>
              </a:rPr>
              <a:t> </a:t>
            </a:r>
            <a:r>
              <a:rPr lang="de-DE" sz="1400" dirty="0" err="1" smtClean="0">
                <a:solidFill>
                  <a:srgbClr val="333F48"/>
                </a:solidFill>
                <a:latin typeface="+mn-lt"/>
              </a:rPr>
              <a:t>were</a:t>
            </a:r>
            <a:r>
              <a:rPr lang="de-DE" sz="1400" dirty="0" smtClean="0">
                <a:solidFill>
                  <a:srgbClr val="333F48"/>
                </a:solidFill>
                <a:latin typeface="+mn-lt"/>
              </a:rPr>
              <a:t> </a:t>
            </a:r>
            <a:r>
              <a:rPr lang="de-DE" sz="1400" dirty="0" err="1" smtClean="0">
                <a:solidFill>
                  <a:srgbClr val="333F48"/>
                </a:solidFill>
                <a:latin typeface="+mn-lt"/>
              </a:rPr>
              <a:t>ready</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pay</a:t>
            </a:r>
            <a:r>
              <a:rPr lang="de-DE" sz="1400" dirty="0" smtClean="0">
                <a:solidFill>
                  <a:srgbClr val="333F48"/>
                </a:solidFill>
                <a:latin typeface="+mn-lt"/>
              </a:rPr>
              <a:t> a </a:t>
            </a:r>
            <a:r>
              <a:rPr lang="de-DE" sz="1400" dirty="0" err="1" smtClean="0">
                <a:solidFill>
                  <a:srgbClr val="333F48"/>
                </a:solidFill>
                <a:latin typeface="+mn-lt"/>
              </a:rPr>
              <a:t>lot</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money</a:t>
            </a:r>
            <a:r>
              <a:rPr lang="de-DE" sz="1400" dirty="0" smtClean="0">
                <a:solidFill>
                  <a:srgbClr val="333F48"/>
                </a:solidFill>
                <a:latin typeface="+mn-lt"/>
              </a:rPr>
              <a:t> </a:t>
            </a:r>
            <a:r>
              <a:rPr lang="de-DE" sz="1400" dirty="0" err="1" smtClean="0">
                <a:solidFill>
                  <a:srgbClr val="333F48"/>
                </a:solidFill>
                <a:latin typeface="+mn-lt"/>
              </a:rPr>
              <a:t>for</a:t>
            </a:r>
            <a:r>
              <a:rPr lang="de-DE" sz="1400" dirty="0" smtClean="0">
                <a:solidFill>
                  <a:srgbClr val="333F48"/>
                </a:solidFill>
                <a:latin typeface="+mn-lt"/>
              </a:rPr>
              <a:t> </a:t>
            </a:r>
            <a:r>
              <a:rPr lang="de-DE" sz="1400" dirty="0" err="1" smtClean="0">
                <a:solidFill>
                  <a:srgbClr val="333F48"/>
                </a:solidFill>
                <a:latin typeface="+mn-lt"/>
              </a:rPr>
              <a:t>caviar</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tried</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get</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dirty="0" err="1" smtClean="0">
                <a:solidFill>
                  <a:srgbClr val="333F48"/>
                </a:solidFill>
                <a:latin typeface="+mn-lt"/>
              </a:rPr>
              <a:t>rights</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this</a:t>
            </a:r>
            <a:r>
              <a:rPr lang="de-DE" sz="1400" dirty="0" smtClean="0">
                <a:solidFill>
                  <a:srgbClr val="333F48"/>
                </a:solidFill>
                <a:latin typeface="+mn-lt"/>
              </a:rPr>
              <a:t> </a:t>
            </a:r>
            <a:r>
              <a:rPr lang="de-DE" sz="1400" dirty="0" err="1" smtClean="0">
                <a:solidFill>
                  <a:srgbClr val="333F48"/>
                </a:solidFill>
                <a:latin typeface="+mn-lt"/>
              </a:rPr>
              <a:t>delicacy</a:t>
            </a:r>
            <a:r>
              <a:rPr lang="de-DE" sz="1400" dirty="0" smtClean="0">
                <a:solidFill>
                  <a:srgbClr val="333F48"/>
                </a:solidFill>
                <a:latin typeface="+mn-lt"/>
              </a:rPr>
              <a:t>. </a:t>
            </a:r>
            <a:r>
              <a:rPr lang="de-DE" sz="1400" dirty="0" err="1" smtClean="0">
                <a:solidFill>
                  <a:srgbClr val="333F48"/>
                </a:solidFill>
                <a:latin typeface="+mn-lt"/>
              </a:rPr>
              <a:t>For</a:t>
            </a:r>
            <a:r>
              <a:rPr lang="de-DE" sz="1400" dirty="0" smtClean="0">
                <a:solidFill>
                  <a:srgbClr val="333F48"/>
                </a:solidFill>
                <a:latin typeface="+mn-lt"/>
              </a:rPr>
              <a:t> </a:t>
            </a:r>
            <a:r>
              <a:rPr lang="de-DE" sz="1400" dirty="0" err="1" smtClean="0">
                <a:solidFill>
                  <a:srgbClr val="333F48"/>
                </a:solidFill>
                <a:latin typeface="+mn-lt"/>
              </a:rPr>
              <a:t>its</a:t>
            </a:r>
            <a:r>
              <a:rPr lang="de-DE" sz="1400" dirty="0" smtClean="0">
                <a:solidFill>
                  <a:srgbClr val="333F48"/>
                </a:solidFill>
                <a:latin typeface="+mn-lt"/>
              </a:rPr>
              <a:t> </a:t>
            </a:r>
            <a:r>
              <a:rPr lang="de-DE" sz="1400" dirty="0" err="1" smtClean="0">
                <a:solidFill>
                  <a:srgbClr val="333F48"/>
                </a:solidFill>
                <a:latin typeface="+mn-lt"/>
              </a:rPr>
              <a:t>preservation</a:t>
            </a:r>
            <a:r>
              <a:rPr lang="de-DE" sz="1400" dirty="0" smtClean="0">
                <a:solidFill>
                  <a:srgbClr val="333F48"/>
                </a:solidFill>
                <a:latin typeface="+mn-lt"/>
              </a:rPr>
              <a:t>, </a:t>
            </a:r>
            <a:r>
              <a:rPr lang="de-DE" sz="1400" dirty="0" err="1" smtClean="0">
                <a:solidFill>
                  <a:srgbClr val="333F48"/>
                </a:solidFill>
                <a:latin typeface="+mn-lt"/>
              </a:rPr>
              <a:t>only</a:t>
            </a:r>
            <a:r>
              <a:rPr lang="de-DE" sz="1400" dirty="0" smtClean="0">
                <a:solidFill>
                  <a:srgbClr val="333F48"/>
                </a:solidFill>
                <a:latin typeface="+mn-lt"/>
              </a:rPr>
              <a:t> pure </a:t>
            </a:r>
            <a:r>
              <a:rPr lang="de-DE" sz="1400" dirty="0" err="1" smtClean="0">
                <a:solidFill>
                  <a:srgbClr val="333F48"/>
                </a:solidFill>
                <a:latin typeface="+mn-lt"/>
              </a:rPr>
              <a:t>salt</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used</a:t>
            </a:r>
            <a:r>
              <a:rPr lang="de-DE" sz="1400" dirty="0" smtClean="0">
                <a:solidFill>
                  <a:srgbClr val="333F48"/>
                </a:solidFill>
                <a:latin typeface="+mn-lt"/>
              </a:rPr>
              <a:t>.</a:t>
            </a:r>
            <a:endParaRPr lang="de-DE" sz="1400" dirty="0">
              <a:solidFill>
                <a:srgbClr val="333F48"/>
              </a:solidFill>
              <a:latin typeface="+mn-lt"/>
            </a:endParaRPr>
          </a:p>
          <a:p>
            <a:pPr marL="0" indent="0" algn="just" eaLnBrk="1" hangingPunct="1">
              <a:lnSpc>
                <a:spcPct val="120000"/>
              </a:lnSpc>
              <a:buNone/>
              <a:defRPr/>
            </a:pPr>
            <a:r>
              <a:rPr lang="de-DE" sz="1400" dirty="0" err="1" smtClean="0">
                <a:solidFill>
                  <a:srgbClr val="333F48"/>
                </a:solidFill>
                <a:latin typeface="+mn-lt"/>
              </a:rPr>
              <a:t>Caviar</a:t>
            </a:r>
            <a:r>
              <a:rPr lang="de-DE" sz="1400" dirty="0" smtClean="0">
                <a:solidFill>
                  <a:srgbClr val="333F48"/>
                </a:solidFill>
                <a:latin typeface="+mn-lt"/>
              </a:rPr>
              <a:t> </a:t>
            </a:r>
            <a:r>
              <a:rPr lang="de-DE" sz="1400" dirty="0" err="1" smtClean="0">
                <a:solidFill>
                  <a:srgbClr val="333F48"/>
                </a:solidFill>
                <a:latin typeface="+mn-lt"/>
              </a:rPr>
              <a:t>has</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following</a:t>
            </a:r>
            <a:r>
              <a:rPr lang="de-DE" sz="1400" dirty="0" smtClean="0">
                <a:solidFill>
                  <a:srgbClr val="333F48"/>
                </a:solidFill>
                <a:latin typeface="+mn-lt"/>
              </a:rPr>
              <a:t> </a:t>
            </a:r>
            <a:r>
              <a:rPr lang="de-DE" sz="1400" dirty="0" err="1" smtClean="0">
                <a:solidFill>
                  <a:srgbClr val="333F48"/>
                </a:solidFill>
                <a:latin typeface="+mn-lt"/>
              </a:rPr>
              <a:t>cosmetic</a:t>
            </a:r>
            <a:r>
              <a:rPr lang="de-DE" sz="1400" dirty="0" smtClean="0">
                <a:solidFill>
                  <a:srgbClr val="333F48"/>
                </a:solidFill>
                <a:latin typeface="+mn-lt"/>
              </a:rPr>
              <a:t> </a:t>
            </a:r>
            <a:r>
              <a:rPr lang="de-DE" sz="1400" dirty="0" err="1" smtClean="0">
                <a:solidFill>
                  <a:srgbClr val="333F48"/>
                </a:solidFill>
                <a:latin typeface="+mn-lt"/>
              </a:rPr>
              <a:t>benefits</a:t>
            </a:r>
            <a:r>
              <a:rPr lang="de-DE" sz="1400" dirty="0" smtClean="0">
                <a:solidFill>
                  <a:srgbClr val="333F48"/>
                </a:solidFill>
                <a:latin typeface="+mn-lt"/>
              </a:rPr>
              <a:t>: </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Contains</a:t>
            </a:r>
            <a:r>
              <a:rPr lang="de-DE" sz="1400" dirty="0">
                <a:solidFill>
                  <a:srgbClr val="333F48"/>
                </a:solidFill>
                <a:latin typeface="+mn-lt"/>
              </a:rPr>
              <a:t> a </a:t>
            </a:r>
            <a:r>
              <a:rPr lang="de-DE" sz="1400" dirty="0" err="1">
                <a:solidFill>
                  <a:srgbClr val="333F48"/>
                </a:solidFill>
                <a:latin typeface="+mn-lt"/>
              </a:rPr>
              <a:t>lot</a:t>
            </a:r>
            <a:r>
              <a:rPr lang="de-DE" sz="1400" dirty="0">
                <a:solidFill>
                  <a:srgbClr val="333F48"/>
                </a:solidFill>
                <a:latin typeface="+mn-lt"/>
              </a:rPr>
              <a:t> </a:t>
            </a:r>
            <a:r>
              <a:rPr lang="de-DE" sz="1400" dirty="0" err="1">
                <a:solidFill>
                  <a:srgbClr val="333F48"/>
                </a:solidFill>
                <a:latin typeface="+mn-lt"/>
              </a:rPr>
              <a:t>of</a:t>
            </a:r>
            <a:r>
              <a:rPr lang="de-DE" sz="1400" dirty="0">
                <a:solidFill>
                  <a:srgbClr val="333F48"/>
                </a:solidFill>
                <a:latin typeface="+mn-lt"/>
              </a:rPr>
              <a:t> </a:t>
            </a:r>
            <a:r>
              <a:rPr lang="de-DE" sz="1400" dirty="0" err="1">
                <a:solidFill>
                  <a:srgbClr val="333F48"/>
                </a:solidFill>
                <a:latin typeface="+mn-lt"/>
              </a:rPr>
              <a:t>proteins</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unsaturated</a:t>
            </a:r>
            <a:r>
              <a:rPr lang="de-DE" sz="1400" dirty="0">
                <a:solidFill>
                  <a:srgbClr val="333F48"/>
                </a:solidFill>
                <a:latin typeface="+mn-lt"/>
              </a:rPr>
              <a:t> </a:t>
            </a:r>
            <a:r>
              <a:rPr lang="de-DE" sz="1400" dirty="0" err="1">
                <a:solidFill>
                  <a:srgbClr val="333F48"/>
                </a:solidFill>
                <a:latin typeface="+mn-lt"/>
              </a:rPr>
              <a:t>fatty</a:t>
            </a:r>
            <a:r>
              <a:rPr lang="de-DE" sz="1400" dirty="0">
                <a:solidFill>
                  <a:srgbClr val="333F48"/>
                </a:solidFill>
                <a:latin typeface="+mn-lt"/>
              </a:rPr>
              <a:t> </a:t>
            </a:r>
            <a:r>
              <a:rPr lang="de-DE" sz="1400" dirty="0" err="1">
                <a:solidFill>
                  <a:srgbClr val="333F48"/>
                </a:solidFill>
                <a:latin typeface="+mn-lt"/>
              </a:rPr>
              <a:t>acids</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Moisturizing</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nourishing</a:t>
            </a:r>
            <a:r>
              <a:rPr lang="de-DE" sz="1400" dirty="0">
                <a:solidFill>
                  <a:srgbClr val="333F48"/>
                </a:solidFill>
                <a:latin typeface="+mn-lt"/>
              </a:rPr>
              <a:t> </a:t>
            </a:r>
            <a:r>
              <a:rPr lang="de-DE" sz="1400" dirty="0" err="1">
                <a:solidFill>
                  <a:srgbClr val="333F48"/>
                </a:solidFill>
                <a:latin typeface="+mn-lt"/>
              </a:rPr>
              <a:t>for</a:t>
            </a:r>
            <a:r>
              <a:rPr lang="de-DE" sz="1400" dirty="0">
                <a:solidFill>
                  <a:srgbClr val="333F48"/>
                </a:solidFill>
                <a:latin typeface="+mn-lt"/>
              </a:rPr>
              <a:t> optimal </a:t>
            </a:r>
            <a:r>
              <a:rPr lang="de-DE" sz="1400" dirty="0" err="1">
                <a:solidFill>
                  <a:srgbClr val="333F48"/>
                </a:solidFill>
                <a:latin typeface="+mn-lt"/>
              </a:rPr>
              <a:t>skin</a:t>
            </a:r>
            <a:r>
              <a:rPr lang="de-DE" sz="1400" dirty="0">
                <a:solidFill>
                  <a:srgbClr val="333F48"/>
                </a:solidFill>
                <a:latin typeface="+mn-lt"/>
              </a:rPr>
              <a:t> </a:t>
            </a:r>
            <a:r>
              <a:rPr lang="de-DE" sz="1400" dirty="0" err="1">
                <a:solidFill>
                  <a:srgbClr val="333F48"/>
                </a:solidFill>
                <a:latin typeface="+mn-lt"/>
              </a:rPr>
              <a:t>protection</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Protects</a:t>
            </a:r>
            <a:r>
              <a:rPr lang="de-DE" sz="1400" dirty="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cell</a:t>
            </a:r>
            <a:r>
              <a:rPr lang="de-DE" sz="1400" dirty="0" smtClean="0">
                <a:solidFill>
                  <a:srgbClr val="333F48"/>
                </a:solidFill>
                <a:latin typeface="+mn-lt"/>
              </a:rPr>
              <a:t> </a:t>
            </a:r>
            <a:r>
              <a:rPr lang="de-DE" sz="1400" dirty="0" err="1" smtClean="0">
                <a:solidFill>
                  <a:srgbClr val="333F48"/>
                </a:solidFill>
                <a:latin typeface="+mn-lt"/>
              </a:rPr>
              <a:t>walls</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enhances</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bonding</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skin</a:t>
            </a:r>
            <a:r>
              <a:rPr lang="de-DE" sz="1400" dirty="0" smtClean="0">
                <a:solidFill>
                  <a:srgbClr val="333F48"/>
                </a:solidFill>
                <a:latin typeface="+mn-lt"/>
              </a:rPr>
              <a:t> </a:t>
            </a:r>
            <a:r>
              <a:rPr lang="de-DE" sz="1400" dirty="0" err="1" smtClean="0">
                <a:solidFill>
                  <a:srgbClr val="333F48"/>
                </a:solidFill>
                <a:latin typeface="+mn-lt"/>
              </a:rPr>
              <a:t>cells</a:t>
            </a:r>
            <a:r>
              <a:rPr lang="de-DE" sz="1400" dirty="0" smtClean="0">
                <a:solidFill>
                  <a:srgbClr val="333F48"/>
                </a:solidFill>
                <a:latin typeface="+mn-lt"/>
              </a:rPr>
              <a:t> </a:t>
            </a:r>
            <a:r>
              <a:rPr lang="de-DE" sz="1400" dirty="0" err="1" smtClean="0">
                <a:solidFill>
                  <a:srgbClr val="333F48"/>
                </a:solidFill>
                <a:latin typeface="+mn-lt"/>
              </a:rPr>
              <a:t>with</a:t>
            </a:r>
            <a:r>
              <a:rPr lang="de-DE" sz="1400" dirty="0" smtClean="0">
                <a:solidFill>
                  <a:srgbClr val="333F48"/>
                </a:solidFill>
                <a:latin typeface="+mn-lt"/>
              </a:rPr>
              <a:t> </a:t>
            </a:r>
            <a:r>
              <a:rPr lang="de-DE" sz="1400" dirty="0" err="1" smtClean="0">
                <a:solidFill>
                  <a:srgbClr val="333F48"/>
                </a:solidFill>
                <a:latin typeface="+mn-lt"/>
              </a:rPr>
              <a:t>each</a:t>
            </a:r>
            <a:r>
              <a:rPr lang="de-DE" sz="1400" dirty="0" smtClean="0">
                <a:solidFill>
                  <a:srgbClr val="333F48"/>
                </a:solidFill>
                <a:latin typeface="+mn-lt"/>
              </a:rPr>
              <a:t> </a:t>
            </a:r>
            <a:r>
              <a:rPr lang="de-DE" sz="1400" dirty="0" err="1" smtClean="0">
                <a:solidFill>
                  <a:srgbClr val="333F48"/>
                </a:solidFill>
                <a:latin typeface="+mn-lt"/>
              </a:rPr>
              <a:t>other</a:t>
            </a:r>
            <a:endParaRPr lang="de-DE" sz="1400" dirty="0" smtClean="0">
              <a:solidFill>
                <a:srgbClr val="333F48"/>
              </a:solidFill>
              <a:latin typeface="+mn-lt"/>
            </a:endParaRPr>
          </a:p>
          <a:p>
            <a:pPr eaLnBrk="1" hangingPunct="1">
              <a:lnSpc>
                <a:spcPct val="20000"/>
              </a:lnSpc>
              <a:buClr>
                <a:srgbClr val="333F48"/>
              </a:buClr>
              <a:buSzPct val="120000"/>
              <a:buFont typeface="Arial" panose="020B0604020202020204" pitchFamily="34" charset="0"/>
              <a:buChar char="•"/>
              <a:defRPr/>
            </a:pPr>
            <a:endParaRPr lang="de-DE" sz="1400" dirty="0">
              <a:solidFill>
                <a:srgbClr val="333F48"/>
              </a:solidFill>
              <a:latin typeface="+mn-lt"/>
            </a:endParaRPr>
          </a:p>
          <a:p>
            <a:pPr marL="0" indent="0" eaLnBrk="1" hangingPunct="1">
              <a:lnSpc>
                <a:spcPct val="150000"/>
              </a:lnSpc>
              <a:buClr>
                <a:srgbClr val="333F48"/>
              </a:buClr>
              <a:buSzPct val="120000"/>
              <a:buNone/>
              <a:defRPr/>
            </a:pPr>
            <a:r>
              <a:rPr lang="de-DE" sz="1400" dirty="0" err="1" smtClean="0">
                <a:solidFill>
                  <a:srgbClr val="333F48"/>
                </a:solidFill>
                <a:latin typeface="+mn-lt"/>
              </a:rPr>
              <a:t>Caviar</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one</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six</a:t>
            </a:r>
            <a:r>
              <a:rPr lang="de-DE" sz="1400" dirty="0" smtClean="0">
                <a:solidFill>
                  <a:srgbClr val="333F48"/>
                </a:solidFill>
                <a:latin typeface="+mn-lt"/>
              </a:rPr>
              <a:t> </a:t>
            </a:r>
            <a:r>
              <a:rPr lang="de-DE" sz="1400" dirty="0" err="1" smtClean="0">
                <a:solidFill>
                  <a:srgbClr val="333F48"/>
                </a:solidFill>
                <a:latin typeface="+mn-lt"/>
              </a:rPr>
              <a:t>interactive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in </a:t>
            </a:r>
            <a:r>
              <a:rPr lang="de-DE" sz="1400" dirty="0" err="1" smtClean="0">
                <a:solidFill>
                  <a:srgbClr val="333F48"/>
                </a:solidFill>
                <a:latin typeface="+mn-lt"/>
              </a:rPr>
              <a:t>our</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b="1" dirty="0" err="1" smtClean="0">
                <a:solidFill>
                  <a:srgbClr val="333F48"/>
                </a:solidFill>
                <a:latin typeface="+mn-lt"/>
              </a:rPr>
              <a:t>Celumer</a:t>
            </a:r>
            <a:r>
              <a:rPr lang="de-DE" sz="1400" b="1" dirty="0" smtClean="0">
                <a:solidFill>
                  <a:srgbClr val="333F48"/>
                </a:solidFill>
                <a:latin typeface="+mn-lt"/>
              </a:rPr>
              <a:t> Marine </a:t>
            </a:r>
            <a:r>
              <a:rPr lang="de-DE" sz="1400" b="1" dirty="0" err="1" smtClean="0">
                <a:solidFill>
                  <a:srgbClr val="333F48"/>
                </a:solidFill>
                <a:latin typeface="+mn-lt"/>
              </a:rPr>
              <a:t>Extract</a:t>
            </a:r>
            <a:r>
              <a:rPr lang="de-DE" sz="1400" b="1" dirty="0" smtClean="0">
                <a:solidFill>
                  <a:srgbClr val="333F48"/>
                </a:solidFill>
                <a:latin typeface="+mn-lt"/>
              </a:rPr>
              <a:t>.</a:t>
            </a:r>
            <a:endParaRPr lang="de-DE" sz="1400" b="1" dirty="0">
              <a:solidFill>
                <a:srgbClr val="333F48"/>
              </a:solidFill>
              <a:latin typeface="+mn-lt"/>
            </a:endParaRPr>
          </a:p>
          <a:p>
            <a:pPr marL="0" indent="0" eaLnBrk="1" hangingPunct="1">
              <a:lnSpc>
                <a:spcPct val="120000"/>
              </a:lnSpc>
              <a:buNone/>
              <a:defRPr/>
            </a:pPr>
            <a:endParaRPr lang="de-DE" altLang="de-DE" sz="1400" dirty="0">
              <a:solidFill>
                <a:srgbClr val="333F48"/>
              </a:solidFill>
              <a:latin typeface="+mn-lt"/>
            </a:endParaRPr>
          </a:p>
        </p:txBody>
      </p:sp>
      <p:pic>
        <p:nvPicPr>
          <p:cNvPr id="1026" name="Picture 2" descr="K:\Marketing\Dalton\01 Bilder\Bilder für PPT\Wirkstoffe\Wirkstoff Kaviar - Caviar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04" y="1503907"/>
            <a:ext cx="3590017" cy="480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8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88644"/>
            <a:ext cx="10946143" cy="692150"/>
          </a:xfrm>
        </p:spPr>
        <p:txBody>
          <a:bodyPr/>
          <a:lstStyle/>
          <a:p>
            <a:r>
              <a:rPr lang="de-DE" dirty="0" smtClean="0"/>
              <a:t>Lecithin (</a:t>
            </a:r>
            <a:r>
              <a:rPr lang="de-DE" dirty="0" err="1" smtClean="0"/>
              <a:t>encapsulated</a:t>
            </a:r>
            <a:r>
              <a:rPr lang="de-DE" dirty="0" smtClean="0"/>
              <a:t>)</a:t>
            </a:r>
            <a:endParaRPr lang="de-DE" dirty="0"/>
          </a:p>
        </p:txBody>
      </p:sp>
      <p:sp>
        <p:nvSpPr>
          <p:cNvPr id="3" name="Textplatzhalter 2"/>
          <p:cNvSpPr>
            <a:spLocks noGrp="1"/>
          </p:cNvSpPr>
          <p:nvPr>
            <p:ph type="body" sz="half" idx="1"/>
          </p:nvPr>
        </p:nvSpPr>
        <p:spPr>
          <a:xfrm>
            <a:off x="4648441" y="1987574"/>
            <a:ext cx="6667259" cy="4552778"/>
          </a:xfrm>
        </p:spPr>
        <p:txBody>
          <a:bodyPr/>
          <a:lstStyle/>
          <a:p>
            <a:pPr marL="0" indent="0" algn="just">
              <a:buNone/>
            </a:pPr>
            <a:r>
              <a:rPr lang="en-US" dirty="0"/>
              <a:t>The phospholipid lecithin is the main component of human cell membranes. In addition to its smoothing and lipid replenishing properties on the surface and in deeper layers of the skin, it helps the cell membrane achieve better cell protection and supports the absorption of healthy nutrients into the cell as well as the defense against free radicals and harmful substances</a:t>
            </a:r>
            <a:r>
              <a:rPr lang="de-DE" dirty="0" smtClean="0"/>
              <a:t>. </a:t>
            </a:r>
            <a:r>
              <a:rPr lang="en-US" dirty="0" err="1"/>
              <a:t>Lecithins</a:t>
            </a:r>
            <a:r>
              <a:rPr lang="en-US" dirty="0"/>
              <a:t> in encapsulated form are vesicles (bubbles) that, in addition to their function as a component of the cell membrane, have the ability to transport water-soluble active agents</a:t>
            </a:r>
            <a:r>
              <a:rPr lang="de-DE" dirty="0" smtClean="0"/>
              <a:t>.</a:t>
            </a:r>
          </a:p>
          <a:p>
            <a:pPr eaLnBrk="1" hangingPunct="1">
              <a:defRPr/>
            </a:pPr>
            <a:r>
              <a:rPr lang="en-US" dirty="0"/>
              <a:t>Nutrients and active agents can be absorbed more easily into the skin</a:t>
            </a:r>
          </a:p>
          <a:p>
            <a:pPr eaLnBrk="1" hangingPunct="1">
              <a:defRPr/>
            </a:pPr>
            <a:r>
              <a:rPr lang="de-DE" dirty="0"/>
              <a:t>Supports </a:t>
            </a:r>
            <a:r>
              <a:rPr lang="de-DE" dirty="0" err="1"/>
              <a:t>the</a:t>
            </a:r>
            <a:r>
              <a:rPr lang="de-DE" dirty="0"/>
              <a:t> </a:t>
            </a:r>
            <a:r>
              <a:rPr lang="de-DE" dirty="0" err="1"/>
              <a:t>elimination</a:t>
            </a:r>
            <a:r>
              <a:rPr lang="de-DE" dirty="0"/>
              <a:t> </a:t>
            </a:r>
            <a:r>
              <a:rPr lang="de-DE" dirty="0" err="1"/>
              <a:t>of</a:t>
            </a:r>
            <a:r>
              <a:rPr lang="de-DE" dirty="0"/>
              <a:t> </a:t>
            </a:r>
            <a:r>
              <a:rPr lang="de-DE" dirty="0" err="1"/>
              <a:t>free</a:t>
            </a:r>
            <a:r>
              <a:rPr lang="de-DE" dirty="0"/>
              <a:t> </a:t>
            </a:r>
            <a:r>
              <a:rPr lang="de-DE" dirty="0" err="1"/>
              <a:t>radicals</a:t>
            </a:r>
            <a:r>
              <a:rPr lang="de-DE" dirty="0"/>
              <a:t> </a:t>
            </a:r>
            <a:r>
              <a:rPr lang="de-DE" dirty="0" err="1"/>
              <a:t>and</a:t>
            </a:r>
            <a:r>
              <a:rPr lang="de-DE" dirty="0"/>
              <a:t> </a:t>
            </a:r>
            <a:r>
              <a:rPr lang="de-DE" dirty="0" err="1"/>
              <a:t>other</a:t>
            </a:r>
            <a:r>
              <a:rPr lang="de-DE" dirty="0"/>
              <a:t> </a:t>
            </a:r>
            <a:r>
              <a:rPr lang="de-DE" dirty="0" err="1"/>
              <a:t>harmful</a:t>
            </a:r>
            <a:r>
              <a:rPr lang="de-DE" dirty="0"/>
              <a:t> </a:t>
            </a:r>
            <a:r>
              <a:rPr lang="de-DE" dirty="0" err="1"/>
              <a:t>substances</a:t>
            </a:r>
            <a:endParaRPr lang="de-DE" dirty="0"/>
          </a:p>
          <a:p>
            <a:pPr eaLnBrk="1" hangingPunct="1">
              <a:defRPr/>
            </a:pPr>
            <a:r>
              <a:rPr lang="de-DE" dirty="0" err="1"/>
              <a:t>For</a:t>
            </a:r>
            <a:r>
              <a:rPr lang="de-DE" dirty="0"/>
              <a:t> optimal </a:t>
            </a:r>
            <a:r>
              <a:rPr lang="de-DE" dirty="0" err="1" smtClean="0"/>
              <a:t>cell</a:t>
            </a:r>
            <a:r>
              <a:rPr lang="de-DE" dirty="0" smtClean="0"/>
              <a:t> </a:t>
            </a:r>
            <a:r>
              <a:rPr lang="de-DE" dirty="0" err="1" smtClean="0"/>
              <a:t>protection</a:t>
            </a:r>
            <a:r>
              <a:rPr lang="de-DE" dirty="0" smtClean="0"/>
              <a:t> </a:t>
            </a:r>
            <a:r>
              <a:rPr lang="de-DE" dirty="0" err="1" smtClean="0"/>
              <a:t>and</a:t>
            </a:r>
            <a:r>
              <a:rPr lang="de-DE" dirty="0" smtClean="0"/>
              <a:t> a </a:t>
            </a:r>
            <a:r>
              <a:rPr lang="de-DE" dirty="0" err="1" smtClean="0"/>
              <a:t>healthy</a:t>
            </a:r>
            <a:r>
              <a:rPr lang="de-DE" dirty="0" smtClean="0"/>
              <a:t> </a:t>
            </a:r>
            <a:r>
              <a:rPr lang="de-DE" dirty="0" err="1" smtClean="0"/>
              <a:t>cell</a:t>
            </a:r>
            <a:r>
              <a:rPr lang="de-DE" dirty="0" smtClean="0"/>
              <a:t> </a:t>
            </a:r>
            <a:r>
              <a:rPr lang="de-DE" dirty="0" err="1" smtClean="0"/>
              <a:t>membrane</a:t>
            </a:r>
            <a:endParaRPr lang="de-DE" dirty="0"/>
          </a:p>
        </p:txBody>
      </p:sp>
      <p:pic>
        <p:nvPicPr>
          <p:cNvPr id="41986" name="Picture 2" descr="K:\Marketing\Dalton\01 Bilder\Wirkstoffe\Wirkstoffe PPT\Wirkstoff Lecithin-Verkapselt - Lecithin-encapsulated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76" y="1488711"/>
            <a:ext cx="3601329" cy="48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3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794671"/>
            <a:ext cx="11857038" cy="692150"/>
          </a:xfrm>
        </p:spPr>
        <p:txBody>
          <a:bodyPr/>
          <a:lstStyle/>
          <a:p>
            <a:pPr eaLnBrk="1" hangingPunct="1"/>
            <a:r>
              <a:rPr lang="de-DE" altLang="de-DE" dirty="0" smtClean="0"/>
              <a:t>Almond </a:t>
            </a:r>
            <a:r>
              <a:rPr lang="de-DE" altLang="de-DE" dirty="0" err="1" smtClean="0"/>
              <a:t>Oil</a:t>
            </a:r>
            <a:endParaRPr lang="de-DE" altLang="de-DE" dirty="0" smtClean="0"/>
          </a:p>
        </p:txBody>
      </p:sp>
      <p:sp>
        <p:nvSpPr>
          <p:cNvPr id="30723" name="Rectangle 10"/>
          <p:cNvSpPr>
            <a:spLocks noGrp="1" noChangeArrowheads="1"/>
          </p:cNvSpPr>
          <p:nvPr>
            <p:ph type="body" sz="half" idx="1"/>
          </p:nvPr>
        </p:nvSpPr>
        <p:spPr>
          <a:xfrm>
            <a:off x="4655712" y="1989138"/>
            <a:ext cx="6454775" cy="4310062"/>
          </a:xfrm>
        </p:spPr>
        <p:txBody>
          <a:bodyPr/>
          <a:lstStyle/>
          <a:p>
            <a:pPr eaLnBrk="1" hangingPunct="1"/>
            <a:r>
              <a:rPr lang="de-DE" altLang="de-DE" dirty="0" smtClean="0"/>
              <a:t>The </a:t>
            </a:r>
            <a:r>
              <a:rPr lang="de-DE" altLang="de-DE" dirty="0" err="1" smtClean="0"/>
              <a:t>oil</a:t>
            </a:r>
            <a:r>
              <a:rPr lang="de-DE" altLang="de-DE" dirty="0" smtClean="0"/>
              <a:t> is </a:t>
            </a:r>
            <a:r>
              <a:rPr lang="de-DE" altLang="de-DE" dirty="0" err="1" smtClean="0"/>
              <a:t>well</a:t>
            </a:r>
            <a:r>
              <a:rPr lang="de-DE" altLang="de-DE" dirty="0" smtClean="0"/>
              <a:t> </a:t>
            </a:r>
            <a:r>
              <a:rPr lang="de-DE" altLang="de-DE" dirty="0" err="1" smtClean="0"/>
              <a:t>tolerated</a:t>
            </a:r>
            <a:r>
              <a:rPr lang="de-DE" altLang="de-DE" dirty="0" smtClean="0"/>
              <a:t> </a:t>
            </a:r>
            <a:r>
              <a:rPr lang="de-DE" altLang="de-DE" dirty="0" err="1" smtClean="0"/>
              <a:t>by</a:t>
            </a:r>
            <a:r>
              <a:rPr lang="de-DE" altLang="de-DE" dirty="0" smtClean="0"/>
              <a:t> the </a:t>
            </a:r>
            <a:r>
              <a:rPr lang="de-DE" altLang="de-DE" dirty="0" err="1" smtClean="0"/>
              <a:t>skin</a:t>
            </a:r>
            <a:r>
              <a:rPr lang="de-DE" altLang="de-DE" dirty="0" smtClean="0"/>
              <a:t> </a:t>
            </a:r>
            <a:r>
              <a:rPr lang="de-DE" altLang="de-DE" dirty="0" err="1" smtClean="0"/>
              <a:t>and</a:t>
            </a:r>
            <a:r>
              <a:rPr lang="de-DE" altLang="de-DE" dirty="0" smtClean="0"/>
              <a:t> </a:t>
            </a:r>
            <a:r>
              <a:rPr lang="de-DE" altLang="de-DE" dirty="0" err="1" smtClean="0"/>
              <a:t>therefore</a:t>
            </a:r>
            <a:r>
              <a:rPr lang="de-DE" altLang="de-DE" dirty="0" smtClean="0"/>
              <a:t> also </a:t>
            </a:r>
            <a:r>
              <a:rPr lang="de-DE" altLang="de-DE" dirty="0" err="1" smtClean="0"/>
              <a:t>suitable</a:t>
            </a:r>
            <a:r>
              <a:rPr lang="de-DE" altLang="de-DE" dirty="0" smtClean="0"/>
              <a:t> </a:t>
            </a:r>
            <a:r>
              <a:rPr lang="de-DE" altLang="de-DE" dirty="0" err="1" smtClean="0"/>
              <a:t>for</a:t>
            </a:r>
            <a:r>
              <a:rPr lang="de-DE" altLang="de-DE" dirty="0" smtClean="0"/>
              <a:t> </a:t>
            </a:r>
            <a:r>
              <a:rPr lang="de-DE" altLang="de-DE" dirty="0" err="1" smtClean="0"/>
              <a:t>use</a:t>
            </a:r>
            <a:r>
              <a:rPr lang="de-DE" altLang="de-DE" dirty="0" smtClean="0"/>
              <a:t> on </a:t>
            </a:r>
            <a:r>
              <a:rPr lang="de-DE" altLang="de-DE" dirty="0" err="1" smtClean="0"/>
              <a:t>problem</a:t>
            </a:r>
            <a:r>
              <a:rPr lang="de-DE" altLang="de-DE" dirty="0" smtClean="0"/>
              <a:t> </a:t>
            </a:r>
            <a:r>
              <a:rPr lang="de-DE" altLang="de-DE" dirty="0" err="1" smtClean="0"/>
              <a:t>skin</a:t>
            </a:r>
            <a:endParaRPr lang="de-DE" altLang="de-DE" dirty="0" smtClean="0"/>
          </a:p>
          <a:p>
            <a:pPr eaLnBrk="1" hangingPunct="1"/>
            <a:r>
              <a:rPr lang="de-DE" altLang="de-DE" dirty="0" err="1" smtClean="0"/>
              <a:t>Delivers</a:t>
            </a:r>
            <a:r>
              <a:rPr lang="de-DE" altLang="de-DE" dirty="0" smtClean="0"/>
              <a:t> </a:t>
            </a:r>
            <a:r>
              <a:rPr lang="de-DE" altLang="de-DE" dirty="0" err="1" smtClean="0"/>
              <a:t>moisture</a:t>
            </a:r>
            <a:r>
              <a:rPr lang="de-DE" altLang="de-DE" dirty="0" smtClean="0"/>
              <a:t> </a:t>
            </a:r>
            <a:r>
              <a:rPr lang="de-DE" altLang="de-DE" dirty="0" err="1" smtClean="0"/>
              <a:t>and</a:t>
            </a:r>
            <a:r>
              <a:rPr lang="de-DE" altLang="de-DE" dirty="0" smtClean="0"/>
              <a:t> </a:t>
            </a:r>
            <a:r>
              <a:rPr lang="de-DE" altLang="de-DE" dirty="0" err="1" smtClean="0"/>
              <a:t>vitamins</a:t>
            </a:r>
            <a:r>
              <a:rPr lang="de-DE" altLang="de-DE" dirty="0" smtClean="0"/>
              <a:t> </a:t>
            </a:r>
            <a:r>
              <a:rPr lang="de-DE" altLang="de-DE" dirty="0" err="1" smtClean="0"/>
              <a:t>to</a:t>
            </a:r>
            <a:r>
              <a:rPr lang="de-DE" altLang="de-DE" dirty="0" smtClean="0"/>
              <a:t> the </a:t>
            </a:r>
            <a:r>
              <a:rPr lang="de-DE" altLang="de-DE" dirty="0" err="1" smtClean="0"/>
              <a:t>skin</a:t>
            </a:r>
            <a:r>
              <a:rPr lang="de-DE" altLang="de-DE" dirty="0" smtClean="0"/>
              <a:t> </a:t>
            </a:r>
            <a:r>
              <a:rPr lang="de-DE" altLang="de-DE" dirty="0" err="1" smtClean="0"/>
              <a:t>and</a:t>
            </a:r>
            <a:r>
              <a:rPr lang="de-DE" altLang="de-DE" dirty="0" smtClean="0"/>
              <a:t>, at the same time, </a:t>
            </a:r>
            <a:r>
              <a:rPr lang="de-DE" altLang="de-DE" dirty="0" err="1" smtClean="0"/>
              <a:t>protects</a:t>
            </a:r>
            <a:r>
              <a:rPr lang="de-DE" altLang="de-DE" dirty="0" smtClean="0"/>
              <a:t> </a:t>
            </a:r>
            <a:r>
              <a:rPr lang="de-DE" altLang="de-DE" dirty="0" err="1" smtClean="0"/>
              <a:t>skin</a:t>
            </a:r>
            <a:r>
              <a:rPr lang="de-DE" altLang="de-DE" dirty="0" smtClean="0"/>
              <a:t> </a:t>
            </a:r>
            <a:r>
              <a:rPr lang="de-DE" altLang="de-DE" dirty="0" err="1" smtClean="0"/>
              <a:t>against</a:t>
            </a:r>
            <a:r>
              <a:rPr lang="de-DE" altLang="de-DE" dirty="0" smtClean="0"/>
              <a:t> </a:t>
            </a:r>
            <a:r>
              <a:rPr lang="de-DE" altLang="de-DE" dirty="0" err="1" smtClean="0"/>
              <a:t>moisture</a:t>
            </a:r>
            <a:r>
              <a:rPr lang="de-DE" altLang="de-DE" dirty="0" smtClean="0"/>
              <a:t> </a:t>
            </a:r>
            <a:r>
              <a:rPr lang="de-DE" altLang="de-DE" dirty="0" err="1" smtClean="0"/>
              <a:t>loss</a:t>
            </a:r>
            <a:endParaRPr lang="de-DE" altLang="de-DE" dirty="0" smtClean="0"/>
          </a:p>
          <a:p>
            <a:pPr eaLnBrk="1" hangingPunct="1"/>
            <a:r>
              <a:rPr lang="de-DE" altLang="de-DE" dirty="0" err="1" smtClean="0"/>
              <a:t>Helps</a:t>
            </a:r>
            <a:r>
              <a:rPr lang="de-DE" altLang="de-DE" dirty="0" smtClean="0"/>
              <a:t> </a:t>
            </a:r>
            <a:r>
              <a:rPr lang="de-DE" altLang="de-DE" dirty="0" err="1" smtClean="0"/>
              <a:t>make</a:t>
            </a:r>
            <a:r>
              <a:rPr lang="de-DE" altLang="de-DE" dirty="0" smtClean="0"/>
              <a:t> </a:t>
            </a:r>
            <a:r>
              <a:rPr lang="de-DE" altLang="de-DE" dirty="0" err="1" smtClean="0"/>
              <a:t>skin</a:t>
            </a:r>
            <a:r>
              <a:rPr lang="de-DE" altLang="de-DE" dirty="0" smtClean="0"/>
              <a:t> </a:t>
            </a:r>
            <a:r>
              <a:rPr lang="de-DE" altLang="de-DE" dirty="0" err="1" smtClean="0"/>
              <a:t>more</a:t>
            </a:r>
            <a:r>
              <a:rPr lang="de-DE" altLang="de-DE" dirty="0" smtClean="0"/>
              <a:t> </a:t>
            </a:r>
            <a:r>
              <a:rPr lang="de-DE" altLang="de-DE" dirty="0" err="1" smtClean="0"/>
              <a:t>resilient</a:t>
            </a:r>
            <a:r>
              <a:rPr lang="de-DE" altLang="de-DE" dirty="0" smtClean="0"/>
              <a:t>, </a:t>
            </a:r>
            <a:r>
              <a:rPr lang="de-DE" altLang="de-DE" dirty="0" err="1" smtClean="0"/>
              <a:t>thus</a:t>
            </a:r>
            <a:r>
              <a:rPr lang="de-DE" altLang="de-DE" dirty="0" smtClean="0"/>
              <a:t> </a:t>
            </a:r>
            <a:r>
              <a:rPr lang="de-DE" altLang="de-DE" dirty="0" err="1" smtClean="0"/>
              <a:t>reducing</a:t>
            </a:r>
            <a:r>
              <a:rPr lang="de-DE" altLang="de-DE" dirty="0" smtClean="0"/>
              <a:t> the </a:t>
            </a:r>
            <a:r>
              <a:rPr lang="de-DE" altLang="de-DE" dirty="0" err="1" smtClean="0"/>
              <a:t>appearance</a:t>
            </a:r>
            <a:r>
              <a:rPr lang="de-DE" altLang="de-DE" dirty="0" smtClean="0"/>
              <a:t> of </a:t>
            </a:r>
            <a:r>
              <a:rPr lang="de-DE" altLang="de-DE" dirty="0" err="1" smtClean="0"/>
              <a:t>fine</a:t>
            </a:r>
            <a:r>
              <a:rPr lang="de-DE" altLang="de-DE" dirty="0" smtClean="0"/>
              <a:t> </a:t>
            </a:r>
            <a:r>
              <a:rPr lang="de-DE" altLang="de-DE" dirty="0" err="1" smtClean="0"/>
              <a:t>lines</a:t>
            </a:r>
            <a:r>
              <a:rPr lang="de-DE" altLang="de-DE" dirty="0" smtClean="0"/>
              <a:t> </a:t>
            </a:r>
            <a:r>
              <a:rPr lang="de-DE" altLang="de-DE" dirty="0" err="1" smtClean="0"/>
              <a:t>and</a:t>
            </a:r>
            <a:r>
              <a:rPr lang="de-DE" altLang="de-DE" dirty="0" smtClean="0"/>
              <a:t> </a:t>
            </a:r>
            <a:r>
              <a:rPr lang="de-DE" altLang="de-DE" dirty="0" err="1" smtClean="0"/>
              <a:t>wrinkles</a:t>
            </a:r>
            <a:endParaRPr lang="de-DE" altLang="de-DE" dirty="0" smtClean="0"/>
          </a:p>
          <a:p>
            <a:pPr eaLnBrk="1" hangingPunct="1">
              <a:buFont typeface="Wingdings 2" panose="05020102010507070707" pitchFamily="18" charset="2"/>
              <a:buChar char="¡"/>
            </a:pPr>
            <a:endParaRPr lang="de-DE" altLang="de-DE" dirty="0" smtClean="0"/>
          </a:p>
        </p:txBody>
      </p:sp>
      <p:pic>
        <p:nvPicPr>
          <p:cNvPr id="5122" name="Picture 2" descr="K:\Marketing\Dalton\01 Bilder\Wirkstoffe\Wirkstoffe PPT\Wirkstoff Mandelöl - Almond Oil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91" y="1488722"/>
            <a:ext cx="3601313" cy="481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Grp="1" noChangeArrowheads="1"/>
          </p:cNvSpPr>
          <p:nvPr>
            <p:ph type="body" sz="half" idx="1"/>
          </p:nvPr>
        </p:nvSpPr>
        <p:spPr>
          <a:xfrm>
            <a:off x="4647936" y="1672365"/>
            <a:ext cx="6486790" cy="4310062"/>
          </a:xfrm>
        </p:spPr>
        <p:txBody>
          <a:bodyPr/>
          <a:lstStyle/>
          <a:p>
            <a:pPr marL="0" indent="0" algn="just" eaLnBrk="1" hangingPunct="1">
              <a:lnSpc>
                <a:spcPct val="120000"/>
              </a:lnSpc>
              <a:buNone/>
              <a:defRPr/>
            </a:pPr>
            <a:r>
              <a:rPr lang="de-DE" sz="1400" dirty="0" smtClean="0">
                <a:latin typeface="+mn-lt"/>
              </a:rPr>
              <a:t>Origin: </a:t>
            </a:r>
            <a:r>
              <a:rPr lang="de-DE" sz="1400" dirty="0" err="1" smtClean="0">
                <a:latin typeface="+mn-lt"/>
              </a:rPr>
              <a:t>Seawater</a:t>
            </a:r>
            <a:r>
              <a:rPr lang="de-DE" sz="1400" dirty="0" smtClean="0">
                <a:latin typeface="+mn-lt"/>
              </a:rPr>
              <a:t> </a:t>
            </a:r>
            <a:r>
              <a:rPr lang="de-DE" sz="1400" dirty="0" err="1" smtClean="0">
                <a:latin typeface="+mn-lt"/>
              </a:rPr>
              <a:t>from</a:t>
            </a:r>
            <a:r>
              <a:rPr lang="de-DE" sz="1400" dirty="0" smtClean="0">
                <a:latin typeface="+mn-lt"/>
              </a:rPr>
              <a:t> </a:t>
            </a:r>
            <a:r>
              <a:rPr lang="de-DE" sz="1400" dirty="0" err="1" smtClean="0">
                <a:latin typeface="+mn-lt"/>
              </a:rPr>
              <a:t>the</a:t>
            </a:r>
            <a:r>
              <a:rPr lang="de-DE" sz="1400" dirty="0" smtClean="0">
                <a:latin typeface="+mn-lt"/>
              </a:rPr>
              <a:t> French </a:t>
            </a:r>
            <a:r>
              <a:rPr lang="de-DE" sz="1400" dirty="0" err="1" smtClean="0">
                <a:latin typeface="+mn-lt"/>
              </a:rPr>
              <a:t>Atlantic</a:t>
            </a:r>
            <a:r>
              <a:rPr lang="de-DE" sz="1400" dirty="0" smtClean="0">
                <a:latin typeface="+mn-lt"/>
              </a:rPr>
              <a:t> </a:t>
            </a:r>
            <a:r>
              <a:rPr lang="de-DE" sz="1400" dirty="0" err="1" smtClean="0">
                <a:latin typeface="+mn-lt"/>
              </a:rPr>
              <a:t>coast</a:t>
            </a:r>
            <a:r>
              <a:rPr lang="de-DE" sz="1400" dirty="0" smtClean="0">
                <a:latin typeface="+mn-lt"/>
              </a:rPr>
              <a:t>. The </a:t>
            </a:r>
            <a:r>
              <a:rPr lang="de-DE" sz="1400" dirty="0" err="1" smtClean="0">
                <a:latin typeface="+mn-lt"/>
              </a:rPr>
              <a:t>seawater</a:t>
            </a:r>
            <a:r>
              <a:rPr lang="de-DE" sz="1400" dirty="0" smtClean="0">
                <a:latin typeface="+mn-lt"/>
              </a:rPr>
              <a:t> </a:t>
            </a:r>
            <a:r>
              <a:rPr lang="de-DE" sz="1400" dirty="0" err="1" smtClean="0">
                <a:latin typeface="+mn-lt"/>
              </a:rPr>
              <a:t>makes</a:t>
            </a:r>
            <a:r>
              <a:rPr lang="de-DE" sz="1400" dirty="0" smtClean="0">
                <a:latin typeface="+mn-lt"/>
              </a:rPr>
              <a:t> </a:t>
            </a:r>
            <a:r>
              <a:rPr lang="de-DE" sz="1400" dirty="0" err="1" smtClean="0">
                <a:latin typeface="+mn-lt"/>
              </a:rPr>
              <a:t>its</a:t>
            </a:r>
            <a:r>
              <a:rPr lang="de-DE" sz="1400" dirty="0" smtClean="0">
                <a:latin typeface="+mn-lt"/>
              </a:rPr>
              <a:t> </a:t>
            </a:r>
            <a:r>
              <a:rPr lang="de-DE" sz="1400" dirty="0" err="1" smtClean="0">
                <a:latin typeface="+mn-lt"/>
              </a:rPr>
              <a:t>way</a:t>
            </a:r>
            <a:r>
              <a:rPr lang="de-DE" sz="1400" dirty="0" smtClean="0">
                <a:latin typeface="+mn-lt"/>
              </a:rPr>
              <a:t> </a:t>
            </a:r>
            <a:r>
              <a:rPr lang="de-DE" sz="1400" dirty="0" err="1" smtClean="0">
                <a:latin typeface="+mn-lt"/>
              </a:rPr>
              <a:t>through</a:t>
            </a:r>
            <a:r>
              <a:rPr lang="de-DE" sz="1400" dirty="0" smtClean="0">
                <a:latin typeface="+mn-lt"/>
              </a:rPr>
              <a:t> </a:t>
            </a:r>
            <a:r>
              <a:rPr lang="de-DE" sz="1400" dirty="0" err="1" smtClean="0">
                <a:latin typeface="+mn-lt"/>
              </a:rPr>
              <a:t>granite</a:t>
            </a:r>
            <a:r>
              <a:rPr lang="de-DE" sz="1400" dirty="0" smtClean="0">
                <a:latin typeface="+mn-lt"/>
              </a:rPr>
              <a:t> </a:t>
            </a:r>
            <a:r>
              <a:rPr lang="de-DE" sz="1400" dirty="0" err="1" smtClean="0">
                <a:latin typeface="+mn-lt"/>
              </a:rPr>
              <a:t>formations</a:t>
            </a:r>
            <a:r>
              <a:rPr lang="de-DE" sz="1400" dirty="0" smtClean="0">
                <a:latin typeface="+mn-lt"/>
              </a:rPr>
              <a:t> </a:t>
            </a:r>
            <a:r>
              <a:rPr lang="de-DE" dirty="0" err="1"/>
              <a:t>a</a:t>
            </a:r>
            <a:r>
              <a:rPr lang="de-DE" sz="1400" dirty="0" err="1" smtClean="0">
                <a:latin typeface="+mn-lt"/>
              </a:rPr>
              <a:t>nd</a:t>
            </a:r>
            <a:r>
              <a:rPr lang="de-DE" sz="1400" dirty="0" smtClean="0">
                <a:latin typeface="+mn-lt"/>
              </a:rPr>
              <a:t> </a:t>
            </a:r>
            <a:r>
              <a:rPr lang="de-DE" sz="1400" dirty="0" err="1" smtClean="0">
                <a:latin typeface="+mn-lt"/>
              </a:rPr>
              <a:t>sandy</a:t>
            </a:r>
            <a:r>
              <a:rPr lang="de-DE" sz="1400" dirty="0" smtClean="0">
                <a:latin typeface="+mn-lt"/>
              </a:rPr>
              <a:t> </a:t>
            </a:r>
            <a:r>
              <a:rPr lang="de-DE" sz="1400" dirty="0" err="1" smtClean="0">
                <a:latin typeface="+mn-lt"/>
              </a:rPr>
              <a:t>layers</a:t>
            </a:r>
            <a:r>
              <a:rPr lang="de-DE" sz="1400" dirty="0" smtClean="0">
                <a:latin typeface="+mn-lt"/>
              </a:rPr>
              <a:t> </a:t>
            </a:r>
            <a:r>
              <a:rPr lang="de-DE" sz="1400" dirty="0" err="1" smtClean="0">
                <a:latin typeface="+mn-lt"/>
              </a:rPr>
              <a:t>and</a:t>
            </a:r>
            <a:r>
              <a:rPr lang="de-DE" sz="1400" dirty="0" smtClean="0">
                <a:latin typeface="+mn-lt"/>
              </a:rPr>
              <a:t> </a:t>
            </a:r>
            <a:r>
              <a:rPr lang="de-DE" sz="1400" dirty="0" err="1" smtClean="0">
                <a:latin typeface="+mn-lt"/>
              </a:rPr>
              <a:t>is</a:t>
            </a:r>
            <a:r>
              <a:rPr lang="de-DE" sz="1400" dirty="0" smtClean="0">
                <a:latin typeface="+mn-lt"/>
              </a:rPr>
              <a:t> </a:t>
            </a:r>
            <a:r>
              <a:rPr lang="de-DE" sz="1400" dirty="0" err="1" smtClean="0">
                <a:latin typeface="+mn-lt"/>
              </a:rPr>
              <a:t>won</a:t>
            </a:r>
            <a:r>
              <a:rPr lang="de-DE" sz="1400" dirty="0" smtClean="0">
                <a:latin typeface="+mn-lt"/>
              </a:rPr>
              <a:t> 22 </a:t>
            </a:r>
            <a:r>
              <a:rPr lang="de-DE" dirty="0" err="1" smtClean="0"/>
              <a:t>meters</a:t>
            </a:r>
            <a:r>
              <a:rPr lang="de-DE" dirty="0" smtClean="0"/>
              <a:t> </a:t>
            </a:r>
            <a:r>
              <a:rPr lang="de-DE" dirty="0" err="1" smtClean="0"/>
              <a:t>below</a:t>
            </a:r>
            <a:r>
              <a:rPr lang="de-DE" dirty="0" smtClean="0"/>
              <a:t> </a:t>
            </a:r>
            <a:r>
              <a:rPr lang="de-DE" dirty="0" err="1" smtClean="0"/>
              <a:t>the</a:t>
            </a:r>
            <a:r>
              <a:rPr lang="de-DE" dirty="0" smtClean="0"/>
              <a:t> </a:t>
            </a:r>
            <a:r>
              <a:rPr lang="de-DE" dirty="0" err="1" smtClean="0"/>
              <a:t>surface</a:t>
            </a:r>
            <a:r>
              <a:rPr lang="de-DE" sz="1400" dirty="0" smtClean="0">
                <a:latin typeface="+mn-lt"/>
              </a:rPr>
              <a:t>.</a:t>
            </a:r>
          </a:p>
          <a:p>
            <a:pPr marL="0" indent="0" algn="just" eaLnBrk="1" hangingPunct="1">
              <a:lnSpc>
                <a:spcPct val="120000"/>
              </a:lnSpc>
              <a:buNone/>
              <a:defRPr/>
            </a:pPr>
            <a:r>
              <a:rPr lang="de-DE" sz="1400" dirty="0" smtClean="0">
                <a:latin typeface="+mn-lt"/>
              </a:rPr>
              <a:t>The </a:t>
            </a:r>
            <a:r>
              <a:rPr lang="de-DE" sz="1400" dirty="0" err="1" smtClean="0">
                <a:latin typeface="+mn-lt"/>
              </a:rPr>
              <a:t>composition</a:t>
            </a:r>
            <a:r>
              <a:rPr lang="de-DE" sz="1400" dirty="0" smtClean="0">
                <a:latin typeface="+mn-lt"/>
              </a:rPr>
              <a:t> </a:t>
            </a:r>
            <a:r>
              <a:rPr lang="de-DE" sz="1400" dirty="0" err="1" smtClean="0">
                <a:latin typeface="+mn-lt"/>
              </a:rPr>
              <a:t>of</a:t>
            </a:r>
            <a:r>
              <a:rPr lang="de-DE" sz="1400" dirty="0" smtClean="0">
                <a:latin typeface="+mn-lt"/>
              </a:rPr>
              <a:t> </a:t>
            </a:r>
            <a:r>
              <a:rPr lang="de-DE" sz="1400" dirty="0" err="1" smtClean="0">
                <a:latin typeface="+mn-lt"/>
              </a:rPr>
              <a:t>its</a:t>
            </a:r>
            <a:r>
              <a:rPr lang="de-DE" sz="1400" dirty="0" smtClean="0">
                <a:latin typeface="+mn-lt"/>
              </a:rPr>
              <a:t> </a:t>
            </a:r>
            <a:r>
              <a:rPr lang="de-DE" sz="1400" dirty="0" err="1" smtClean="0">
                <a:latin typeface="+mn-lt"/>
              </a:rPr>
              <a:t>minerals</a:t>
            </a:r>
            <a:r>
              <a:rPr lang="de-DE" sz="1400" dirty="0" smtClean="0">
                <a:latin typeface="+mn-lt"/>
              </a:rPr>
              <a:t> </a:t>
            </a:r>
            <a:r>
              <a:rPr lang="de-DE" sz="1400" dirty="0" err="1" smtClean="0">
                <a:latin typeface="+mn-lt"/>
              </a:rPr>
              <a:t>and</a:t>
            </a:r>
            <a:r>
              <a:rPr lang="de-DE" sz="1400" dirty="0" smtClean="0">
                <a:latin typeface="+mn-lt"/>
              </a:rPr>
              <a:t> </a:t>
            </a:r>
            <a:r>
              <a:rPr lang="de-DE" sz="1400" dirty="0" err="1" smtClean="0">
                <a:latin typeface="+mn-lt"/>
              </a:rPr>
              <a:t>trace</a:t>
            </a:r>
            <a:r>
              <a:rPr lang="de-DE" sz="1400" dirty="0" smtClean="0">
                <a:latin typeface="+mn-lt"/>
              </a:rPr>
              <a:t> </a:t>
            </a:r>
            <a:r>
              <a:rPr lang="de-DE" sz="1400" dirty="0" err="1" smtClean="0">
                <a:latin typeface="+mn-lt"/>
              </a:rPr>
              <a:t>elements</a:t>
            </a:r>
            <a:r>
              <a:rPr lang="de-DE" sz="1400" dirty="0" smtClean="0">
                <a:latin typeface="+mn-lt"/>
              </a:rPr>
              <a:t> </a:t>
            </a:r>
            <a:r>
              <a:rPr lang="de-DE" sz="1400" dirty="0" err="1" smtClean="0">
                <a:latin typeface="+mn-lt"/>
              </a:rPr>
              <a:t>is</a:t>
            </a:r>
            <a:r>
              <a:rPr lang="de-DE" sz="1400" dirty="0" smtClean="0">
                <a:latin typeface="+mn-lt"/>
              </a:rPr>
              <a:t> </a:t>
            </a:r>
            <a:r>
              <a:rPr lang="de-DE" sz="1400" dirty="0" err="1" smtClean="0">
                <a:latin typeface="+mn-lt"/>
              </a:rPr>
              <a:t>amazingly</a:t>
            </a:r>
            <a:r>
              <a:rPr lang="de-DE" sz="1400" dirty="0" smtClean="0">
                <a:latin typeface="+mn-lt"/>
              </a:rPr>
              <a:t> </a:t>
            </a:r>
            <a:r>
              <a:rPr lang="de-DE" sz="1400" dirty="0" err="1" smtClean="0">
                <a:latin typeface="+mn-lt"/>
              </a:rPr>
              <a:t>similar</a:t>
            </a:r>
            <a:r>
              <a:rPr lang="de-DE" sz="1400" dirty="0" smtClean="0">
                <a:latin typeface="+mn-lt"/>
              </a:rPr>
              <a:t> </a:t>
            </a:r>
            <a:r>
              <a:rPr lang="de-DE" sz="1400" dirty="0" err="1" smtClean="0">
                <a:latin typeface="+mn-lt"/>
              </a:rPr>
              <a:t>to</a:t>
            </a:r>
            <a:r>
              <a:rPr lang="de-DE" sz="1400" dirty="0" smtClean="0">
                <a:latin typeface="+mn-lt"/>
              </a:rPr>
              <a:t> </a:t>
            </a:r>
            <a:r>
              <a:rPr lang="de-DE" sz="1400" dirty="0" err="1" smtClean="0">
                <a:latin typeface="+mn-lt"/>
              </a:rPr>
              <a:t>our</a:t>
            </a:r>
            <a:r>
              <a:rPr lang="de-DE" sz="1400" dirty="0" smtClean="0">
                <a:latin typeface="+mn-lt"/>
              </a:rPr>
              <a:t> </a:t>
            </a:r>
            <a:r>
              <a:rPr lang="de-DE" sz="1400" dirty="0" err="1" smtClean="0">
                <a:latin typeface="+mn-lt"/>
              </a:rPr>
              <a:t>blood</a:t>
            </a:r>
            <a:r>
              <a:rPr lang="de-DE" sz="1400" dirty="0" smtClean="0">
                <a:latin typeface="+mn-lt"/>
              </a:rPr>
              <a:t> </a:t>
            </a:r>
            <a:r>
              <a:rPr lang="de-DE" sz="1400" dirty="0" err="1" smtClean="0">
                <a:latin typeface="+mn-lt"/>
              </a:rPr>
              <a:t>plasma</a:t>
            </a:r>
            <a:r>
              <a:rPr lang="de-DE" sz="1400" dirty="0" smtClean="0">
                <a:latin typeface="+mn-lt"/>
              </a:rPr>
              <a:t> </a:t>
            </a:r>
            <a:r>
              <a:rPr lang="de-DE" sz="1400" dirty="0" err="1" smtClean="0">
                <a:latin typeface="+mn-lt"/>
              </a:rPr>
              <a:t>and</a:t>
            </a:r>
            <a:r>
              <a:rPr lang="de-DE" sz="1400" dirty="0" smtClean="0">
                <a:latin typeface="+mn-lt"/>
              </a:rPr>
              <a:t> </a:t>
            </a:r>
            <a:r>
              <a:rPr lang="de-DE" sz="1400" dirty="0" err="1" smtClean="0">
                <a:latin typeface="+mn-lt"/>
              </a:rPr>
              <a:t>lymphatic</a:t>
            </a:r>
            <a:r>
              <a:rPr lang="de-DE" sz="1400" dirty="0" smtClean="0">
                <a:latin typeface="+mn-lt"/>
              </a:rPr>
              <a:t> </a:t>
            </a:r>
            <a:r>
              <a:rPr lang="de-DE" sz="1400" dirty="0" err="1" smtClean="0">
                <a:latin typeface="+mn-lt"/>
              </a:rPr>
              <a:t>fluids</a:t>
            </a:r>
            <a:r>
              <a:rPr lang="de-DE" sz="1400" dirty="0" smtClean="0">
                <a:latin typeface="+mn-lt"/>
              </a:rPr>
              <a:t>, </a:t>
            </a:r>
            <a:r>
              <a:rPr lang="de-DE" sz="1400" dirty="0" err="1" smtClean="0">
                <a:latin typeface="+mn-lt"/>
              </a:rPr>
              <a:t>which</a:t>
            </a:r>
            <a:r>
              <a:rPr lang="de-DE" sz="1400" dirty="0" smtClean="0">
                <a:latin typeface="+mn-lt"/>
              </a:rPr>
              <a:t> </a:t>
            </a:r>
            <a:r>
              <a:rPr lang="de-DE" sz="1400" dirty="0" err="1" smtClean="0">
                <a:latin typeface="+mn-lt"/>
              </a:rPr>
              <a:t>makes</a:t>
            </a:r>
            <a:r>
              <a:rPr lang="de-DE" sz="1400" dirty="0" smtClean="0">
                <a:latin typeface="+mn-lt"/>
              </a:rPr>
              <a:t> </a:t>
            </a:r>
            <a:r>
              <a:rPr lang="de-DE" sz="1400" dirty="0" err="1" smtClean="0">
                <a:latin typeface="+mn-lt"/>
              </a:rPr>
              <a:t>it</a:t>
            </a:r>
            <a:r>
              <a:rPr lang="de-DE" sz="1400" dirty="0" smtClean="0">
                <a:latin typeface="+mn-lt"/>
              </a:rPr>
              <a:t> </a:t>
            </a:r>
            <a:r>
              <a:rPr lang="de-DE" sz="1400" dirty="0" err="1" smtClean="0">
                <a:latin typeface="+mn-lt"/>
              </a:rPr>
              <a:t>very</a:t>
            </a:r>
            <a:r>
              <a:rPr lang="de-DE" sz="1400" dirty="0" smtClean="0">
                <a:latin typeface="+mn-lt"/>
              </a:rPr>
              <a:t> relevant in </a:t>
            </a:r>
            <a:r>
              <a:rPr lang="de-DE" sz="1400" dirty="0" err="1" smtClean="0">
                <a:latin typeface="+mn-lt"/>
              </a:rPr>
              <a:t>cosmetics</a:t>
            </a:r>
            <a:r>
              <a:rPr lang="de-DE" sz="1400" dirty="0" smtClean="0">
                <a:latin typeface="+mn-lt"/>
              </a:rPr>
              <a:t>:</a:t>
            </a:r>
            <a:endParaRPr lang="de-DE" sz="1400" dirty="0">
              <a:latin typeface="+mn-lt"/>
            </a:endParaRPr>
          </a:p>
          <a:p>
            <a:pPr eaLnBrk="1" hangingPunct="1">
              <a:defRPr/>
            </a:pPr>
            <a:r>
              <a:rPr lang="de-DE" dirty="0" err="1"/>
              <a:t>Moisturizing</a:t>
            </a:r>
            <a:endParaRPr lang="de-DE" dirty="0"/>
          </a:p>
          <a:p>
            <a:pPr eaLnBrk="1" hangingPunct="1">
              <a:defRPr/>
            </a:pPr>
            <a:r>
              <a:rPr lang="de-DE" dirty="0" err="1"/>
              <a:t>Revitalizing</a:t>
            </a:r>
            <a:endParaRPr lang="de-DE" dirty="0"/>
          </a:p>
          <a:p>
            <a:pPr eaLnBrk="1" hangingPunct="1">
              <a:defRPr/>
            </a:pPr>
            <a:r>
              <a:rPr lang="de-DE" dirty="0" err="1"/>
              <a:t>Strengthens</a:t>
            </a:r>
            <a:r>
              <a:rPr lang="de-DE" dirty="0"/>
              <a:t> </a:t>
            </a:r>
            <a:r>
              <a:rPr lang="de-DE" dirty="0" err="1"/>
              <a:t>cell</a:t>
            </a:r>
            <a:r>
              <a:rPr lang="de-DE" dirty="0"/>
              <a:t> </a:t>
            </a:r>
            <a:r>
              <a:rPr lang="de-DE" dirty="0" err="1"/>
              <a:t>communication</a:t>
            </a:r>
            <a:r>
              <a:rPr lang="de-DE" dirty="0"/>
              <a:t> </a:t>
            </a:r>
            <a:r>
              <a:rPr lang="de-DE" dirty="0" err="1"/>
              <a:t>by</a:t>
            </a:r>
            <a:r>
              <a:rPr lang="de-DE" dirty="0"/>
              <a:t> </a:t>
            </a:r>
            <a:r>
              <a:rPr lang="de-DE" dirty="0" err="1"/>
              <a:t>increasing</a:t>
            </a:r>
            <a:r>
              <a:rPr lang="de-DE" dirty="0"/>
              <a:t> </a:t>
            </a:r>
            <a:r>
              <a:rPr lang="de-DE" dirty="0" err="1"/>
              <a:t>lipid</a:t>
            </a:r>
            <a:r>
              <a:rPr lang="de-DE" dirty="0"/>
              <a:t> </a:t>
            </a:r>
            <a:r>
              <a:rPr lang="de-DE" dirty="0" err="1"/>
              <a:t>synthesis</a:t>
            </a:r>
            <a:endParaRPr lang="de-DE" dirty="0"/>
          </a:p>
          <a:p>
            <a:pPr eaLnBrk="1" hangingPunct="1">
              <a:defRPr/>
            </a:pPr>
            <a:r>
              <a:rPr lang="de-DE" dirty="0" err="1"/>
              <a:t>Makes</a:t>
            </a:r>
            <a:r>
              <a:rPr lang="de-DE" dirty="0"/>
              <a:t> </a:t>
            </a:r>
            <a:r>
              <a:rPr lang="de-DE" sz="1400" dirty="0" err="1" smtClean="0">
                <a:latin typeface="+mn-lt"/>
              </a:rPr>
              <a:t>it</a:t>
            </a:r>
            <a:r>
              <a:rPr lang="de-DE" sz="1400" dirty="0" smtClean="0">
                <a:latin typeface="+mn-lt"/>
              </a:rPr>
              <a:t> </a:t>
            </a:r>
            <a:r>
              <a:rPr lang="de-DE" sz="1400" dirty="0" err="1" smtClean="0">
                <a:latin typeface="+mn-lt"/>
              </a:rPr>
              <a:t>easier</a:t>
            </a:r>
            <a:r>
              <a:rPr lang="de-DE" sz="1400" dirty="0" smtClean="0">
                <a:latin typeface="+mn-lt"/>
              </a:rPr>
              <a:t> </a:t>
            </a:r>
            <a:r>
              <a:rPr lang="de-DE" sz="1400" dirty="0" err="1" smtClean="0">
                <a:latin typeface="+mn-lt"/>
              </a:rPr>
              <a:t>and</a:t>
            </a:r>
            <a:r>
              <a:rPr lang="de-DE" sz="1400" dirty="0" smtClean="0">
                <a:latin typeface="+mn-lt"/>
              </a:rPr>
              <a:t> quicker </a:t>
            </a:r>
            <a:r>
              <a:rPr lang="de-DE" sz="1400" dirty="0" err="1" smtClean="0">
                <a:latin typeface="+mn-lt"/>
              </a:rPr>
              <a:t>to</a:t>
            </a:r>
            <a:r>
              <a:rPr lang="de-DE" sz="1400" dirty="0" smtClean="0">
                <a:latin typeface="+mn-lt"/>
              </a:rPr>
              <a:t> </a:t>
            </a:r>
            <a:r>
              <a:rPr lang="de-DE" sz="1400" dirty="0" err="1" smtClean="0">
                <a:latin typeface="+mn-lt"/>
              </a:rPr>
              <a:t>absorb</a:t>
            </a:r>
            <a:r>
              <a:rPr lang="de-DE" sz="1400" dirty="0" smtClean="0">
                <a:latin typeface="+mn-lt"/>
              </a:rPr>
              <a:t> </a:t>
            </a:r>
            <a:r>
              <a:rPr lang="de-DE" sz="1400" dirty="0" err="1" smtClean="0">
                <a:latin typeface="+mn-lt"/>
              </a:rPr>
              <a:t>active</a:t>
            </a:r>
            <a:r>
              <a:rPr lang="de-DE" sz="1400" dirty="0" smtClean="0">
                <a:latin typeface="+mn-lt"/>
              </a:rPr>
              <a:t> </a:t>
            </a:r>
            <a:r>
              <a:rPr lang="de-DE" sz="1400" dirty="0" err="1" smtClean="0">
                <a:latin typeface="+mn-lt"/>
              </a:rPr>
              <a:t>ingredients</a:t>
            </a:r>
            <a:endParaRPr lang="de-DE" sz="1400" dirty="0" smtClean="0">
              <a:latin typeface="+mn-lt"/>
            </a:endParaRPr>
          </a:p>
          <a:p>
            <a:pPr marL="0" indent="0" eaLnBrk="1" hangingPunct="1">
              <a:lnSpc>
                <a:spcPct val="20000"/>
              </a:lnSpc>
              <a:buNone/>
              <a:defRPr/>
            </a:pPr>
            <a:endParaRPr lang="de-DE" dirty="0" smtClean="0"/>
          </a:p>
          <a:p>
            <a:pPr marL="0" indent="0" eaLnBrk="1" hangingPunct="1">
              <a:buNone/>
              <a:defRPr/>
            </a:pPr>
            <a:r>
              <a:rPr lang="de-DE" dirty="0" err="1" smtClean="0"/>
              <a:t>Seawater</a:t>
            </a:r>
            <a:r>
              <a:rPr lang="de-DE" dirty="0" smtClean="0"/>
              <a:t> </a:t>
            </a:r>
            <a:r>
              <a:rPr lang="de-DE" dirty="0" err="1" smtClean="0"/>
              <a:t>is</a:t>
            </a:r>
            <a:r>
              <a:rPr lang="de-DE" dirty="0" smtClean="0"/>
              <a:t> </a:t>
            </a:r>
            <a:r>
              <a:rPr lang="de-DE" dirty="0" err="1" smtClean="0"/>
              <a:t>one</a:t>
            </a:r>
            <a:r>
              <a:rPr lang="de-DE" dirty="0" smtClean="0"/>
              <a:t> </a:t>
            </a:r>
            <a:r>
              <a:rPr lang="de-DE" dirty="0" err="1" smtClean="0"/>
              <a:t>of</a:t>
            </a:r>
            <a:r>
              <a:rPr lang="de-DE" dirty="0" smtClean="0"/>
              <a:t> </a:t>
            </a:r>
            <a:r>
              <a:rPr lang="de-DE" dirty="0" err="1" smtClean="0"/>
              <a:t>the</a:t>
            </a:r>
            <a:r>
              <a:rPr lang="de-DE" dirty="0" smtClean="0"/>
              <a:t> </a:t>
            </a:r>
            <a:r>
              <a:rPr lang="de-DE" dirty="0" err="1" smtClean="0"/>
              <a:t>six</a:t>
            </a:r>
            <a:r>
              <a:rPr lang="de-DE" dirty="0" smtClean="0"/>
              <a:t> </a:t>
            </a:r>
            <a:r>
              <a:rPr lang="de-DE" dirty="0" err="1" smtClean="0"/>
              <a:t>interactive</a:t>
            </a:r>
            <a:r>
              <a:rPr lang="de-DE" dirty="0" smtClean="0"/>
              <a:t> </a:t>
            </a:r>
            <a:r>
              <a:rPr lang="de-DE" dirty="0" err="1" smtClean="0"/>
              <a:t>ingredients</a:t>
            </a:r>
            <a:r>
              <a:rPr lang="de-DE" dirty="0" smtClean="0"/>
              <a:t> in </a:t>
            </a:r>
            <a:r>
              <a:rPr lang="de-DE" dirty="0" err="1" smtClean="0"/>
              <a:t>our</a:t>
            </a:r>
            <a:r>
              <a:rPr lang="de-DE" dirty="0" smtClean="0"/>
              <a:t> </a:t>
            </a:r>
            <a:r>
              <a:rPr lang="de-DE" dirty="0" err="1" smtClean="0"/>
              <a:t>exclusive</a:t>
            </a:r>
            <a:r>
              <a:rPr lang="de-DE" dirty="0" smtClean="0"/>
              <a:t> </a:t>
            </a:r>
            <a:r>
              <a:rPr lang="de-DE" b="1" dirty="0" err="1" smtClean="0"/>
              <a:t>Celumer</a:t>
            </a:r>
            <a:r>
              <a:rPr lang="de-DE" b="1" dirty="0" smtClean="0"/>
              <a:t> Marine </a:t>
            </a:r>
            <a:r>
              <a:rPr lang="de-DE" b="1" dirty="0" err="1" smtClean="0"/>
              <a:t>Extract</a:t>
            </a:r>
            <a:r>
              <a:rPr lang="de-DE" b="1" dirty="0" smtClean="0"/>
              <a:t>.</a:t>
            </a:r>
            <a:endParaRPr lang="de-DE" sz="1400" b="1" dirty="0" smtClean="0"/>
          </a:p>
          <a:p>
            <a:pPr eaLnBrk="1" hangingPunct="1">
              <a:lnSpc>
                <a:spcPct val="120000"/>
              </a:lnSpc>
              <a:buFont typeface="Wingdings 2" panose="05020102010507070707" pitchFamily="18" charset="2"/>
              <a:buChar char="¡"/>
              <a:defRPr/>
            </a:pPr>
            <a:endParaRPr lang="de-DE" altLang="de-DE" sz="1400" dirty="0" smtClean="0">
              <a:latin typeface="+mn-lt"/>
            </a:endParaRPr>
          </a:p>
        </p:txBody>
      </p:sp>
      <p:sp>
        <p:nvSpPr>
          <p:cNvPr id="7" name="Titel 1"/>
          <p:cNvSpPr txBox="1">
            <a:spLocks/>
          </p:cNvSpPr>
          <p:nvPr/>
        </p:nvSpPr>
        <p:spPr>
          <a:xfrm>
            <a:off x="14120" y="909594"/>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err="1" smtClean="0">
                <a:solidFill>
                  <a:srgbClr val="333F48"/>
                </a:solidFill>
                <a:latin typeface="+mj-lt"/>
              </a:rPr>
              <a:t>Seawater</a:t>
            </a:r>
            <a:endParaRPr lang="de-DE" sz="2400" dirty="0">
              <a:solidFill>
                <a:srgbClr val="333F48"/>
              </a:solidFill>
              <a:latin typeface="+mj-lt"/>
            </a:endParaRPr>
          </a:p>
        </p:txBody>
      </p:sp>
      <p:pic>
        <p:nvPicPr>
          <p:cNvPr id="64514" name="Picture 2" descr="K:\Marketing\Dalton\01 Bilder\Wirkstoffe\Wirkstoffe PPT\Wirkstoff Meerwasser - Seawater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7" y="1488721"/>
            <a:ext cx="3601318" cy="481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8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48" y="788644"/>
            <a:ext cx="10946143" cy="692150"/>
          </a:xfrm>
        </p:spPr>
        <p:txBody>
          <a:bodyPr/>
          <a:lstStyle/>
          <a:p>
            <a:r>
              <a:rPr lang="de-DE" dirty="0" err="1" smtClean="0"/>
              <a:t>Sea</a:t>
            </a:r>
            <a:r>
              <a:rPr lang="de-DE" dirty="0" smtClean="0"/>
              <a:t> </a:t>
            </a:r>
            <a:r>
              <a:rPr lang="de-DE" dirty="0" err="1" smtClean="0"/>
              <a:t>Silt</a:t>
            </a:r>
            <a:endParaRPr lang="de-DE" dirty="0"/>
          </a:p>
        </p:txBody>
      </p:sp>
      <p:sp>
        <p:nvSpPr>
          <p:cNvPr id="3" name="Textplatzhalter 2"/>
          <p:cNvSpPr>
            <a:spLocks noGrp="1"/>
          </p:cNvSpPr>
          <p:nvPr>
            <p:ph type="body" sz="half" idx="1"/>
          </p:nvPr>
        </p:nvSpPr>
        <p:spPr>
          <a:xfrm>
            <a:off x="4649101" y="1989138"/>
            <a:ext cx="6464376" cy="4310062"/>
          </a:xfrm>
        </p:spPr>
        <p:txBody>
          <a:bodyPr/>
          <a:lstStyle/>
          <a:p>
            <a:pPr marL="0" indent="0">
              <a:buNone/>
            </a:pPr>
            <a:r>
              <a:rPr lang="de-DE" dirty="0" err="1" smtClean="0"/>
              <a:t>Silt</a:t>
            </a:r>
            <a:r>
              <a:rPr lang="de-DE" dirty="0" smtClean="0"/>
              <a:t> </a:t>
            </a:r>
            <a:r>
              <a:rPr lang="de-DE" dirty="0" err="1" smtClean="0"/>
              <a:t>is</a:t>
            </a:r>
            <a:r>
              <a:rPr lang="de-DE" dirty="0" smtClean="0"/>
              <a:t> a </a:t>
            </a:r>
            <a:r>
              <a:rPr lang="de-DE" dirty="0" err="1" smtClean="0"/>
              <a:t>fine</a:t>
            </a:r>
            <a:r>
              <a:rPr lang="de-DE" dirty="0" err="1"/>
              <a:t>-</a:t>
            </a:r>
            <a:r>
              <a:rPr lang="de-DE" dirty="0" err="1" smtClean="0"/>
              <a:t>grained</a:t>
            </a:r>
            <a:r>
              <a:rPr lang="de-DE" dirty="0" smtClean="0"/>
              <a:t> </a:t>
            </a:r>
            <a:r>
              <a:rPr lang="de-DE" dirty="0" err="1" smtClean="0"/>
              <a:t>sediment</a:t>
            </a:r>
            <a:r>
              <a:rPr lang="de-DE" dirty="0" smtClean="0"/>
              <a:t> </a:t>
            </a:r>
            <a:r>
              <a:rPr lang="de-DE" dirty="0" err="1" smtClean="0"/>
              <a:t>that</a:t>
            </a:r>
            <a:r>
              <a:rPr lang="de-DE" dirty="0" smtClean="0"/>
              <a:t> </a:t>
            </a:r>
            <a:r>
              <a:rPr lang="de-DE" dirty="0" err="1" smtClean="0"/>
              <a:t>can</a:t>
            </a:r>
            <a:r>
              <a:rPr lang="de-DE" dirty="0" smtClean="0"/>
              <a:t> </a:t>
            </a:r>
            <a:r>
              <a:rPr lang="de-DE" dirty="0" err="1" smtClean="0"/>
              <a:t>develop</a:t>
            </a:r>
            <a:r>
              <a:rPr lang="de-DE" dirty="0" smtClean="0"/>
              <a:t> </a:t>
            </a:r>
            <a:r>
              <a:rPr lang="de-DE" dirty="0"/>
              <a:t>in </a:t>
            </a:r>
            <a:r>
              <a:rPr lang="de-DE" dirty="0" smtClean="0"/>
              <a:t>all </a:t>
            </a:r>
            <a:r>
              <a:rPr lang="de-DE" dirty="0" err="1" smtClean="0"/>
              <a:t>kinds</a:t>
            </a:r>
            <a:r>
              <a:rPr lang="de-DE" dirty="0" smtClean="0"/>
              <a:t> </a:t>
            </a:r>
            <a:r>
              <a:rPr lang="de-DE" dirty="0" err="1" smtClean="0"/>
              <a:t>of</a:t>
            </a:r>
            <a:r>
              <a:rPr lang="de-DE" dirty="0" smtClean="0"/>
              <a:t> </a:t>
            </a:r>
            <a:r>
              <a:rPr lang="de-DE" dirty="0" err="1" smtClean="0"/>
              <a:t>waters</a:t>
            </a:r>
            <a:r>
              <a:rPr lang="de-DE" dirty="0" smtClean="0"/>
              <a:t>. </a:t>
            </a:r>
            <a:r>
              <a:rPr lang="de-DE" dirty="0" err="1" smtClean="0"/>
              <a:t>Sea</a:t>
            </a:r>
            <a:r>
              <a:rPr lang="de-DE" dirty="0" smtClean="0"/>
              <a:t> </a:t>
            </a:r>
            <a:r>
              <a:rPr lang="de-DE" dirty="0" err="1" smtClean="0"/>
              <a:t>Silt</a:t>
            </a:r>
            <a:r>
              <a:rPr lang="de-DE" dirty="0" smtClean="0"/>
              <a:t> </a:t>
            </a:r>
            <a:r>
              <a:rPr lang="de-DE" dirty="0" err="1" smtClean="0"/>
              <a:t>is</a:t>
            </a:r>
            <a:r>
              <a:rPr lang="de-DE" dirty="0" smtClean="0"/>
              <a:t> </a:t>
            </a:r>
            <a:r>
              <a:rPr lang="de-DE" dirty="0" err="1" smtClean="0"/>
              <a:t>especially</a:t>
            </a:r>
            <a:r>
              <a:rPr lang="de-DE" dirty="0" smtClean="0"/>
              <a:t> </a:t>
            </a:r>
            <a:r>
              <a:rPr lang="de-DE" dirty="0" err="1" smtClean="0"/>
              <a:t>rich</a:t>
            </a:r>
            <a:r>
              <a:rPr lang="de-DE" dirty="0" smtClean="0"/>
              <a:t> in vital </a:t>
            </a:r>
            <a:r>
              <a:rPr lang="de-DE" dirty="0" err="1" smtClean="0"/>
              <a:t>nutrients</a:t>
            </a:r>
            <a:r>
              <a:rPr lang="de-DE" dirty="0" smtClean="0"/>
              <a:t>; in a </a:t>
            </a:r>
            <a:r>
              <a:rPr lang="de-DE" dirty="0" err="1" smtClean="0"/>
              <a:t>way</a:t>
            </a:r>
            <a:r>
              <a:rPr lang="de-DE" dirty="0" smtClean="0"/>
              <a:t> </a:t>
            </a:r>
            <a:r>
              <a:rPr lang="de-DE" dirty="0" err="1" smtClean="0"/>
              <a:t>it</a:t>
            </a:r>
            <a:r>
              <a:rPr lang="de-DE" dirty="0" smtClean="0"/>
              <a:t> </a:t>
            </a:r>
            <a:r>
              <a:rPr lang="de-DE" dirty="0" err="1" smtClean="0"/>
              <a:t>is</a:t>
            </a:r>
            <a:r>
              <a:rPr lang="de-DE" dirty="0" smtClean="0"/>
              <a:t> </a:t>
            </a:r>
            <a:r>
              <a:rPr lang="de-DE" dirty="0" err="1" smtClean="0"/>
              <a:t>the</a:t>
            </a:r>
            <a:r>
              <a:rPr lang="de-DE" dirty="0" smtClean="0"/>
              <a:t> </a:t>
            </a:r>
            <a:r>
              <a:rPr lang="de-DE" dirty="0" err="1" smtClean="0"/>
              <a:t>Healing</a:t>
            </a:r>
            <a:r>
              <a:rPr lang="de-DE" dirty="0" smtClean="0"/>
              <a:t> Earth </a:t>
            </a:r>
            <a:r>
              <a:rPr lang="de-DE" dirty="0" err="1" smtClean="0"/>
              <a:t>of</a:t>
            </a:r>
            <a:r>
              <a:rPr lang="de-DE" dirty="0" smtClean="0"/>
              <a:t> </a:t>
            </a:r>
            <a:r>
              <a:rPr lang="de-DE" dirty="0" err="1" smtClean="0"/>
              <a:t>the</a:t>
            </a:r>
            <a:r>
              <a:rPr lang="de-DE" dirty="0" smtClean="0"/>
              <a:t> </a:t>
            </a:r>
            <a:r>
              <a:rPr lang="de-DE" dirty="0" err="1" smtClean="0"/>
              <a:t>sea</a:t>
            </a:r>
            <a:r>
              <a:rPr lang="de-DE" dirty="0" smtClean="0"/>
              <a:t>:</a:t>
            </a:r>
          </a:p>
          <a:p>
            <a:pPr eaLnBrk="1" hangingPunct="1">
              <a:defRPr/>
            </a:pPr>
            <a:r>
              <a:rPr lang="de-DE" dirty="0"/>
              <a:t>Optimal </a:t>
            </a:r>
            <a:r>
              <a:rPr lang="de-DE" dirty="0" err="1"/>
              <a:t>supply</a:t>
            </a:r>
            <a:r>
              <a:rPr lang="de-DE" dirty="0"/>
              <a:t> </a:t>
            </a:r>
            <a:r>
              <a:rPr lang="de-DE" dirty="0" err="1"/>
              <a:t>with</a:t>
            </a:r>
            <a:r>
              <a:rPr lang="de-DE" dirty="0"/>
              <a:t> </a:t>
            </a:r>
            <a:r>
              <a:rPr lang="de-DE" dirty="0" err="1"/>
              <a:t>mineral</a:t>
            </a:r>
            <a:r>
              <a:rPr lang="de-DE" dirty="0"/>
              <a:t> </a:t>
            </a:r>
            <a:r>
              <a:rPr lang="de-DE" dirty="0" err="1"/>
              <a:t>nutrients</a:t>
            </a:r>
            <a:r>
              <a:rPr lang="de-DE" dirty="0"/>
              <a:t> </a:t>
            </a:r>
          </a:p>
          <a:p>
            <a:pPr eaLnBrk="1" hangingPunct="1">
              <a:defRPr/>
            </a:pPr>
            <a:r>
              <a:rPr lang="de-DE" dirty="0" err="1"/>
              <a:t>Remineralising</a:t>
            </a:r>
            <a:endParaRPr lang="de-DE" dirty="0"/>
          </a:p>
          <a:p>
            <a:pPr eaLnBrk="1" hangingPunct="1">
              <a:defRPr/>
            </a:pPr>
            <a:r>
              <a:rPr lang="de-DE" dirty="0" err="1"/>
              <a:t>Promotes</a:t>
            </a:r>
            <a:r>
              <a:rPr lang="de-DE" dirty="0"/>
              <a:t> </a:t>
            </a:r>
            <a:r>
              <a:rPr lang="de-DE" dirty="0" err="1"/>
              <a:t>healing</a:t>
            </a:r>
            <a:r>
              <a:rPr lang="de-DE" dirty="0"/>
              <a:t> </a:t>
            </a:r>
          </a:p>
          <a:p>
            <a:pPr eaLnBrk="1" hangingPunct="1">
              <a:defRPr/>
            </a:pPr>
            <a:r>
              <a:rPr lang="de-DE" dirty="0" err="1"/>
              <a:t>Strengthening</a:t>
            </a:r>
            <a:endParaRPr lang="de-DE" dirty="0"/>
          </a:p>
        </p:txBody>
      </p:sp>
      <p:pic>
        <p:nvPicPr>
          <p:cNvPr id="63490" name="Picture 2" descr="K:\Marketing\Dalton\01 Bilder\Wirkstoffe\Wirkstoffe PPT\Wirkstoff Meerschlick - Sea Silt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9" y="1488723"/>
            <a:ext cx="3601316" cy="481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3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5415" y="904160"/>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smtClean="0">
                <a:solidFill>
                  <a:srgbClr val="333F48"/>
                </a:solidFill>
                <a:latin typeface="+mj-lt"/>
              </a:rPr>
              <a:t>Shell</a:t>
            </a:r>
            <a:endParaRPr lang="de-DE" sz="2400" dirty="0">
              <a:solidFill>
                <a:srgbClr val="333F48"/>
              </a:solidFill>
              <a:latin typeface="+mj-lt"/>
            </a:endParaRPr>
          </a:p>
        </p:txBody>
      </p:sp>
      <p:sp>
        <p:nvSpPr>
          <p:cNvPr id="11" name="Rectangle 10"/>
          <p:cNvSpPr txBox="1">
            <a:spLocks noChangeArrowheads="1"/>
          </p:cNvSpPr>
          <p:nvPr/>
        </p:nvSpPr>
        <p:spPr bwMode="auto">
          <a:xfrm>
            <a:off x="4649278" y="1525811"/>
            <a:ext cx="6485447"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chemeClr val="bg2"/>
              </a:buClr>
              <a:buFont typeface="Wingdings" panose="05000000000000000000" pitchFamily="2" charset="2"/>
              <a:buChar char="§"/>
              <a:defRPr sz="2200" kern="1200">
                <a:solidFill>
                  <a:schemeClr val="tx1"/>
                </a:solidFill>
                <a:latin typeface="Sakkal Majalla" panose="02000000000000000000" pitchFamily="2" charset="-78"/>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20000"/>
              </a:lnSpc>
              <a:buNone/>
              <a:defRPr/>
            </a:pPr>
            <a:r>
              <a:rPr lang="de-DE" sz="1400" dirty="0" smtClean="0">
                <a:solidFill>
                  <a:srgbClr val="333F48"/>
                </a:solidFill>
                <a:latin typeface="+mn-lt"/>
              </a:rPr>
              <a:t>Origin: Shell </a:t>
            </a:r>
            <a:r>
              <a:rPr lang="de-DE" sz="1400" dirty="0" err="1" smtClean="0">
                <a:solidFill>
                  <a:srgbClr val="333F48"/>
                </a:solidFill>
                <a:latin typeface="+mn-lt"/>
              </a:rPr>
              <a:t>sediment</a:t>
            </a:r>
            <a:r>
              <a:rPr lang="de-DE" sz="1400" dirty="0" smtClean="0">
                <a:solidFill>
                  <a:srgbClr val="333F48"/>
                </a:solidFill>
                <a:latin typeface="+mn-lt"/>
              </a:rPr>
              <a:t> </a:t>
            </a:r>
            <a:r>
              <a:rPr lang="de-DE" sz="1400" dirty="0" err="1" smtClean="0">
                <a:solidFill>
                  <a:srgbClr val="333F48"/>
                </a:solidFill>
                <a:latin typeface="+mn-lt"/>
              </a:rPr>
              <a:t>from</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French </a:t>
            </a:r>
            <a:r>
              <a:rPr lang="de-DE" sz="1400" dirty="0" err="1" smtClean="0">
                <a:solidFill>
                  <a:srgbClr val="333F48"/>
                </a:solidFill>
                <a:latin typeface="+mn-lt"/>
              </a:rPr>
              <a:t>Atlantic</a:t>
            </a:r>
            <a:r>
              <a:rPr lang="de-DE" sz="1400" dirty="0" smtClean="0">
                <a:solidFill>
                  <a:srgbClr val="333F48"/>
                </a:solidFill>
                <a:latin typeface="+mn-lt"/>
              </a:rPr>
              <a:t> </a:t>
            </a:r>
            <a:r>
              <a:rPr lang="de-DE" sz="1400" dirty="0" err="1" smtClean="0">
                <a:solidFill>
                  <a:srgbClr val="333F48"/>
                </a:solidFill>
                <a:latin typeface="+mn-lt"/>
              </a:rPr>
              <a:t>coast</a:t>
            </a:r>
            <a:r>
              <a:rPr lang="de-DE" sz="1400" dirty="0" smtClean="0">
                <a:solidFill>
                  <a:srgbClr val="333F48"/>
                </a:solidFill>
                <a:latin typeface="+mn-lt"/>
              </a:rPr>
              <a:t>. </a:t>
            </a:r>
            <a:r>
              <a:rPr lang="de-DE" sz="1400" dirty="0" err="1" smtClean="0">
                <a:solidFill>
                  <a:srgbClr val="333F48"/>
                </a:solidFill>
                <a:latin typeface="+mn-lt"/>
              </a:rPr>
              <a:t>Sustainably</a:t>
            </a:r>
            <a:r>
              <a:rPr lang="de-DE" sz="1400" dirty="0" smtClean="0">
                <a:solidFill>
                  <a:srgbClr val="333F48"/>
                </a:solidFill>
                <a:latin typeface="+mn-lt"/>
              </a:rPr>
              <a:t> </a:t>
            </a:r>
            <a:r>
              <a:rPr lang="de-DE" sz="1400" dirty="0" err="1" smtClean="0">
                <a:solidFill>
                  <a:srgbClr val="333F48"/>
                </a:solidFill>
                <a:latin typeface="+mn-lt"/>
              </a:rPr>
              <a:t>won</a:t>
            </a:r>
            <a:r>
              <a:rPr lang="de-DE" sz="1400" dirty="0" smtClean="0">
                <a:solidFill>
                  <a:srgbClr val="333F48"/>
                </a:solidFill>
                <a:latin typeface="+mn-lt"/>
              </a:rPr>
              <a:t> at a </a:t>
            </a:r>
            <a:r>
              <a:rPr lang="de-DE" sz="1400" dirty="0" err="1" smtClean="0">
                <a:solidFill>
                  <a:srgbClr val="333F48"/>
                </a:solidFill>
                <a:latin typeface="+mn-lt"/>
              </a:rPr>
              <a:t>depth</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30 </a:t>
            </a:r>
            <a:r>
              <a:rPr lang="de-DE" sz="1400" dirty="0" err="1" smtClean="0">
                <a:solidFill>
                  <a:srgbClr val="333F48"/>
                </a:solidFill>
                <a:latin typeface="+mn-lt"/>
              </a:rPr>
              <a:t>meters</a:t>
            </a:r>
            <a:r>
              <a:rPr lang="de-DE" sz="1400" dirty="0" smtClean="0">
                <a:solidFill>
                  <a:srgbClr val="333F48"/>
                </a:solidFill>
                <a:latin typeface="+mn-lt"/>
              </a:rPr>
              <a:t>.</a:t>
            </a:r>
          </a:p>
          <a:p>
            <a:pPr marL="0" indent="0" algn="just" eaLnBrk="1" hangingPunct="1">
              <a:lnSpc>
                <a:spcPct val="120000"/>
              </a:lnSpc>
              <a:buNone/>
              <a:defRPr/>
            </a:pPr>
            <a:r>
              <a:rPr lang="de-DE" sz="1400" dirty="0" err="1" smtClean="0">
                <a:solidFill>
                  <a:srgbClr val="333F48"/>
                </a:solidFill>
                <a:latin typeface="+mn-lt"/>
              </a:rPr>
              <a:t>They</a:t>
            </a:r>
            <a:r>
              <a:rPr lang="de-DE" sz="1400" dirty="0" smtClean="0">
                <a:solidFill>
                  <a:srgbClr val="333F48"/>
                </a:solidFill>
                <a:latin typeface="+mn-lt"/>
              </a:rPr>
              <a:t> live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bottom</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sea</a:t>
            </a:r>
            <a:r>
              <a:rPr lang="de-DE" sz="1400" dirty="0" smtClean="0">
                <a:solidFill>
                  <a:srgbClr val="333F48"/>
                </a:solidFill>
                <a:latin typeface="+mn-lt"/>
              </a:rPr>
              <a:t>. </a:t>
            </a:r>
            <a:r>
              <a:rPr lang="de-DE" sz="1400" dirty="0" err="1" smtClean="0">
                <a:solidFill>
                  <a:srgbClr val="333F48"/>
                </a:solidFill>
                <a:latin typeface="+mn-lt"/>
              </a:rPr>
              <a:t>Some</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grown</a:t>
            </a:r>
            <a:r>
              <a:rPr lang="de-DE" sz="1400" dirty="0" smtClean="0">
                <a:solidFill>
                  <a:srgbClr val="333F48"/>
                </a:solidFill>
                <a:latin typeface="+mn-lt"/>
              </a:rPr>
              <a:t> </a:t>
            </a:r>
            <a:r>
              <a:rPr lang="de-DE" sz="1400" dirty="0" err="1" smtClean="0">
                <a:solidFill>
                  <a:srgbClr val="333F48"/>
                </a:solidFill>
                <a:latin typeface="+mn-lt"/>
              </a:rPr>
              <a:t>to</a:t>
            </a:r>
            <a:r>
              <a:rPr lang="de-DE" sz="1400" dirty="0" smtClean="0">
                <a:solidFill>
                  <a:srgbClr val="333F48"/>
                </a:solidFill>
                <a:latin typeface="+mn-lt"/>
              </a:rPr>
              <a:t> </a:t>
            </a:r>
            <a:r>
              <a:rPr lang="de-DE" sz="1400" dirty="0" err="1" smtClean="0">
                <a:solidFill>
                  <a:srgbClr val="333F48"/>
                </a:solidFill>
                <a:latin typeface="+mn-lt"/>
              </a:rPr>
              <a:t>riffs</a:t>
            </a:r>
            <a:r>
              <a:rPr lang="de-DE" sz="1400" dirty="0" smtClean="0">
                <a:solidFill>
                  <a:srgbClr val="333F48"/>
                </a:solidFill>
                <a:latin typeface="+mn-lt"/>
              </a:rPr>
              <a:t> </a:t>
            </a:r>
            <a:r>
              <a:rPr lang="de-DE" sz="1400" dirty="0" err="1" smtClean="0">
                <a:solidFill>
                  <a:srgbClr val="333F48"/>
                </a:solidFill>
                <a:latin typeface="+mn-lt"/>
              </a:rPr>
              <a:t>or</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ground</a:t>
            </a:r>
            <a:r>
              <a:rPr lang="de-DE" sz="1400" dirty="0" smtClean="0">
                <a:solidFill>
                  <a:srgbClr val="333F48"/>
                </a:solidFill>
                <a:latin typeface="+mn-lt"/>
              </a:rPr>
              <a:t>, </a:t>
            </a:r>
            <a:r>
              <a:rPr lang="de-DE" sz="1400" dirty="0" err="1" smtClean="0">
                <a:solidFill>
                  <a:srgbClr val="333F48"/>
                </a:solidFill>
                <a:latin typeface="+mn-lt"/>
              </a:rPr>
              <a:t>some</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floating</a:t>
            </a:r>
            <a:r>
              <a:rPr lang="de-DE" sz="1400" dirty="0" smtClean="0">
                <a:solidFill>
                  <a:srgbClr val="333F48"/>
                </a:solidFill>
                <a:latin typeface="+mn-lt"/>
              </a:rPr>
              <a:t> </a:t>
            </a:r>
            <a:r>
              <a:rPr lang="de-DE" sz="1400" dirty="0" err="1" smtClean="0">
                <a:solidFill>
                  <a:srgbClr val="333F48"/>
                </a:solidFill>
                <a:latin typeface="+mn-lt"/>
              </a:rPr>
              <a:t>above</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sea</a:t>
            </a:r>
            <a:r>
              <a:rPr lang="de-DE" sz="1400" dirty="0" smtClean="0">
                <a:solidFill>
                  <a:srgbClr val="333F48"/>
                </a:solidFill>
                <a:latin typeface="+mn-lt"/>
              </a:rPr>
              <a:t> </a:t>
            </a:r>
            <a:r>
              <a:rPr lang="de-DE" sz="1400" dirty="0" err="1" smtClean="0">
                <a:solidFill>
                  <a:srgbClr val="333F48"/>
                </a:solidFill>
                <a:latin typeface="+mn-lt"/>
              </a:rPr>
              <a:t>bottom</a:t>
            </a:r>
            <a:r>
              <a:rPr lang="de-DE" sz="1400" dirty="0" smtClean="0">
                <a:solidFill>
                  <a:srgbClr val="333F48"/>
                </a:solidFill>
                <a:latin typeface="+mn-lt"/>
              </a:rPr>
              <a:t>. </a:t>
            </a:r>
            <a:r>
              <a:rPr lang="de-DE" sz="1400" dirty="0" err="1" smtClean="0">
                <a:solidFill>
                  <a:srgbClr val="333F48"/>
                </a:solidFill>
                <a:latin typeface="+mn-lt"/>
              </a:rPr>
              <a:t>Mussels</a:t>
            </a:r>
            <a:r>
              <a:rPr lang="de-DE" sz="1400" dirty="0" smtClean="0">
                <a:solidFill>
                  <a:srgbClr val="333F48"/>
                </a:solidFill>
                <a:latin typeface="+mn-lt"/>
              </a:rPr>
              <a:t> </a:t>
            </a:r>
            <a:r>
              <a:rPr lang="de-DE" sz="1400" dirty="0" err="1" smtClean="0">
                <a:solidFill>
                  <a:srgbClr val="333F48"/>
                </a:solidFill>
                <a:latin typeface="+mn-lt"/>
              </a:rPr>
              <a:t>are</a:t>
            </a:r>
            <a:r>
              <a:rPr lang="de-DE" sz="1400" dirty="0" smtClean="0">
                <a:solidFill>
                  <a:srgbClr val="333F48"/>
                </a:solidFill>
                <a:latin typeface="+mn-lt"/>
              </a:rPr>
              <a:t> </a:t>
            </a:r>
            <a:r>
              <a:rPr lang="de-DE" sz="1400" dirty="0" err="1" smtClean="0">
                <a:solidFill>
                  <a:srgbClr val="333F48"/>
                </a:solidFill>
                <a:latin typeface="+mn-lt"/>
              </a:rPr>
              <a:t>masters</a:t>
            </a:r>
            <a:r>
              <a:rPr lang="de-DE" sz="1400" dirty="0" smtClean="0">
                <a:solidFill>
                  <a:srgbClr val="333F48"/>
                </a:solidFill>
                <a:latin typeface="+mn-lt"/>
              </a:rPr>
              <a:t> in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art</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surviving</a:t>
            </a:r>
            <a:r>
              <a:rPr lang="de-DE" sz="1400" dirty="0" smtClean="0">
                <a:solidFill>
                  <a:srgbClr val="333F48"/>
                </a:solidFill>
                <a:latin typeface="+mn-lt"/>
              </a:rPr>
              <a:t> -  </a:t>
            </a:r>
            <a:r>
              <a:rPr lang="de-DE" sz="1400" dirty="0" err="1" smtClean="0">
                <a:solidFill>
                  <a:srgbClr val="333F48"/>
                </a:solidFill>
                <a:latin typeface="+mn-lt"/>
              </a:rPr>
              <a:t>some</a:t>
            </a:r>
            <a:r>
              <a:rPr lang="de-DE" sz="1400" dirty="0" smtClean="0">
                <a:solidFill>
                  <a:srgbClr val="333F48"/>
                </a:solidFill>
                <a:latin typeface="+mn-lt"/>
              </a:rPr>
              <a:t> live </a:t>
            </a:r>
            <a:r>
              <a:rPr lang="de-DE" sz="1400" dirty="0" err="1" smtClean="0">
                <a:solidFill>
                  <a:srgbClr val="333F48"/>
                </a:solidFill>
                <a:latin typeface="+mn-lt"/>
              </a:rPr>
              <a:t>as</a:t>
            </a:r>
            <a:r>
              <a:rPr lang="de-DE" sz="1400" dirty="0" smtClean="0">
                <a:solidFill>
                  <a:srgbClr val="333F48"/>
                </a:solidFill>
                <a:latin typeface="+mn-lt"/>
              </a:rPr>
              <a:t> </a:t>
            </a:r>
            <a:r>
              <a:rPr lang="de-DE" sz="1400" dirty="0" err="1" smtClean="0">
                <a:solidFill>
                  <a:srgbClr val="333F48"/>
                </a:solidFill>
                <a:latin typeface="+mn-lt"/>
              </a:rPr>
              <a:t>long</a:t>
            </a:r>
            <a:r>
              <a:rPr lang="de-DE" sz="1400" dirty="0" smtClean="0">
                <a:solidFill>
                  <a:srgbClr val="333F48"/>
                </a:solidFill>
                <a:latin typeface="+mn-lt"/>
              </a:rPr>
              <a:t> </a:t>
            </a:r>
            <a:r>
              <a:rPr lang="de-DE" sz="1400" dirty="0" err="1" smtClean="0">
                <a:solidFill>
                  <a:srgbClr val="333F48"/>
                </a:solidFill>
                <a:latin typeface="+mn-lt"/>
              </a:rPr>
              <a:t>as</a:t>
            </a:r>
            <a:r>
              <a:rPr lang="de-DE" sz="1400" dirty="0" smtClean="0">
                <a:solidFill>
                  <a:srgbClr val="333F48"/>
                </a:solidFill>
                <a:latin typeface="+mn-lt"/>
              </a:rPr>
              <a:t> </a:t>
            </a:r>
            <a:r>
              <a:rPr lang="de-DE" sz="1400" dirty="0">
                <a:solidFill>
                  <a:srgbClr val="333F48"/>
                </a:solidFill>
                <a:latin typeface="+mn-lt"/>
              </a:rPr>
              <a:t>100 </a:t>
            </a:r>
            <a:r>
              <a:rPr lang="de-DE" sz="1400" dirty="0" err="1" smtClean="0">
                <a:solidFill>
                  <a:srgbClr val="333F48"/>
                </a:solidFill>
                <a:latin typeface="+mn-lt"/>
              </a:rPr>
              <a:t>years</a:t>
            </a:r>
            <a:r>
              <a:rPr lang="de-DE" sz="1400" dirty="0" smtClean="0">
                <a:solidFill>
                  <a:srgbClr val="333F48"/>
                </a:solidFill>
                <a:latin typeface="+mn-lt"/>
              </a:rPr>
              <a:t>. </a:t>
            </a:r>
            <a:r>
              <a:rPr lang="de-DE" sz="1400" dirty="0" err="1" smtClean="0">
                <a:solidFill>
                  <a:srgbClr val="333F48"/>
                </a:solidFill>
                <a:latin typeface="+mn-lt"/>
              </a:rPr>
              <a:t>They</a:t>
            </a:r>
            <a:r>
              <a:rPr lang="de-DE" sz="1400" dirty="0" smtClean="0">
                <a:solidFill>
                  <a:srgbClr val="333F48"/>
                </a:solidFill>
                <a:latin typeface="+mn-lt"/>
              </a:rPr>
              <a:t> </a:t>
            </a:r>
            <a:r>
              <a:rPr lang="de-DE" sz="1400" dirty="0" err="1" smtClean="0">
                <a:solidFill>
                  <a:srgbClr val="333F48"/>
                </a:solidFill>
                <a:latin typeface="+mn-lt"/>
              </a:rPr>
              <a:t>obtain</a:t>
            </a:r>
            <a:r>
              <a:rPr lang="de-DE" sz="1400" dirty="0" smtClean="0">
                <a:solidFill>
                  <a:srgbClr val="333F48"/>
                </a:solidFill>
                <a:latin typeface="+mn-lt"/>
              </a:rPr>
              <a:t> </a:t>
            </a:r>
            <a:r>
              <a:rPr lang="de-DE" sz="1400" dirty="0" err="1" smtClean="0">
                <a:solidFill>
                  <a:srgbClr val="333F48"/>
                </a:solidFill>
                <a:latin typeface="+mn-lt"/>
              </a:rPr>
              <a:t>their</a:t>
            </a:r>
            <a:r>
              <a:rPr lang="de-DE" sz="1400" dirty="0" smtClean="0">
                <a:solidFill>
                  <a:srgbClr val="333F48"/>
                </a:solidFill>
                <a:latin typeface="+mn-lt"/>
              </a:rPr>
              <a:t> </a:t>
            </a:r>
            <a:r>
              <a:rPr lang="de-DE" sz="1400" dirty="0" err="1" smtClean="0">
                <a:solidFill>
                  <a:srgbClr val="333F48"/>
                </a:solidFill>
                <a:latin typeface="+mn-lt"/>
              </a:rPr>
              <a:t>food</a:t>
            </a:r>
            <a:r>
              <a:rPr lang="de-DE" sz="1400" dirty="0" smtClean="0">
                <a:solidFill>
                  <a:srgbClr val="333F48"/>
                </a:solidFill>
                <a:latin typeface="+mn-lt"/>
              </a:rPr>
              <a:t> </a:t>
            </a:r>
            <a:r>
              <a:rPr lang="de-DE" sz="1400" dirty="0" err="1" smtClean="0">
                <a:solidFill>
                  <a:srgbClr val="333F48"/>
                </a:solidFill>
                <a:latin typeface="+mn-lt"/>
              </a:rPr>
              <a:t>from</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seawater</a:t>
            </a:r>
            <a:r>
              <a:rPr lang="de-DE" sz="1400" dirty="0" smtClean="0">
                <a:solidFill>
                  <a:srgbClr val="333F48"/>
                </a:solidFill>
                <a:latin typeface="+mn-lt"/>
              </a:rPr>
              <a:t>, </a:t>
            </a:r>
            <a:r>
              <a:rPr lang="de-DE" sz="1400" dirty="0" err="1" smtClean="0">
                <a:solidFill>
                  <a:srgbClr val="333F48"/>
                </a:solidFill>
                <a:latin typeface="+mn-lt"/>
              </a:rPr>
              <a:t>which</a:t>
            </a:r>
            <a:r>
              <a:rPr lang="de-DE" sz="1400" dirty="0" smtClean="0">
                <a:solidFill>
                  <a:srgbClr val="333F48"/>
                </a:solidFill>
                <a:latin typeface="+mn-lt"/>
              </a:rPr>
              <a:t> </a:t>
            </a:r>
            <a:r>
              <a:rPr lang="de-DE" sz="1400" dirty="0" err="1" smtClean="0">
                <a:solidFill>
                  <a:srgbClr val="333F48"/>
                </a:solidFill>
                <a:latin typeface="+mn-lt"/>
              </a:rPr>
              <a:t>gives</a:t>
            </a:r>
            <a:r>
              <a:rPr lang="de-DE" sz="1400" dirty="0" smtClean="0">
                <a:solidFill>
                  <a:srgbClr val="333F48"/>
                </a:solidFill>
                <a:latin typeface="+mn-lt"/>
              </a:rPr>
              <a:t> </a:t>
            </a:r>
            <a:r>
              <a:rPr lang="de-DE" sz="1400" dirty="0" err="1" smtClean="0">
                <a:solidFill>
                  <a:srgbClr val="333F48"/>
                </a:solidFill>
                <a:latin typeface="+mn-lt"/>
              </a:rPr>
              <a:t>them</a:t>
            </a:r>
            <a:r>
              <a:rPr lang="de-DE" sz="1400" dirty="0" smtClean="0">
                <a:solidFill>
                  <a:srgbClr val="333F48"/>
                </a:solidFill>
                <a:latin typeface="+mn-lt"/>
              </a:rPr>
              <a:t> a </a:t>
            </a:r>
            <a:r>
              <a:rPr lang="de-DE" sz="1400" dirty="0" err="1" smtClean="0">
                <a:solidFill>
                  <a:srgbClr val="333F48"/>
                </a:solidFill>
                <a:latin typeface="+mn-lt"/>
              </a:rPr>
              <a:t>whole</a:t>
            </a:r>
            <a:r>
              <a:rPr lang="de-DE" sz="1400" dirty="0" smtClean="0">
                <a:solidFill>
                  <a:srgbClr val="333F48"/>
                </a:solidFill>
                <a:latin typeface="+mn-lt"/>
              </a:rPr>
              <a:t> </a:t>
            </a:r>
            <a:r>
              <a:rPr lang="de-DE" sz="1400" dirty="0" err="1" smtClean="0">
                <a:solidFill>
                  <a:srgbClr val="333F48"/>
                </a:solidFill>
                <a:latin typeface="+mn-lt"/>
              </a:rPr>
              <a:t>variety</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nutrients</a:t>
            </a:r>
            <a:r>
              <a:rPr lang="de-DE" sz="1400" dirty="0" smtClean="0">
                <a:solidFill>
                  <a:srgbClr val="333F48"/>
                </a:solidFill>
                <a:latin typeface="+mn-lt"/>
              </a:rPr>
              <a:t>.</a:t>
            </a:r>
          </a:p>
          <a:p>
            <a:pPr marL="0" indent="0" algn="just" eaLnBrk="1" hangingPunct="1">
              <a:lnSpc>
                <a:spcPct val="120000"/>
              </a:lnSpc>
              <a:buNone/>
              <a:defRPr/>
            </a:pPr>
            <a:r>
              <a:rPr lang="de-DE" sz="1400" dirty="0" smtClean="0">
                <a:solidFill>
                  <a:srgbClr val="333F48"/>
                </a:solidFill>
                <a:latin typeface="+mn-lt"/>
              </a:rPr>
              <a:t> </a:t>
            </a:r>
            <a:r>
              <a:rPr lang="de-DE" sz="1400" dirty="0" err="1" smtClean="0">
                <a:solidFill>
                  <a:srgbClr val="333F48"/>
                </a:solidFill>
                <a:latin typeface="+mn-lt"/>
              </a:rPr>
              <a:t>Cosmetic</a:t>
            </a:r>
            <a:r>
              <a:rPr lang="de-DE" sz="1400" dirty="0" smtClean="0">
                <a:solidFill>
                  <a:srgbClr val="333F48"/>
                </a:solidFill>
                <a:latin typeface="+mn-lt"/>
              </a:rPr>
              <a:t> </a:t>
            </a:r>
            <a:r>
              <a:rPr lang="de-DE" sz="1400" dirty="0" err="1" smtClean="0">
                <a:solidFill>
                  <a:srgbClr val="333F48"/>
                </a:solidFill>
                <a:latin typeface="+mn-lt"/>
              </a:rPr>
              <a:t>benefits</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shells</a:t>
            </a:r>
            <a:r>
              <a:rPr lang="de-DE" sz="1400" dirty="0" smtClean="0">
                <a:solidFill>
                  <a:srgbClr val="333F48"/>
                </a:solidFill>
                <a:latin typeface="+mn-lt"/>
              </a:rPr>
              <a:t>:</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They</a:t>
            </a:r>
            <a:r>
              <a:rPr lang="de-DE" sz="1400" dirty="0">
                <a:solidFill>
                  <a:srgbClr val="333F48"/>
                </a:solidFill>
                <a:latin typeface="+mn-lt"/>
              </a:rPr>
              <a:t> </a:t>
            </a:r>
            <a:r>
              <a:rPr lang="de-DE" sz="1400" dirty="0" err="1">
                <a:solidFill>
                  <a:srgbClr val="333F48"/>
                </a:solidFill>
                <a:latin typeface="+mn-lt"/>
              </a:rPr>
              <a:t>are</a:t>
            </a:r>
            <a:r>
              <a:rPr lang="de-DE" sz="1400" dirty="0">
                <a:solidFill>
                  <a:srgbClr val="333F48"/>
                </a:solidFill>
                <a:latin typeface="+mn-lt"/>
              </a:rPr>
              <a:t> </a:t>
            </a:r>
            <a:r>
              <a:rPr lang="de-DE" sz="1400" dirty="0" err="1">
                <a:solidFill>
                  <a:srgbClr val="333F48"/>
                </a:solidFill>
                <a:latin typeface="+mn-lt"/>
              </a:rPr>
              <a:t>rich</a:t>
            </a:r>
            <a:r>
              <a:rPr lang="de-DE" sz="1400" dirty="0">
                <a:solidFill>
                  <a:srgbClr val="333F48"/>
                </a:solidFill>
                <a:latin typeface="+mn-lt"/>
              </a:rPr>
              <a:t> in </a:t>
            </a:r>
            <a:r>
              <a:rPr lang="de-DE" sz="1400" dirty="0" err="1">
                <a:solidFill>
                  <a:srgbClr val="333F48"/>
                </a:solidFill>
                <a:latin typeface="+mn-lt"/>
              </a:rPr>
              <a:t>calcium</a:t>
            </a:r>
            <a:r>
              <a:rPr lang="de-DE" sz="1400" dirty="0">
                <a:solidFill>
                  <a:srgbClr val="333F48"/>
                </a:solidFill>
                <a:latin typeface="+mn-lt"/>
              </a:rPr>
              <a:t> </a:t>
            </a:r>
            <a:r>
              <a:rPr lang="de-DE" sz="1400" dirty="0" err="1">
                <a:solidFill>
                  <a:srgbClr val="333F48"/>
                </a:solidFill>
                <a:latin typeface="+mn-lt"/>
              </a:rPr>
              <a:t>carbonate</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They</a:t>
            </a:r>
            <a:r>
              <a:rPr lang="de-DE" sz="1400" dirty="0">
                <a:solidFill>
                  <a:srgbClr val="333F48"/>
                </a:solidFill>
                <a:latin typeface="+mn-lt"/>
              </a:rPr>
              <a:t> </a:t>
            </a:r>
            <a:r>
              <a:rPr lang="de-DE" sz="1400" dirty="0" err="1">
                <a:solidFill>
                  <a:srgbClr val="333F48"/>
                </a:solidFill>
                <a:latin typeface="+mn-lt"/>
              </a:rPr>
              <a:t>have</a:t>
            </a:r>
            <a:r>
              <a:rPr lang="de-DE" sz="1400" dirty="0">
                <a:solidFill>
                  <a:srgbClr val="333F48"/>
                </a:solidFill>
                <a:latin typeface="+mn-lt"/>
              </a:rPr>
              <a:t> a </a:t>
            </a:r>
            <a:r>
              <a:rPr lang="de-DE" sz="1400" dirty="0" err="1">
                <a:solidFill>
                  <a:srgbClr val="333F48"/>
                </a:solidFill>
                <a:latin typeface="+mn-lt"/>
              </a:rPr>
              <a:t>detoxifying</a:t>
            </a:r>
            <a:r>
              <a:rPr lang="de-DE" sz="1400" dirty="0">
                <a:solidFill>
                  <a:srgbClr val="333F48"/>
                </a:solidFill>
                <a:latin typeface="+mn-lt"/>
              </a:rPr>
              <a:t> </a:t>
            </a:r>
            <a:r>
              <a:rPr lang="de-DE" sz="1400" dirty="0" err="1">
                <a:solidFill>
                  <a:srgbClr val="333F48"/>
                </a:solidFill>
                <a:latin typeface="+mn-lt"/>
              </a:rPr>
              <a:t>effect</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Strengthen</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connective</a:t>
            </a:r>
            <a:r>
              <a:rPr lang="de-DE" sz="1400" dirty="0">
                <a:solidFill>
                  <a:srgbClr val="333F48"/>
                </a:solidFill>
                <a:latin typeface="+mn-lt"/>
              </a:rPr>
              <a:t> </a:t>
            </a:r>
            <a:r>
              <a:rPr lang="de-DE" sz="1400" dirty="0" err="1">
                <a:solidFill>
                  <a:srgbClr val="333F48"/>
                </a:solidFill>
                <a:latin typeface="+mn-lt"/>
              </a:rPr>
              <a:t>tissue</a:t>
            </a:r>
            <a:endParaRPr lang="de-DE" sz="1400" dirty="0">
              <a:solidFill>
                <a:srgbClr val="333F48"/>
              </a:solidFill>
              <a:latin typeface="+mn-lt"/>
            </a:endParaRPr>
          </a:p>
          <a:p>
            <a:pPr eaLnBrk="1" hangingPunct="1">
              <a:lnSpc>
                <a:spcPct val="150000"/>
              </a:lnSpc>
              <a:buClr>
                <a:srgbClr val="333F48"/>
              </a:buClr>
              <a:buSzPct val="120000"/>
              <a:buFont typeface="Arial" panose="020B0604020202020204" pitchFamily="34" charset="0"/>
              <a:buChar char="•"/>
              <a:defRPr/>
            </a:pPr>
            <a:r>
              <a:rPr lang="de-DE" sz="1400" dirty="0" err="1">
                <a:solidFill>
                  <a:srgbClr val="333F48"/>
                </a:solidFill>
                <a:latin typeface="+mn-lt"/>
              </a:rPr>
              <a:t>Remineralise</a:t>
            </a:r>
            <a:r>
              <a:rPr lang="de-DE" sz="1400" dirty="0" smtClean="0">
                <a:solidFill>
                  <a:srgbClr val="333F48"/>
                </a:solidFill>
                <a:latin typeface="+mn-lt"/>
              </a:rPr>
              <a:t>, </a:t>
            </a:r>
            <a:r>
              <a:rPr lang="de-DE" sz="1400" dirty="0" err="1" smtClean="0">
                <a:solidFill>
                  <a:srgbClr val="333F48"/>
                </a:solidFill>
                <a:latin typeface="+mn-lt"/>
              </a:rPr>
              <a:t>regenerate</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nurture</a:t>
            </a:r>
            <a:endParaRPr lang="de-DE" sz="1400" dirty="0" smtClean="0">
              <a:solidFill>
                <a:srgbClr val="333F48"/>
              </a:solidFill>
              <a:latin typeface="+mn-lt"/>
            </a:endParaRPr>
          </a:p>
          <a:p>
            <a:pPr marL="0" indent="0" eaLnBrk="1" hangingPunct="1">
              <a:lnSpc>
                <a:spcPct val="20000"/>
              </a:lnSpc>
              <a:buClr>
                <a:srgbClr val="333F48"/>
              </a:buClr>
              <a:buSzPct val="120000"/>
              <a:buNone/>
              <a:defRPr/>
            </a:pPr>
            <a:endParaRPr lang="de-DE" sz="1400" dirty="0">
              <a:solidFill>
                <a:srgbClr val="333F48"/>
              </a:solidFill>
              <a:latin typeface="+mn-lt"/>
            </a:endParaRPr>
          </a:p>
          <a:p>
            <a:pPr marL="0" indent="0" eaLnBrk="1" hangingPunct="1">
              <a:lnSpc>
                <a:spcPct val="150000"/>
              </a:lnSpc>
              <a:buClr>
                <a:srgbClr val="333F48"/>
              </a:buClr>
              <a:buSzPct val="120000"/>
              <a:buNone/>
              <a:defRPr/>
            </a:pPr>
            <a:r>
              <a:rPr lang="de-DE" sz="1400" dirty="0" smtClean="0">
                <a:solidFill>
                  <a:srgbClr val="333F48"/>
                </a:solidFill>
                <a:latin typeface="+mn-lt"/>
              </a:rPr>
              <a:t>The </a:t>
            </a:r>
            <a:r>
              <a:rPr lang="de-DE" sz="1400" dirty="0" err="1" smtClean="0">
                <a:solidFill>
                  <a:srgbClr val="333F48"/>
                </a:solidFill>
                <a:latin typeface="+mn-lt"/>
              </a:rPr>
              <a:t>shell</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one</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six</a:t>
            </a:r>
            <a:r>
              <a:rPr lang="de-DE" sz="1400" dirty="0" smtClean="0">
                <a:solidFill>
                  <a:srgbClr val="333F48"/>
                </a:solidFill>
                <a:latin typeface="+mn-lt"/>
              </a:rPr>
              <a:t> </a:t>
            </a:r>
            <a:r>
              <a:rPr lang="de-DE" sz="1400" dirty="0" err="1" smtClean="0">
                <a:solidFill>
                  <a:srgbClr val="333F48"/>
                </a:solidFill>
                <a:latin typeface="+mn-lt"/>
              </a:rPr>
              <a:t>interactive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in </a:t>
            </a:r>
            <a:r>
              <a:rPr lang="de-DE" sz="1400" dirty="0" err="1" smtClean="0">
                <a:solidFill>
                  <a:srgbClr val="333F48"/>
                </a:solidFill>
                <a:latin typeface="+mn-lt"/>
              </a:rPr>
              <a:t>our</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b="1" dirty="0" err="1" smtClean="0">
                <a:solidFill>
                  <a:srgbClr val="333F48"/>
                </a:solidFill>
                <a:latin typeface="+mn-lt"/>
              </a:rPr>
              <a:t>Celumer</a:t>
            </a:r>
            <a:r>
              <a:rPr lang="de-DE" sz="1400" b="1" dirty="0" smtClean="0">
                <a:solidFill>
                  <a:srgbClr val="333F48"/>
                </a:solidFill>
                <a:latin typeface="+mn-lt"/>
              </a:rPr>
              <a:t> Marine </a:t>
            </a:r>
            <a:r>
              <a:rPr lang="de-DE" sz="1400" b="1" dirty="0" err="1" smtClean="0">
                <a:solidFill>
                  <a:srgbClr val="333F48"/>
                </a:solidFill>
                <a:latin typeface="+mn-lt"/>
              </a:rPr>
              <a:t>Extract</a:t>
            </a:r>
            <a:r>
              <a:rPr lang="de-DE" sz="1400" b="1" dirty="0" smtClean="0">
                <a:solidFill>
                  <a:srgbClr val="333F48"/>
                </a:solidFill>
                <a:latin typeface="+mn-lt"/>
              </a:rPr>
              <a:t>.</a:t>
            </a:r>
            <a:endParaRPr lang="de-DE" sz="1400" b="1" dirty="0">
              <a:solidFill>
                <a:srgbClr val="333F48"/>
              </a:solidFill>
              <a:latin typeface="+mn-lt"/>
            </a:endParaRPr>
          </a:p>
        </p:txBody>
      </p:sp>
      <p:pic>
        <p:nvPicPr>
          <p:cNvPr id="66562" name="Picture 2" descr="K:\Marketing\Dalton\01 Bilder\Wirkstoffe\Wirkstoffe PPT\Wirkstoff Muscheln - Shell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7" y="1488724"/>
            <a:ext cx="3601317" cy="481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7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794671"/>
            <a:ext cx="11857038" cy="692150"/>
          </a:xfrm>
        </p:spPr>
        <p:txBody>
          <a:bodyPr/>
          <a:lstStyle/>
          <a:p>
            <a:pPr eaLnBrk="1" hangingPunct="1"/>
            <a:r>
              <a:rPr lang="de-DE" altLang="de-DE" dirty="0" err="1" smtClean="0"/>
              <a:t>Panthenol</a:t>
            </a:r>
            <a:r>
              <a:rPr lang="de-DE" altLang="de-DE" dirty="0" smtClean="0"/>
              <a:t> (Provitamin B5)</a:t>
            </a:r>
          </a:p>
        </p:txBody>
      </p:sp>
      <p:sp>
        <p:nvSpPr>
          <p:cNvPr id="37891" name="Rectangle 10"/>
          <p:cNvSpPr>
            <a:spLocks noGrp="1" noChangeArrowheads="1"/>
          </p:cNvSpPr>
          <p:nvPr>
            <p:ph type="body" sz="half" idx="1"/>
          </p:nvPr>
        </p:nvSpPr>
        <p:spPr>
          <a:xfrm>
            <a:off x="4654833" y="1989138"/>
            <a:ext cx="6522248" cy="4310062"/>
          </a:xfrm>
        </p:spPr>
        <p:txBody>
          <a:bodyPr/>
          <a:lstStyle/>
          <a:p>
            <a:pPr marL="0" indent="0" eaLnBrk="1" hangingPunct="1">
              <a:buClr>
                <a:srgbClr val="333F48"/>
              </a:buClr>
              <a:buSzPct val="120000"/>
              <a:buNone/>
              <a:defRPr/>
            </a:pPr>
            <a:r>
              <a:rPr lang="de-DE" dirty="0" err="1" smtClean="0"/>
              <a:t>Panthenol</a:t>
            </a:r>
            <a:r>
              <a:rPr lang="de-DE" dirty="0" smtClean="0"/>
              <a:t> </a:t>
            </a:r>
            <a:r>
              <a:rPr lang="de-DE" dirty="0" err="1" smtClean="0"/>
              <a:t>is</a:t>
            </a:r>
            <a:r>
              <a:rPr lang="de-DE" dirty="0" smtClean="0"/>
              <a:t> a </a:t>
            </a:r>
            <a:r>
              <a:rPr lang="de-DE" dirty="0" err="1" smtClean="0"/>
              <a:t>provitamin</a:t>
            </a:r>
            <a:r>
              <a:rPr lang="de-DE" dirty="0" smtClean="0"/>
              <a:t> (</a:t>
            </a:r>
            <a:r>
              <a:rPr lang="de-DE" dirty="0" err="1" smtClean="0"/>
              <a:t>vitamin</a:t>
            </a:r>
            <a:r>
              <a:rPr lang="de-DE" dirty="0" smtClean="0"/>
              <a:t> </a:t>
            </a:r>
            <a:r>
              <a:rPr lang="de-DE" dirty="0" err="1" smtClean="0"/>
              <a:t>precursor</a:t>
            </a:r>
            <a:r>
              <a:rPr lang="de-DE" dirty="0" smtClean="0"/>
              <a:t>). </a:t>
            </a:r>
            <a:r>
              <a:rPr lang="de-DE" dirty="0" err="1" smtClean="0"/>
              <a:t>It</a:t>
            </a:r>
            <a:r>
              <a:rPr lang="de-DE" dirty="0" smtClean="0"/>
              <a:t> </a:t>
            </a:r>
            <a:r>
              <a:rPr lang="de-DE" dirty="0" err="1" smtClean="0"/>
              <a:t>may</a:t>
            </a:r>
            <a:r>
              <a:rPr lang="de-DE" dirty="0" smtClean="0"/>
              <a:t> </a:t>
            </a:r>
            <a:r>
              <a:rPr lang="de-DE" dirty="0" err="1" smtClean="0"/>
              <a:t>be</a:t>
            </a:r>
            <a:r>
              <a:rPr lang="de-DE" dirty="0" smtClean="0"/>
              <a:t> </a:t>
            </a:r>
            <a:r>
              <a:rPr lang="de-DE" dirty="0" err="1" smtClean="0"/>
              <a:t>converted</a:t>
            </a:r>
            <a:r>
              <a:rPr lang="de-DE" dirty="0" smtClean="0"/>
              <a:t> in </a:t>
            </a:r>
            <a:r>
              <a:rPr lang="de-DE" dirty="0" err="1" smtClean="0"/>
              <a:t>the</a:t>
            </a:r>
            <a:r>
              <a:rPr lang="de-DE" dirty="0" smtClean="0"/>
              <a:t> </a:t>
            </a:r>
            <a:r>
              <a:rPr lang="de-DE" dirty="0" err="1" smtClean="0"/>
              <a:t>body</a:t>
            </a:r>
            <a:r>
              <a:rPr lang="de-DE" dirty="0" smtClean="0"/>
              <a:t> </a:t>
            </a:r>
            <a:r>
              <a:rPr lang="de-DE" dirty="0" err="1" smtClean="0"/>
              <a:t>to</a:t>
            </a:r>
            <a:r>
              <a:rPr lang="de-DE" dirty="0" smtClean="0"/>
              <a:t> </a:t>
            </a:r>
            <a:r>
              <a:rPr lang="de-DE" dirty="0" err="1" smtClean="0"/>
              <a:t>panthothenic</a:t>
            </a:r>
            <a:r>
              <a:rPr lang="de-DE" dirty="0" smtClean="0"/>
              <a:t> </a:t>
            </a:r>
            <a:r>
              <a:rPr lang="de-DE" dirty="0" err="1" smtClean="0"/>
              <a:t>acid</a:t>
            </a:r>
            <a:r>
              <a:rPr lang="de-DE" dirty="0" smtClean="0"/>
              <a:t>(</a:t>
            </a:r>
            <a:r>
              <a:rPr lang="de-DE" dirty="0" err="1" smtClean="0"/>
              <a:t>vitamin</a:t>
            </a:r>
            <a:r>
              <a:rPr lang="de-DE" dirty="0" smtClean="0"/>
              <a:t> </a:t>
            </a:r>
            <a:r>
              <a:rPr lang="de-DE" dirty="0"/>
              <a:t>B5</a:t>
            </a:r>
            <a:r>
              <a:rPr lang="de-DE" dirty="0" smtClean="0"/>
              <a:t>). This </a:t>
            </a:r>
            <a:r>
              <a:rPr lang="de-DE" dirty="0" err="1" smtClean="0"/>
              <a:t>soothing</a:t>
            </a:r>
            <a:r>
              <a:rPr lang="de-DE" dirty="0" smtClean="0"/>
              <a:t> </a:t>
            </a:r>
            <a:r>
              <a:rPr lang="de-DE" dirty="0" err="1" smtClean="0"/>
              <a:t>active</a:t>
            </a:r>
            <a:r>
              <a:rPr lang="de-DE" dirty="0" smtClean="0"/>
              <a:t> </a:t>
            </a:r>
            <a:r>
              <a:rPr lang="de-DE" dirty="0" err="1" smtClean="0"/>
              <a:t>ingredient</a:t>
            </a:r>
            <a:r>
              <a:rPr lang="de-DE" dirty="0" smtClean="0"/>
              <a:t> </a:t>
            </a:r>
            <a:r>
              <a:rPr lang="de-DE" dirty="0" err="1" smtClean="0"/>
              <a:t>is</a:t>
            </a:r>
            <a:r>
              <a:rPr lang="de-DE" dirty="0" smtClean="0"/>
              <a:t> </a:t>
            </a:r>
            <a:r>
              <a:rPr lang="de-DE" dirty="0" err="1" smtClean="0"/>
              <a:t>very</a:t>
            </a:r>
            <a:r>
              <a:rPr lang="de-DE" dirty="0" smtClean="0"/>
              <a:t> </a:t>
            </a:r>
            <a:r>
              <a:rPr lang="de-DE" dirty="0" err="1" smtClean="0"/>
              <a:t>often</a:t>
            </a:r>
            <a:r>
              <a:rPr lang="de-DE" dirty="0" smtClean="0"/>
              <a:t> </a:t>
            </a:r>
            <a:r>
              <a:rPr lang="de-DE" dirty="0" err="1" smtClean="0"/>
              <a:t>used</a:t>
            </a:r>
            <a:r>
              <a:rPr lang="de-DE" dirty="0" smtClean="0"/>
              <a:t> in </a:t>
            </a:r>
            <a:r>
              <a:rPr lang="de-DE" dirty="0" err="1" smtClean="0"/>
              <a:t>ointments</a:t>
            </a:r>
            <a:r>
              <a:rPr lang="de-DE" dirty="0" smtClean="0"/>
              <a:t> </a:t>
            </a:r>
            <a:r>
              <a:rPr lang="de-DE" dirty="0" err="1" smtClean="0"/>
              <a:t>and</a:t>
            </a:r>
            <a:r>
              <a:rPr lang="de-DE" dirty="0" smtClean="0"/>
              <a:t> </a:t>
            </a:r>
            <a:r>
              <a:rPr lang="de-DE" dirty="0" err="1" smtClean="0"/>
              <a:t>salves</a:t>
            </a:r>
            <a:r>
              <a:rPr lang="de-DE" dirty="0" smtClean="0"/>
              <a:t>. </a:t>
            </a:r>
            <a:r>
              <a:rPr lang="de-DE" dirty="0" err="1"/>
              <a:t>Panthenol</a:t>
            </a:r>
            <a:r>
              <a:rPr lang="de-DE" dirty="0"/>
              <a:t> </a:t>
            </a:r>
            <a:r>
              <a:rPr lang="de-DE" dirty="0" err="1" smtClean="0"/>
              <a:t>is</a:t>
            </a:r>
            <a:r>
              <a:rPr lang="de-DE" dirty="0" smtClean="0"/>
              <a:t> </a:t>
            </a:r>
            <a:r>
              <a:rPr lang="de-DE" dirty="0" err="1" smtClean="0"/>
              <a:t>popular</a:t>
            </a:r>
            <a:r>
              <a:rPr lang="de-DE" dirty="0" smtClean="0"/>
              <a:t> in </a:t>
            </a:r>
            <a:r>
              <a:rPr lang="de-DE" dirty="0" err="1" smtClean="0"/>
              <a:t>cosmetics</a:t>
            </a:r>
            <a:r>
              <a:rPr lang="de-DE" dirty="0" smtClean="0"/>
              <a:t> due </a:t>
            </a:r>
            <a:r>
              <a:rPr lang="de-DE" dirty="0" err="1" smtClean="0"/>
              <a:t>to</a:t>
            </a:r>
            <a:r>
              <a:rPr lang="de-DE" dirty="0" smtClean="0"/>
              <a:t> </a:t>
            </a:r>
            <a:r>
              <a:rPr lang="de-DE" dirty="0" err="1" smtClean="0"/>
              <a:t>the</a:t>
            </a:r>
            <a:r>
              <a:rPr lang="de-DE" dirty="0" smtClean="0"/>
              <a:t> </a:t>
            </a:r>
            <a:r>
              <a:rPr lang="de-DE" dirty="0" err="1" smtClean="0"/>
              <a:t>following</a:t>
            </a:r>
            <a:r>
              <a:rPr lang="de-DE" dirty="0" smtClean="0"/>
              <a:t> </a:t>
            </a:r>
            <a:r>
              <a:rPr lang="de-DE" dirty="0" err="1" smtClean="0"/>
              <a:t>beneficial</a:t>
            </a:r>
            <a:r>
              <a:rPr lang="de-DE" dirty="0" smtClean="0"/>
              <a:t> </a:t>
            </a:r>
            <a:r>
              <a:rPr lang="de-DE" dirty="0" err="1" smtClean="0"/>
              <a:t>properties</a:t>
            </a:r>
            <a:r>
              <a:rPr lang="de-DE" dirty="0" smtClean="0"/>
              <a:t>:</a:t>
            </a:r>
            <a:endParaRPr lang="de-DE" dirty="0"/>
          </a:p>
          <a:p>
            <a:pPr eaLnBrk="1" hangingPunct="1">
              <a:buClr>
                <a:srgbClr val="333F48"/>
              </a:buClr>
              <a:buSzPct val="120000"/>
              <a:buFont typeface="Arial" panose="020B0604020202020204" pitchFamily="34" charset="0"/>
              <a:buChar char="•"/>
              <a:defRPr/>
            </a:pPr>
            <a:r>
              <a:rPr lang="de-DE" dirty="0" smtClean="0"/>
              <a:t>Assists </a:t>
            </a:r>
            <a:r>
              <a:rPr lang="de-DE" dirty="0" err="1"/>
              <a:t>the</a:t>
            </a:r>
            <a:r>
              <a:rPr lang="de-DE" dirty="0"/>
              <a:t> </a:t>
            </a:r>
            <a:r>
              <a:rPr lang="de-DE" dirty="0" err="1"/>
              <a:t>skin</a:t>
            </a:r>
            <a:r>
              <a:rPr lang="de-DE" dirty="0"/>
              <a:t> in </a:t>
            </a:r>
            <a:r>
              <a:rPr lang="de-DE" dirty="0" err="1"/>
              <a:t>retaining</a:t>
            </a:r>
            <a:r>
              <a:rPr lang="de-DE" dirty="0"/>
              <a:t> </a:t>
            </a:r>
            <a:r>
              <a:rPr lang="de-DE" dirty="0" err="1"/>
              <a:t>moisture</a:t>
            </a:r>
            <a:endParaRPr lang="de-DE" dirty="0"/>
          </a:p>
          <a:p>
            <a:pPr eaLnBrk="1" hangingPunct="1">
              <a:buClr>
                <a:srgbClr val="333F48"/>
              </a:buClr>
              <a:buSzPct val="120000"/>
              <a:buFont typeface="Arial" panose="020B0604020202020204" pitchFamily="34" charset="0"/>
              <a:buChar char="•"/>
              <a:defRPr/>
            </a:pPr>
            <a:r>
              <a:rPr lang="de-DE" dirty="0"/>
              <a:t> </a:t>
            </a:r>
            <a:r>
              <a:rPr lang="de-DE" dirty="0" err="1"/>
              <a:t>Helps</a:t>
            </a:r>
            <a:r>
              <a:rPr lang="de-DE" dirty="0"/>
              <a:t> </a:t>
            </a:r>
            <a:r>
              <a:rPr lang="de-DE" dirty="0" err="1"/>
              <a:t>enhance</a:t>
            </a:r>
            <a:r>
              <a:rPr lang="de-DE" dirty="0"/>
              <a:t> </a:t>
            </a:r>
            <a:r>
              <a:rPr lang="de-DE" dirty="0" err="1"/>
              <a:t>skin</a:t>
            </a:r>
            <a:r>
              <a:rPr lang="de-DE" dirty="0"/>
              <a:t> </a:t>
            </a:r>
            <a:r>
              <a:rPr lang="de-DE" dirty="0" err="1"/>
              <a:t>elasticity</a:t>
            </a:r>
            <a:endParaRPr lang="de-DE" dirty="0"/>
          </a:p>
          <a:p>
            <a:pPr eaLnBrk="1" hangingPunct="1">
              <a:buClr>
                <a:srgbClr val="333F48"/>
              </a:buClr>
              <a:buSzPct val="120000"/>
              <a:buFont typeface="Arial" panose="020B0604020202020204" pitchFamily="34" charset="0"/>
              <a:buChar char="•"/>
              <a:defRPr/>
            </a:pPr>
            <a:r>
              <a:rPr lang="de-DE" dirty="0"/>
              <a:t> </a:t>
            </a:r>
            <a:r>
              <a:rPr lang="de-DE" dirty="0" err="1"/>
              <a:t>Offers</a:t>
            </a:r>
            <a:r>
              <a:rPr lang="de-DE" dirty="0"/>
              <a:t> anti-</a:t>
            </a:r>
            <a:r>
              <a:rPr lang="de-DE" dirty="0" err="1"/>
              <a:t>inflammatory</a:t>
            </a:r>
            <a:r>
              <a:rPr lang="de-DE" dirty="0"/>
              <a:t> </a:t>
            </a:r>
            <a:r>
              <a:rPr lang="de-DE" dirty="0" err="1"/>
              <a:t>and</a:t>
            </a:r>
            <a:r>
              <a:rPr lang="de-DE" dirty="0"/>
              <a:t> </a:t>
            </a:r>
            <a:r>
              <a:rPr lang="de-DE" dirty="0" err="1"/>
              <a:t>soothing</a:t>
            </a:r>
            <a:r>
              <a:rPr lang="de-DE" dirty="0"/>
              <a:t> </a:t>
            </a:r>
            <a:r>
              <a:rPr lang="de-DE" dirty="0" err="1"/>
              <a:t>properties</a:t>
            </a:r>
            <a:r>
              <a:rPr lang="de-DE" dirty="0"/>
              <a:t> </a:t>
            </a:r>
          </a:p>
          <a:p>
            <a:pPr eaLnBrk="1" hangingPunct="1">
              <a:buClr>
                <a:srgbClr val="333F48"/>
              </a:buClr>
              <a:buSzPct val="120000"/>
              <a:buFont typeface="Arial" panose="020B0604020202020204" pitchFamily="34" charset="0"/>
              <a:buChar char="•"/>
              <a:defRPr/>
            </a:pPr>
            <a:r>
              <a:rPr lang="de-DE" dirty="0"/>
              <a:t> </a:t>
            </a:r>
            <a:r>
              <a:rPr lang="de-DE" dirty="0" err="1"/>
              <a:t>Promotes</a:t>
            </a:r>
            <a:r>
              <a:rPr lang="de-DE" dirty="0"/>
              <a:t> </a:t>
            </a:r>
            <a:r>
              <a:rPr lang="de-DE" dirty="0" err="1"/>
              <a:t>skin</a:t>
            </a:r>
            <a:r>
              <a:rPr lang="de-DE" dirty="0"/>
              <a:t> </a:t>
            </a:r>
            <a:r>
              <a:rPr lang="de-DE" dirty="0" err="1"/>
              <a:t>cell</a:t>
            </a:r>
            <a:r>
              <a:rPr lang="de-DE" dirty="0"/>
              <a:t> </a:t>
            </a:r>
            <a:r>
              <a:rPr lang="de-DE" dirty="0" err="1"/>
              <a:t>renewal</a:t>
            </a:r>
            <a:r>
              <a:rPr lang="de-DE" dirty="0"/>
              <a:t> (</a:t>
            </a:r>
            <a:r>
              <a:rPr lang="de-DE" dirty="0" err="1"/>
              <a:t>epithelialization</a:t>
            </a:r>
            <a:r>
              <a:rPr lang="de-DE" dirty="0" smtClean="0"/>
              <a:t>)</a:t>
            </a:r>
          </a:p>
          <a:p>
            <a:pPr eaLnBrk="1" hangingPunct="1">
              <a:buClr>
                <a:srgbClr val="333F48"/>
              </a:buClr>
              <a:buSzPct val="120000"/>
              <a:buFont typeface="Arial" panose="020B0604020202020204" pitchFamily="34" charset="0"/>
              <a:buChar char="•"/>
              <a:defRPr/>
            </a:pPr>
            <a:r>
              <a:rPr lang="de-DE" altLang="de-DE" dirty="0" err="1" smtClean="0"/>
              <a:t>Is</a:t>
            </a:r>
            <a:r>
              <a:rPr lang="de-DE" altLang="de-DE" dirty="0" smtClean="0"/>
              <a:t> </a:t>
            </a:r>
            <a:r>
              <a:rPr lang="de-DE" altLang="de-DE" dirty="0" err="1" smtClean="0"/>
              <a:t>very</a:t>
            </a:r>
            <a:r>
              <a:rPr lang="de-DE" altLang="de-DE" dirty="0" smtClean="0"/>
              <a:t> </a:t>
            </a:r>
            <a:r>
              <a:rPr lang="de-DE" altLang="de-DE" dirty="0" err="1" smtClean="0"/>
              <a:t>well</a:t>
            </a:r>
            <a:r>
              <a:rPr lang="de-DE" altLang="de-DE" dirty="0" smtClean="0"/>
              <a:t> </a:t>
            </a:r>
            <a:r>
              <a:rPr lang="de-DE" altLang="de-DE" dirty="0" err="1" smtClean="0"/>
              <a:t>tolerated</a:t>
            </a:r>
            <a:r>
              <a:rPr lang="de-DE" altLang="de-DE" dirty="0" smtClean="0"/>
              <a:t> </a:t>
            </a:r>
            <a:r>
              <a:rPr lang="de-DE" altLang="de-DE" dirty="0" err="1" smtClean="0"/>
              <a:t>by</a:t>
            </a:r>
            <a:r>
              <a:rPr lang="de-DE" altLang="de-DE" dirty="0" smtClean="0"/>
              <a:t> </a:t>
            </a:r>
            <a:r>
              <a:rPr lang="de-DE" altLang="de-DE" dirty="0" err="1" smtClean="0"/>
              <a:t>the</a:t>
            </a:r>
            <a:r>
              <a:rPr lang="de-DE" altLang="de-DE" dirty="0" smtClean="0"/>
              <a:t> </a:t>
            </a:r>
            <a:r>
              <a:rPr lang="de-DE" altLang="de-DE" dirty="0" err="1" smtClean="0"/>
              <a:t>skin</a:t>
            </a:r>
            <a:endParaRPr lang="de-DE" altLang="de-DE" dirty="0"/>
          </a:p>
        </p:txBody>
      </p:sp>
      <p:pic>
        <p:nvPicPr>
          <p:cNvPr id="55298" name="Picture 2" descr="K:\Marketing\Dalton\01 Bilder\Wirkstoffe\Wirkstoffe PPT\Wirkstoff Panthenol_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9" y="1488726"/>
            <a:ext cx="3601315" cy="481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0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4197" y="914926"/>
            <a:ext cx="10774667" cy="796950"/>
          </a:xfrm>
          <a:prstGeom prst="rect">
            <a:avLst/>
          </a:prstGeom>
        </p:spPr>
        <p:txBody>
          <a:bodyPr/>
          <a:lstStyle>
            <a:lvl1pPr algn="l" rtl="0" eaLnBrk="0" fontAlgn="base" hangingPunct="0">
              <a:spcBef>
                <a:spcPct val="0"/>
              </a:spcBef>
              <a:spcAft>
                <a:spcPct val="0"/>
              </a:spcAft>
              <a:defRPr sz="2700" kern="1200">
                <a:solidFill>
                  <a:schemeClr val="tx2"/>
                </a:solidFill>
                <a:latin typeface="Sakkal Majalla" panose="02000000000000000000" pitchFamily="2" charset="-78"/>
                <a:ea typeface="+mj-ea"/>
                <a:cs typeface="Sakkal Majalla" panose="02000000000000000000" pitchFamily="2" charset="-78"/>
              </a:defRPr>
            </a:lvl1pPr>
            <a:lvl2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2pPr>
            <a:lvl3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3pPr>
            <a:lvl4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4pPr>
            <a:lvl5pPr algn="l" rtl="0" eaLnBrk="0" fontAlgn="base" hangingPunct="0">
              <a:spcBef>
                <a:spcPct val="0"/>
              </a:spcBef>
              <a:spcAft>
                <a:spcPct val="0"/>
              </a:spcAft>
              <a:defRPr sz="2700">
                <a:solidFill>
                  <a:schemeClr val="tx2"/>
                </a:solidFill>
                <a:latin typeface="Sakkal Majalla" panose="02000000000000000000" pitchFamily="2" charset="-78"/>
                <a:cs typeface="Sakkal Majalla" panose="02000000000000000000" pitchFamily="2" charset="-78"/>
              </a:defRPr>
            </a:lvl5pPr>
            <a:lvl6pPr marL="457200" algn="l" rtl="0" fontAlgn="base">
              <a:spcBef>
                <a:spcPct val="0"/>
              </a:spcBef>
              <a:spcAft>
                <a:spcPct val="0"/>
              </a:spcAft>
              <a:defRPr sz="2900">
                <a:solidFill>
                  <a:schemeClr val="tx2"/>
                </a:solidFill>
                <a:latin typeface="Century Gothic" panose="020B0502020202020204" pitchFamily="34" charset="0"/>
              </a:defRPr>
            </a:lvl6pPr>
            <a:lvl7pPr marL="914400" algn="l" rtl="0" fontAlgn="base">
              <a:spcBef>
                <a:spcPct val="0"/>
              </a:spcBef>
              <a:spcAft>
                <a:spcPct val="0"/>
              </a:spcAft>
              <a:defRPr sz="2900">
                <a:solidFill>
                  <a:schemeClr val="tx2"/>
                </a:solidFill>
                <a:latin typeface="Century Gothic" panose="020B0502020202020204" pitchFamily="34" charset="0"/>
              </a:defRPr>
            </a:lvl7pPr>
            <a:lvl8pPr marL="1371600" algn="l" rtl="0" fontAlgn="base">
              <a:spcBef>
                <a:spcPct val="0"/>
              </a:spcBef>
              <a:spcAft>
                <a:spcPct val="0"/>
              </a:spcAft>
              <a:defRPr sz="2900">
                <a:solidFill>
                  <a:schemeClr val="tx2"/>
                </a:solidFill>
                <a:latin typeface="Century Gothic" panose="020B0502020202020204" pitchFamily="34" charset="0"/>
              </a:defRPr>
            </a:lvl8pPr>
            <a:lvl9pPr marL="1828800" algn="l" rtl="0" fontAlgn="base">
              <a:spcBef>
                <a:spcPct val="0"/>
              </a:spcBef>
              <a:spcAft>
                <a:spcPct val="0"/>
              </a:spcAft>
              <a:defRPr sz="2900">
                <a:solidFill>
                  <a:schemeClr val="tx2"/>
                </a:solidFill>
                <a:latin typeface="Century Gothic" panose="020B0502020202020204" pitchFamily="34" charset="0"/>
              </a:defRPr>
            </a:lvl9pPr>
          </a:lstStyle>
          <a:p>
            <a:r>
              <a:rPr lang="de-DE" sz="2400" dirty="0" smtClean="0">
                <a:solidFill>
                  <a:srgbClr val="333F48"/>
                </a:solidFill>
                <a:latin typeface="+mj-lt"/>
              </a:rPr>
              <a:t>Plankton</a:t>
            </a:r>
            <a:endParaRPr lang="de-DE" sz="2400" dirty="0">
              <a:solidFill>
                <a:srgbClr val="333F48"/>
              </a:solidFill>
              <a:latin typeface="+mj-lt"/>
            </a:endParaRPr>
          </a:p>
        </p:txBody>
      </p:sp>
      <p:sp>
        <p:nvSpPr>
          <p:cNvPr id="8" name="Rectangle 10"/>
          <p:cNvSpPr txBox="1">
            <a:spLocks noChangeArrowheads="1"/>
          </p:cNvSpPr>
          <p:nvPr/>
        </p:nvSpPr>
        <p:spPr bwMode="auto">
          <a:xfrm>
            <a:off x="4649715" y="1469962"/>
            <a:ext cx="6949386"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60000"/>
              </a:spcBef>
              <a:spcAft>
                <a:spcPct val="0"/>
              </a:spcAft>
              <a:buClr>
                <a:schemeClr val="bg2"/>
              </a:buClr>
              <a:buFont typeface="Wingdings" panose="05000000000000000000" pitchFamily="2" charset="2"/>
              <a:buChar char="§"/>
              <a:defRPr sz="2200" kern="1200">
                <a:solidFill>
                  <a:schemeClr val="tx1"/>
                </a:solidFill>
                <a:latin typeface="Sakkal Majalla" panose="02000000000000000000" pitchFamily="2" charset="-78"/>
                <a:ea typeface="+mn-ea"/>
                <a:cs typeface="Sakkal Majalla" panose="02000000000000000000" pitchFamily="2" charset="-78"/>
              </a:defRPr>
            </a:lvl1pPr>
            <a:lvl2pPr marL="742950" indent="-285750" algn="l" rtl="0" eaLnBrk="0" fontAlgn="base" hangingPunct="0">
              <a:spcBef>
                <a:spcPct val="20000"/>
              </a:spcBef>
              <a:spcAft>
                <a:spcPct val="0"/>
              </a:spcAft>
              <a:buChar char="–"/>
              <a:defRPr sz="2800" kern="1200">
                <a:solidFill>
                  <a:schemeClr val="tx1"/>
                </a:solidFill>
                <a:latin typeface="Arial Unicode MS" panose="020B0604020202020204" pitchFamily="34" charset="-128"/>
                <a:ea typeface="+mn-ea"/>
                <a:cs typeface="Sakkal Majalla" panose="02000000000000000000" pitchFamily="2" charset="-78"/>
              </a:defRPr>
            </a:lvl2pPr>
            <a:lvl3pPr marL="1143000" indent="-228600" algn="l" rtl="0" eaLnBrk="0" fontAlgn="base" hangingPunct="0">
              <a:spcBef>
                <a:spcPct val="20000"/>
              </a:spcBef>
              <a:spcAft>
                <a:spcPct val="0"/>
              </a:spcAft>
              <a:buChar char="•"/>
              <a:defRPr sz="2400" kern="1200">
                <a:solidFill>
                  <a:schemeClr val="tx1"/>
                </a:solidFill>
                <a:latin typeface="Arial Unicode MS" panose="020B0604020202020204" pitchFamily="34" charset="-128"/>
                <a:ea typeface="+mn-ea"/>
                <a:cs typeface="Sakkal Majalla" panose="02000000000000000000" pitchFamily="2" charset="-78"/>
              </a:defRPr>
            </a:lvl3pPr>
            <a:lvl4pPr marL="16002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4pPr>
            <a:lvl5pPr marL="2057400" indent="-228600" algn="l" rtl="0" eaLnBrk="0" fontAlgn="base" hangingPunct="0">
              <a:spcBef>
                <a:spcPct val="20000"/>
              </a:spcBef>
              <a:spcAft>
                <a:spcPct val="0"/>
              </a:spcAft>
              <a:buChar char="»"/>
              <a:defRPr sz="2000" kern="1200">
                <a:solidFill>
                  <a:schemeClr val="tx1"/>
                </a:solidFill>
                <a:latin typeface="Arial Unicode MS" panose="020B0604020202020204" pitchFamily="34" charset="-12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de-DE" sz="1400" dirty="0" smtClean="0">
                <a:solidFill>
                  <a:srgbClr val="333F48"/>
                </a:solidFill>
                <a:latin typeface="+mn-lt"/>
              </a:rPr>
              <a:t>Origin: </a:t>
            </a:r>
            <a:r>
              <a:rPr lang="de-DE" sz="1400" dirty="0" err="1" smtClean="0">
                <a:solidFill>
                  <a:srgbClr val="333F48"/>
                </a:solidFill>
                <a:latin typeface="+mn-lt"/>
              </a:rPr>
              <a:t>Northwest</a:t>
            </a:r>
            <a:r>
              <a:rPr lang="de-DE" sz="1400" dirty="0" smtClean="0">
                <a:solidFill>
                  <a:srgbClr val="333F48"/>
                </a:solidFill>
                <a:latin typeface="+mn-lt"/>
              </a:rPr>
              <a:t> France, </a:t>
            </a:r>
            <a:r>
              <a:rPr lang="de-DE" sz="1400" dirty="0" err="1" smtClean="0">
                <a:solidFill>
                  <a:srgbClr val="333F48"/>
                </a:solidFill>
                <a:latin typeface="+mn-lt"/>
              </a:rPr>
              <a:t>won</a:t>
            </a:r>
            <a:r>
              <a:rPr lang="de-DE" sz="1400" dirty="0" smtClean="0">
                <a:solidFill>
                  <a:srgbClr val="333F48"/>
                </a:solidFill>
                <a:latin typeface="+mn-lt"/>
              </a:rPr>
              <a:t> at an </a:t>
            </a:r>
            <a:r>
              <a:rPr lang="de-DE" sz="1400" dirty="0" err="1" smtClean="0">
                <a:solidFill>
                  <a:srgbClr val="333F48"/>
                </a:solidFill>
                <a:latin typeface="+mn-lt"/>
              </a:rPr>
              <a:t>estuary</a:t>
            </a:r>
            <a:r>
              <a:rPr lang="de-DE" sz="1400" dirty="0" smtClean="0">
                <a:solidFill>
                  <a:srgbClr val="333F48"/>
                </a:solidFill>
                <a:latin typeface="+mn-lt"/>
              </a:rPr>
              <a:t>, </a:t>
            </a:r>
            <a:r>
              <a:rPr lang="de-DE" sz="1400" dirty="0" err="1" smtClean="0">
                <a:solidFill>
                  <a:srgbClr val="333F48"/>
                </a:solidFill>
                <a:latin typeface="+mn-lt"/>
              </a:rPr>
              <a:t>where</a:t>
            </a:r>
            <a:r>
              <a:rPr lang="de-DE" sz="1400" dirty="0" smtClean="0">
                <a:solidFill>
                  <a:srgbClr val="333F48"/>
                </a:solidFill>
                <a:latin typeface="+mn-lt"/>
              </a:rPr>
              <a:t> </a:t>
            </a:r>
            <a:r>
              <a:rPr lang="de-DE" sz="1400" dirty="0" err="1" smtClean="0">
                <a:solidFill>
                  <a:srgbClr val="333F48"/>
                </a:solidFill>
                <a:latin typeface="+mn-lt"/>
              </a:rPr>
              <a:t>fresh</a:t>
            </a:r>
            <a:r>
              <a:rPr lang="de-DE" sz="1400" dirty="0" smtClean="0">
                <a:solidFill>
                  <a:srgbClr val="333F48"/>
                </a:solidFill>
                <a:latin typeface="+mn-lt"/>
              </a:rPr>
              <a:t> </a:t>
            </a:r>
            <a:r>
              <a:rPr lang="de-DE" sz="1400" dirty="0" err="1" smtClean="0">
                <a:solidFill>
                  <a:srgbClr val="333F48"/>
                </a:solidFill>
                <a:latin typeface="+mn-lt"/>
              </a:rPr>
              <a:t>water</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salt</a:t>
            </a:r>
            <a:r>
              <a:rPr lang="de-DE" sz="1400" dirty="0" smtClean="0">
                <a:solidFill>
                  <a:srgbClr val="333F48"/>
                </a:solidFill>
                <a:latin typeface="+mn-lt"/>
              </a:rPr>
              <a:t> </a:t>
            </a:r>
            <a:r>
              <a:rPr lang="de-DE" sz="1400" dirty="0" err="1" smtClean="0">
                <a:solidFill>
                  <a:srgbClr val="333F48"/>
                </a:solidFill>
                <a:latin typeface="+mn-lt"/>
              </a:rPr>
              <a:t>water</a:t>
            </a:r>
            <a:r>
              <a:rPr lang="de-DE" sz="1400" dirty="0" smtClean="0">
                <a:solidFill>
                  <a:srgbClr val="333F48"/>
                </a:solidFill>
                <a:latin typeface="+mn-lt"/>
              </a:rPr>
              <a:t> </a:t>
            </a:r>
            <a:r>
              <a:rPr lang="de-DE" sz="1400" dirty="0" err="1" smtClean="0">
                <a:solidFill>
                  <a:srgbClr val="333F48"/>
                </a:solidFill>
                <a:latin typeface="+mn-lt"/>
              </a:rPr>
              <a:t>meet</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mix. </a:t>
            </a:r>
            <a:r>
              <a:rPr lang="de-DE" sz="1400" dirty="0" err="1" smtClean="0">
                <a:solidFill>
                  <a:srgbClr val="333F48"/>
                </a:solidFill>
                <a:latin typeface="+mn-lt"/>
              </a:rPr>
              <a:t>That</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why</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ecosystem</a:t>
            </a:r>
            <a:r>
              <a:rPr lang="de-DE" sz="1400" dirty="0" smtClean="0">
                <a:solidFill>
                  <a:srgbClr val="333F48"/>
                </a:solidFill>
                <a:latin typeface="+mn-lt"/>
              </a:rPr>
              <a:t>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especially</a:t>
            </a:r>
            <a:r>
              <a:rPr lang="de-DE" sz="1400" dirty="0" smtClean="0">
                <a:solidFill>
                  <a:srgbClr val="333F48"/>
                </a:solidFill>
                <a:latin typeface="+mn-lt"/>
              </a:rPr>
              <a:t> </a:t>
            </a:r>
            <a:r>
              <a:rPr lang="de-DE" sz="1400" dirty="0" err="1" smtClean="0">
                <a:solidFill>
                  <a:srgbClr val="333F48"/>
                </a:solidFill>
                <a:latin typeface="+mn-lt"/>
              </a:rPr>
              <a:t>healthy</a:t>
            </a:r>
            <a:r>
              <a:rPr lang="de-DE" sz="1400" dirty="0" smtClean="0">
                <a:solidFill>
                  <a:srgbClr val="333F48"/>
                </a:solidFill>
                <a:latin typeface="+mn-lt"/>
              </a:rPr>
              <a:t> </a:t>
            </a:r>
            <a:r>
              <a:rPr lang="de-DE" sz="1400" dirty="0" err="1" smtClean="0">
                <a:solidFill>
                  <a:srgbClr val="333F48"/>
                </a:solidFill>
                <a:latin typeface="+mn-lt"/>
              </a:rPr>
              <a:t>and</a:t>
            </a:r>
            <a:r>
              <a:rPr lang="de-DE" sz="1400" dirty="0" smtClean="0">
                <a:solidFill>
                  <a:srgbClr val="333F48"/>
                </a:solidFill>
                <a:latin typeface="+mn-lt"/>
              </a:rPr>
              <a:t> </a:t>
            </a:r>
            <a:r>
              <a:rPr lang="de-DE" sz="1400" dirty="0" err="1" smtClean="0">
                <a:solidFill>
                  <a:srgbClr val="333F48"/>
                </a:solidFill>
                <a:latin typeface="+mn-lt"/>
              </a:rPr>
              <a:t>characterised</a:t>
            </a:r>
            <a:r>
              <a:rPr lang="de-DE" sz="1400" dirty="0" smtClean="0">
                <a:solidFill>
                  <a:srgbClr val="333F48"/>
                </a:solidFill>
                <a:latin typeface="+mn-lt"/>
              </a:rPr>
              <a:t> </a:t>
            </a:r>
            <a:r>
              <a:rPr lang="de-DE" sz="1400" dirty="0" err="1" smtClean="0">
                <a:solidFill>
                  <a:srgbClr val="333F48"/>
                </a:solidFill>
                <a:latin typeface="+mn-lt"/>
              </a:rPr>
              <a:t>by</a:t>
            </a:r>
            <a:r>
              <a:rPr lang="de-DE" sz="1400" dirty="0" smtClean="0">
                <a:solidFill>
                  <a:srgbClr val="333F48"/>
                </a:solidFill>
                <a:latin typeface="+mn-lt"/>
              </a:rPr>
              <a:t> </a:t>
            </a:r>
            <a:r>
              <a:rPr lang="de-DE" sz="1400" dirty="0" err="1" smtClean="0">
                <a:solidFill>
                  <a:srgbClr val="333F48"/>
                </a:solidFill>
                <a:latin typeface="+mn-lt"/>
              </a:rPr>
              <a:t>variety</a:t>
            </a:r>
            <a:r>
              <a:rPr lang="de-DE" sz="1400" dirty="0" smtClean="0">
                <a:solidFill>
                  <a:srgbClr val="333F48"/>
                </a:solidFill>
                <a:latin typeface="+mn-lt"/>
              </a:rPr>
              <a:t>. </a:t>
            </a:r>
            <a:endParaRPr lang="de-DE" sz="1400" dirty="0">
              <a:solidFill>
                <a:srgbClr val="333F48"/>
              </a:solidFill>
              <a:latin typeface="+mn-lt"/>
            </a:endParaRPr>
          </a:p>
          <a:p>
            <a:pPr marL="0" indent="0" algn="just">
              <a:lnSpc>
                <a:spcPct val="120000"/>
              </a:lnSpc>
              <a:spcBef>
                <a:spcPts val="0"/>
              </a:spcBef>
              <a:buNone/>
            </a:pPr>
            <a:r>
              <a:rPr lang="de-DE" altLang="de-DE" sz="1400" dirty="0" smtClean="0">
                <a:solidFill>
                  <a:srgbClr val="333F48"/>
                </a:solidFill>
                <a:latin typeface="+mn-lt"/>
              </a:rPr>
              <a:t>Plankton </a:t>
            </a:r>
            <a:r>
              <a:rPr lang="de-DE" altLang="de-DE" sz="1400" dirty="0" err="1">
                <a:solidFill>
                  <a:srgbClr val="333F48"/>
                </a:solidFill>
                <a:latin typeface="+mn-lt"/>
              </a:rPr>
              <a:t>are</a:t>
            </a:r>
            <a:r>
              <a:rPr lang="de-DE" altLang="de-DE" sz="1400" dirty="0">
                <a:solidFill>
                  <a:srgbClr val="333F48"/>
                </a:solidFill>
                <a:latin typeface="+mn-lt"/>
              </a:rPr>
              <a:t> </a:t>
            </a:r>
            <a:r>
              <a:rPr lang="de-DE" altLang="de-DE" sz="1400" dirty="0" err="1">
                <a:solidFill>
                  <a:srgbClr val="333F48"/>
                </a:solidFill>
                <a:latin typeface="+mn-lt"/>
              </a:rPr>
              <a:t>microscopic</a:t>
            </a:r>
            <a:r>
              <a:rPr lang="de-DE" altLang="de-DE" sz="1400" dirty="0">
                <a:solidFill>
                  <a:srgbClr val="333F48"/>
                </a:solidFill>
                <a:latin typeface="+mn-lt"/>
              </a:rPr>
              <a:t> </a:t>
            </a:r>
            <a:r>
              <a:rPr lang="de-DE" altLang="de-DE" sz="1400" dirty="0" err="1">
                <a:solidFill>
                  <a:srgbClr val="333F48"/>
                </a:solidFill>
                <a:latin typeface="+mn-lt"/>
              </a:rPr>
              <a:t>organisms</a:t>
            </a:r>
            <a:r>
              <a:rPr lang="de-DE" altLang="de-DE" sz="1400" dirty="0">
                <a:solidFill>
                  <a:srgbClr val="333F48"/>
                </a:solidFill>
                <a:latin typeface="+mn-lt"/>
              </a:rPr>
              <a:t> </a:t>
            </a:r>
            <a:r>
              <a:rPr lang="de-DE" altLang="de-DE" sz="1400" dirty="0" err="1">
                <a:solidFill>
                  <a:srgbClr val="333F48"/>
                </a:solidFill>
                <a:latin typeface="+mn-lt"/>
              </a:rPr>
              <a:t>that</a:t>
            </a:r>
            <a:r>
              <a:rPr lang="de-DE" altLang="de-DE" sz="1400" dirty="0">
                <a:solidFill>
                  <a:srgbClr val="333F48"/>
                </a:solidFill>
                <a:latin typeface="+mn-lt"/>
              </a:rPr>
              <a:t> </a:t>
            </a:r>
            <a:r>
              <a:rPr lang="de-DE" altLang="de-DE" sz="1400" dirty="0" err="1">
                <a:solidFill>
                  <a:srgbClr val="333F48"/>
                </a:solidFill>
                <a:latin typeface="+mn-lt"/>
              </a:rPr>
              <a:t>float</a:t>
            </a:r>
            <a:r>
              <a:rPr lang="de-DE" altLang="de-DE" sz="1400" dirty="0">
                <a:solidFill>
                  <a:srgbClr val="333F48"/>
                </a:solidFill>
                <a:latin typeface="+mn-lt"/>
              </a:rPr>
              <a:t> in </a:t>
            </a:r>
            <a:r>
              <a:rPr lang="de-DE" altLang="de-DE" sz="1400" dirty="0" err="1">
                <a:solidFill>
                  <a:srgbClr val="333F48"/>
                </a:solidFill>
                <a:latin typeface="+mn-lt"/>
              </a:rPr>
              <a:t>great</a:t>
            </a:r>
            <a:r>
              <a:rPr lang="de-DE" altLang="de-DE" sz="1400" dirty="0">
                <a:solidFill>
                  <a:srgbClr val="333F48"/>
                </a:solidFill>
                <a:latin typeface="+mn-lt"/>
              </a:rPr>
              <a:t> </a:t>
            </a:r>
            <a:r>
              <a:rPr lang="de-DE" altLang="de-DE" sz="1400" dirty="0" err="1">
                <a:solidFill>
                  <a:srgbClr val="333F48"/>
                </a:solidFill>
                <a:latin typeface="+mn-lt"/>
              </a:rPr>
              <a:t>numbers</a:t>
            </a:r>
            <a:r>
              <a:rPr lang="de-DE" altLang="de-DE" sz="1400" dirty="0">
                <a:solidFill>
                  <a:srgbClr val="333F48"/>
                </a:solidFill>
                <a:latin typeface="+mn-lt"/>
              </a:rPr>
              <a:t> in </a:t>
            </a:r>
            <a:r>
              <a:rPr lang="de-DE" altLang="de-DE" sz="1400" dirty="0" err="1">
                <a:solidFill>
                  <a:srgbClr val="333F48"/>
                </a:solidFill>
                <a:latin typeface="+mn-lt"/>
              </a:rPr>
              <a:t>the</a:t>
            </a:r>
            <a:r>
              <a:rPr lang="de-DE" altLang="de-DE" sz="1400" dirty="0">
                <a:solidFill>
                  <a:srgbClr val="333F48"/>
                </a:solidFill>
                <a:latin typeface="+mn-lt"/>
              </a:rPr>
              <a:t> </a:t>
            </a:r>
            <a:r>
              <a:rPr lang="de-DE" altLang="de-DE" sz="1400" dirty="0" err="1">
                <a:solidFill>
                  <a:srgbClr val="333F48"/>
                </a:solidFill>
                <a:latin typeface="+mn-lt"/>
              </a:rPr>
              <a:t>sea</a:t>
            </a:r>
            <a:r>
              <a:rPr lang="de-DE" altLang="de-DE" sz="1400" dirty="0">
                <a:solidFill>
                  <a:srgbClr val="333F48"/>
                </a:solidFill>
                <a:latin typeface="+mn-lt"/>
              </a:rPr>
              <a:t>. </a:t>
            </a:r>
            <a:r>
              <a:rPr lang="de-DE" altLang="de-DE" sz="1400" dirty="0" err="1">
                <a:solidFill>
                  <a:srgbClr val="333F48"/>
                </a:solidFill>
                <a:latin typeface="+mn-lt"/>
              </a:rPr>
              <a:t>They</a:t>
            </a:r>
            <a:r>
              <a:rPr lang="de-DE" altLang="de-DE" sz="1400" dirty="0">
                <a:solidFill>
                  <a:srgbClr val="333F48"/>
                </a:solidFill>
                <a:latin typeface="+mn-lt"/>
              </a:rPr>
              <a:t> </a:t>
            </a:r>
            <a:r>
              <a:rPr lang="de-DE" altLang="de-DE" sz="1400" dirty="0" err="1">
                <a:solidFill>
                  <a:srgbClr val="333F48"/>
                </a:solidFill>
                <a:latin typeface="+mn-lt"/>
              </a:rPr>
              <a:t>absorb</a:t>
            </a:r>
            <a:r>
              <a:rPr lang="de-DE" altLang="de-DE" sz="1400" dirty="0">
                <a:solidFill>
                  <a:srgbClr val="333F48"/>
                </a:solidFill>
                <a:latin typeface="+mn-lt"/>
              </a:rPr>
              <a:t> </a:t>
            </a:r>
            <a:r>
              <a:rPr lang="de-DE" altLang="de-DE" sz="1400" dirty="0" err="1">
                <a:solidFill>
                  <a:srgbClr val="333F48"/>
                </a:solidFill>
                <a:latin typeface="+mn-lt"/>
              </a:rPr>
              <a:t>carbon</a:t>
            </a:r>
            <a:r>
              <a:rPr lang="de-DE" altLang="de-DE" sz="1400" dirty="0">
                <a:solidFill>
                  <a:srgbClr val="333F48"/>
                </a:solidFill>
                <a:latin typeface="+mn-lt"/>
              </a:rPr>
              <a:t> </a:t>
            </a:r>
            <a:r>
              <a:rPr lang="de-DE" altLang="de-DE" sz="1400" dirty="0" err="1">
                <a:solidFill>
                  <a:srgbClr val="333F48"/>
                </a:solidFill>
                <a:latin typeface="+mn-lt"/>
              </a:rPr>
              <a:t>dioxide</a:t>
            </a:r>
            <a:r>
              <a:rPr lang="de-DE" altLang="de-DE" sz="1400" dirty="0">
                <a:solidFill>
                  <a:srgbClr val="333F48"/>
                </a:solidFill>
                <a:latin typeface="+mn-lt"/>
              </a:rPr>
              <a:t> </a:t>
            </a:r>
            <a:r>
              <a:rPr lang="de-DE" altLang="de-DE" sz="1400" dirty="0" err="1">
                <a:solidFill>
                  <a:srgbClr val="333F48"/>
                </a:solidFill>
                <a:latin typeface="+mn-lt"/>
              </a:rPr>
              <a:t>and</a:t>
            </a:r>
            <a:r>
              <a:rPr lang="de-DE" altLang="de-DE" sz="1400" dirty="0">
                <a:solidFill>
                  <a:srgbClr val="333F48"/>
                </a:solidFill>
                <a:latin typeface="+mn-lt"/>
              </a:rPr>
              <a:t> </a:t>
            </a:r>
            <a:r>
              <a:rPr lang="de-DE" altLang="de-DE" sz="1400" dirty="0" err="1">
                <a:solidFill>
                  <a:srgbClr val="333F48"/>
                </a:solidFill>
                <a:latin typeface="+mn-lt"/>
              </a:rPr>
              <a:t>sunlight</a:t>
            </a:r>
            <a:r>
              <a:rPr lang="de-DE" altLang="de-DE" sz="1400" dirty="0">
                <a:solidFill>
                  <a:srgbClr val="333F48"/>
                </a:solidFill>
                <a:latin typeface="+mn-lt"/>
              </a:rPr>
              <a:t> </a:t>
            </a:r>
            <a:r>
              <a:rPr lang="de-DE" altLang="de-DE" sz="1400" dirty="0" err="1">
                <a:solidFill>
                  <a:srgbClr val="333F48"/>
                </a:solidFill>
                <a:latin typeface="+mn-lt"/>
              </a:rPr>
              <a:t>to</a:t>
            </a:r>
            <a:r>
              <a:rPr lang="de-DE" altLang="de-DE" sz="1400" dirty="0">
                <a:solidFill>
                  <a:srgbClr val="333F48"/>
                </a:solidFill>
                <a:latin typeface="+mn-lt"/>
              </a:rPr>
              <a:t> </a:t>
            </a:r>
            <a:r>
              <a:rPr lang="de-DE" altLang="de-DE" sz="1400" dirty="0" err="1">
                <a:solidFill>
                  <a:srgbClr val="333F48"/>
                </a:solidFill>
                <a:latin typeface="+mn-lt"/>
              </a:rPr>
              <a:t>produce</a:t>
            </a:r>
            <a:r>
              <a:rPr lang="de-DE" altLang="de-DE" sz="1400" dirty="0">
                <a:solidFill>
                  <a:srgbClr val="333F48"/>
                </a:solidFill>
                <a:latin typeface="+mn-lt"/>
              </a:rPr>
              <a:t> </a:t>
            </a:r>
            <a:r>
              <a:rPr lang="de-DE" altLang="de-DE" sz="1400" dirty="0" err="1">
                <a:solidFill>
                  <a:srgbClr val="333F48"/>
                </a:solidFill>
                <a:latin typeface="+mn-lt"/>
              </a:rPr>
              <a:t>energy</a:t>
            </a:r>
            <a:r>
              <a:rPr lang="de-DE" altLang="de-DE" sz="1400" dirty="0">
                <a:solidFill>
                  <a:srgbClr val="333F48"/>
                </a:solidFill>
                <a:latin typeface="+mn-lt"/>
              </a:rPr>
              <a:t> </a:t>
            </a:r>
            <a:r>
              <a:rPr lang="de-DE" altLang="de-DE" sz="1400" dirty="0" err="1">
                <a:solidFill>
                  <a:srgbClr val="333F48"/>
                </a:solidFill>
                <a:latin typeface="+mn-lt"/>
              </a:rPr>
              <a:t>for</a:t>
            </a:r>
            <a:r>
              <a:rPr lang="de-DE" altLang="de-DE" sz="1400" dirty="0">
                <a:solidFill>
                  <a:srgbClr val="333F48"/>
                </a:solidFill>
                <a:latin typeface="+mn-lt"/>
              </a:rPr>
              <a:t> </a:t>
            </a:r>
            <a:r>
              <a:rPr lang="de-DE" altLang="de-DE" sz="1400" dirty="0" err="1">
                <a:solidFill>
                  <a:srgbClr val="333F48"/>
                </a:solidFill>
                <a:latin typeface="+mn-lt"/>
              </a:rPr>
              <a:t>healthy</a:t>
            </a:r>
            <a:r>
              <a:rPr lang="de-DE" altLang="de-DE" sz="1400" dirty="0">
                <a:solidFill>
                  <a:srgbClr val="333F48"/>
                </a:solidFill>
                <a:latin typeface="+mn-lt"/>
              </a:rPr>
              <a:t> </a:t>
            </a:r>
            <a:r>
              <a:rPr lang="de-DE" altLang="de-DE" sz="1400" dirty="0" err="1">
                <a:solidFill>
                  <a:srgbClr val="333F48"/>
                </a:solidFill>
                <a:latin typeface="+mn-lt"/>
              </a:rPr>
              <a:t>growth</a:t>
            </a:r>
            <a:r>
              <a:rPr lang="de-DE" altLang="de-DE" sz="1400" dirty="0">
                <a:solidFill>
                  <a:srgbClr val="333F48"/>
                </a:solidFill>
                <a:latin typeface="+mn-lt"/>
              </a:rPr>
              <a:t> </a:t>
            </a:r>
            <a:r>
              <a:rPr lang="de-DE" altLang="de-DE" sz="1400" dirty="0" err="1">
                <a:solidFill>
                  <a:srgbClr val="333F48"/>
                </a:solidFill>
                <a:latin typeface="+mn-lt"/>
              </a:rPr>
              <a:t>and</a:t>
            </a:r>
            <a:r>
              <a:rPr lang="de-DE" altLang="de-DE" sz="1400" dirty="0">
                <a:solidFill>
                  <a:srgbClr val="333F48"/>
                </a:solidFill>
                <a:latin typeface="+mn-lt"/>
              </a:rPr>
              <a:t> </a:t>
            </a:r>
            <a:r>
              <a:rPr lang="de-DE" altLang="de-DE" sz="1400" dirty="0" err="1">
                <a:solidFill>
                  <a:srgbClr val="333F48"/>
                </a:solidFill>
                <a:latin typeface="+mn-lt"/>
              </a:rPr>
              <a:t>metabolism</a:t>
            </a:r>
            <a:r>
              <a:rPr lang="de-DE" altLang="de-DE" sz="1400" dirty="0">
                <a:solidFill>
                  <a:srgbClr val="333F48"/>
                </a:solidFill>
                <a:latin typeface="+mn-lt"/>
              </a:rPr>
              <a:t>. </a:t>
            </a:r>
            <a:r>
              <a:rPr lang="de-DE" altLang="de-DE" sz="1400" dirty="0" err="1">
                <a:solidFill>
                  <a:srgbClr val="333F48"/>
                </a:solidFill>
                <a:latin typeface="+mn-lt"/>
              </a:rPr>
              <a:t>Excessive</a:t>
            </a:r>
            <a:r>
              <a:rPr lang="de-DE" altLang="de-DE" sz="1400" dirty="0">
                <a:solidFill>
                  <a:srgbClr val="333F48"/>
                </a:solidFill>
                <a:latin typeface="+mn-lt"/>
              </a:rPr>
              <a:t> </a:t>
            </a:r>
            <a:r>
              <a:rPr lang="de-DE" altLang="de-DE" sz="1400" dirty="0" err="1">
                <a:solidFill>
                  <a:srgbClr val="333F48"/>
                </a:solidFill>
                <a:latin typeface="+mn-lt"/>
              </a:rPr>
              <a:t>exposure</a:t>
            </a:r>
            <a:r>
              <a:rPr lang="de-DE" altLang="de-DE" sz="1400" dirty="0">
                <a:solidFill>
                  <a:srgbClr val="333F48"/>
                </a:solidFill>
                <a:latin typeface="+mn-lt"/>
              </a:rPr>
              <a:t> </a:t>
            </a:r>
            <a:r>
              <a:rPr lang="de-DE" altLang="de-DE" sz="1400" dirty="0" err="1">
                <a:solidFill>
                  <a:srgbClr val="333F48"/>
                </a:solidFill>
                <a:latin typeface="+mn-lt"/>
              </a:rPr>
              <a:t>of</a:t>
            </a:r>
            <a:r>
              <a:rPr lang="de-DE" altLang="de-DE" sz="1400" dirty="0">
                <a:solidFill>
                  <a:srgbClr val="333F48"/>
                </a:solidFill>
                <a:latin typeface="+mn-lt"/>
              </a:rPr>
              <a:t> </a:t>
            </a:r>
            <a:r>
              <a:rPr lang="de-DE" altLang="de-DE" sz="1400" dirty="0" err="1">
                <a:solidFill>
                  <a:srgbClr val="333F48"/>
                </a:solidFill>
                <a:latin typeface="+mn-lt"/>
              </a:rPr>
              <a:t>plankton</a:t>
            </a:r>
            <a:r>
              <a:rPr lang="de-DE" altLang="de-DE" sz="1400" dirty="0">
                <a:solidFill>
                  <a:srgbClr val="333F48"/>
                </a:solidFill>
                <a:latin typeface="+mn-lt"/>
              </a:rPr>
              <a:t> </a:t>
            </a:r>
            <a:r>
              <a:rPr lang="de-DE" altLang="de-DE" sz="1400" dirty="0" err="1">
                <a:solidFill>
                  <a:srgbClr val="333F48"/>
                </a:solidFill>
                <a:latin typeface="+mn-lt"/>
              </a:rPr>
              <a:t>to</a:t>
            </a:r>
            <a:r>
              <a:rPr lang="de-DE" altLang="de-DE" sz="1400" dirty="0">
                <a:solidFill>
                  <a:srgbClr val="333F48"/>
                </a:solidFill>
                <a:latin typeface="+mn-lt"/>
              </a:rPr>
              <a:t> solar UV </a:t>
            </a:r>
            <a:r>
              <a:rPr lang="de-DE" altLang="de-DE" sz="1400" dirty="0" err="1">
                <a:solidFill>
                  <a:srgbClr val="333F48"/>
                </a:solidFill>
                <a:latin typeface="+mn-lt"/>
              </a:rPr>
              <a:t>radiation</a:t>
            </a:r>
            <a:r>
              <a:rPr lang="de-DE" altLang="de-DE" sz="1400" dirty="0">
                <a:solidFill>
                  <a:srgbClr val="333F48"/>
                </a:solidFill>
                <a:latin typeface="+mn-lt"/>
              </a:rPr>
              <a:t> </a:t>
            </a:r>
            <a:r>
              <a:rPr lang="de-DE" altLang="de-DE" sz="1400" dirty="0" err="1">
                <a:solidFill>
                  <a:srgbClr val="333F48"/>
                </a:solidFill>
                <a:latin typeface="+mn-lt"/>
              </a:rPr>
              <a:t>results</a:t>
            </a:r>
            <a:r>
              <a:rPr lang="de-DE" altLang="de-DE" sz="1400" dirty="0">
                <a:solidFill>
                  <a:srgbClr val="333F48"/>
                </a:solidFill>
                <a:latin typeface="+mn-lt"/>
              </a:rPr>
              <a:t> in </a:t>
            </a:r>
            <a:r>
              <a:rPr lang="de-DE" altLang="de-DE" sz="1400" dirty="0" err="1">
                <a:solidFill>
                  <a:srgbClr val="333F48"/>
                </a:solidFill>
                <a:latin typeface="+mn-lt"/>
              </a:rPr>
              <a:t>the</a:t>
            </a:r>
            <a:r>
              <a:rPr lang="de-DE" altLang="de-DE" sz="1400" dirty="0">
                <a:solidFill>
                  <a:srgbClr val="333F48"/>
                </a:solidFill>
                <a:latin typeface="+mn-lt"/>
              </a:rPr>
              <a:t> </a:t>
            </a:r>
            <a:r>
              <a:rPr lang="de-DE" altLang="de-DE" sz="1400" dirty="0" err="1">
                <a:solidFill>
                  <a:srgbClr val="333F48"/>
                </a:solidFill>
                <a:latin typeface="+mn-lt"/>
              </a:rPr>
              <a:t>formation</a:t>
            </a:r>
            <a:r>
              <a:rPr lang="de-DE" altLang="de-DE" sz="1400" dirty="0">
                <a:solidFill>
                  <a:srgbClr val="333F48"/>
                </a:solidFill>
                <a:latin typeface="+mn-lt"/>
              </a:rPr>
              <a:t> </a:t>
            </a:r>
            <a:r>
              <a:rPr lang="de-DE" altLang="de-DE" sz="1400" dirty="0" err="1">
                <a:solidFill>
                  <a:srgbClr val="333F48"/>
                </a:solidFill>
                <a:latin typeface="+mn-lt"/>
              </a:rPr>
              <a:t>of</a:t>
            </a:r>
            <a:r>
              <a:rPr lang="de-DE" altLang="de-DE" sz="1400" dirty="0">
                <a:solidFill>
                  <a:srgbClr val="333F48"/>
                </a:solidFill>
                <a:latin typeface="+mn-lt"/>
              </a:rPr>
              <a:t> an </a:t>
            </a:r>
            <a:r>
              <a:rPr lang="de-DE" altLang="de-DE" sz="1400" dirty="0" err="1">
                <a:solidFill>
                  <a:srgbClr val="333F48"/>
                </a:solidFill>
                <a:latin typeface="+mn-lt"/>
              </a:rPr>
              <a:t>enyzme</a:t>
            </a:r>
            <a:r>
              <a:rPr lang="de-DE" altLang="de-DE" sz="1400" dirty="0">
                <a:solidFill>
                  <a:srgbClr val="333F48"/>
                </a:solidFill>
                <a:latin typeface="+mn-lt"/>
              </a:rPr>
              <a:t> </a:t>
            </a:r>
            <a:r>
              <a:rPr lang="de-DE" altLang="de-DE" sz="1400" dirty="0" err="1">
                <a:solidFill>
                  <a:srgbClr val="333F48"/>
                </a:solidFill>
                <a:latin typeface="+mn-lt"/>
              </a:rPr>
              <a:t>that</a:t>
            </a:r>
            <a:r>
              <a:rPr lang="de-DE" altLang="de-DE" sz="1400" dirty="0">
                <a:solidFill>
                  <a:srgbClr val="333F48"/>
                </a:solidFill>
                <a:latin typeface="+mn-lt"/>
              </a:rPr>
              <a:t> </a:t>
            </a:r>
            <a:r>
              <a:rPr lang="de-DE" altLang="de-DE" sz="1400" dirty="0" err="1">
                <a:solidFill>
                  <a:srgbClr val="333F48"/>
                </a:solidFill>
                <a:latin typeface="+mn-lt"/>
              </a:rPr>
              <a:t>is</a:t>
            </a:r>
            <a:r>
              <a:rPr lang="de-DE" altLang="de-DE" sz="1400" dirty="0">
                <a:solidFill>
                  <a:srgbClr val="333F48"/>
                </a:solidFill>
                <a:latin typeface="+mn-lt"/>
              </a:rPr>
              <a:t> </a:t>
            </a:r>
            <a:r>
              <a:rPr lang="de-DE" altLang="de-DE" sz="1400" dirty="0" err="1">
                <a:solidFill>
                  <a:srgbClr val="333F48"/>
                </a:solidFill>
                <a:latin typeface="+mn-lt"/>
              </a:rPr>
              <a:t>able</a:t>
            </a:r>
            <a:r>
              <a:rPr lang="de-DE" altLang="de-DE" sz="1400" dirty="0">
                <a:solidFill>
                  <a:srgbClr val="333F48"/>
                </a:solidFill>
                <a:latin typeface="+mn-lt"/>
              </a:rPr>
              <a:t> </a:t>
            </a:r>
            <a:r>
              <a:rPr lang="de-DE" altLang="de-DE" sz="1400" dirty="0" err="1">
                <a:solidFill>
                  <a:srgbClr val="333F48"/>
                </a:solidFill>
                <a:latin typeface="+mn-lt"/>
              </a:rPr>
              <a:t>to</a:t>
            </a:r>
            <a:r>
              <a:rPr lang="de-DE" altLang="de-DE" sz="1400" dirty="0">
                <a:solidFill>
                  <a:srgbClr val="333F48"/>
                </a:solidFill>
                <a:latin typeface="+mn-lt"/>
              </a:rPr>
              <a:t> </a:t>
            </a:r>
            <a:r>
              <a:rPr lang="de-DE" altLang="de-DE" sz="1400" dirty="0" err="1">
                <a:solidFill>
                  <a:srgbClr val="333F48"/>
                </a:solidFill>
                <a:latin typeface="+mn-lt"/>
              </a:rPr>
              <a:t>repair</a:t>
            </a:r>
            <a:r>
              <a:rPr lang="de-DE" altLang="de-DE" sz="1400" dirty="0">
                <a:solidFill>
                  <a:srgbClr val="333F48"/>
                </a:solidFill>
                <a:latin typeface="+mn-lt"/>
              </a:rPr>
              <a:t> UV light </a:t>
            </a:r>
            <a:r>
              <a:rPr lang="de-DE" altLang="de-DE" sz="1400" dirty="0" err="1">
                <a:solidFill>
                  <a:srgbClr val="333F48"/>
                </a:solidFill>
                <a:latin typeface="+mn-lt"/>
              </a:rPr>
              <a:t>induced</a:t>
            </a:r>
            <a:r>
              <a:rPr lang="de-DE" altLang="de-DE" sz="1400" dirty="0">
                <a:solidFill>
                  <a:srgbClr val="333F48"/>
                </a:solidFill>
                <a:latin typeface="+mn-lt"/>
              </a:rPr>
              <a:t> </a:t>
            </a:r>
            <a:r>
              <a:rPr lang="de-DE" altLang="de-DE" sz="1400" dirty="0" err="1">
                <a:solidFill>
                  <a:srgbClr val="333F48"/>
                </a:solidFill>
                <a:latin typeface="+mn-lt"/>
              </a:rPr>
              <a:t>cell</a:t>
            </a:r>
            <a:r>
              <a:rPr lang="de-DE" altLang="de-DE" sz="1400" dirty="0">
                <a:solidFill>
                  <a:srgbClr val="333F48"/>
                </a:solidFill>
                <a:latin typeface="+mn-lt"/>
              </a:rPr>
              <a:t> </a:t>
            </a:r>
            <a:r>
              <a:rPr lang="de-DE" altLang="de-DE" sz="1400" dirty="0" err="1">
                <a:solidFill>
                  <a:srgbClr val="333F48"/>
                </a:solidFill>
                <a:latin typeface="+mn-lt"/>
              </a:rPr>
              <a:t>damage</a:t>
            </a:r>
            <a:r>
              <a:rPr lang="de-DE" altLang="de-DE" sz="1400" dirty="0">
                <a:solidFill>
                  <a:srgbClr val="333F48"/>
                </a:solidFill>
                <a:latin typeface="+mn-lt"/>
              </a:rPr>
              <a:t>. The essential </a:t>
            </a:r>
            <a:r>
              <a:rPr lang="de-DE" altLang="de-DE" sz="1400" dirty="0" err="1">
                <a:solidFill>
                  <a:srgbClr val="333F48"/>
                </a:solidFill>
                <a:latin typeface="+mn-lt"/>
              </a:rPr>
              <a:t>nutrients</a:t>
            </a:r>
            <a:r>
              <a:rPr lang="de-DE" altLang="de-DE" sz="1400" dirty="0">
                <a:solidFill>
                  <a:srgbClr val="333F48"/>
                </a:solidFill>
                <a:latin typeface="+mn-lt"/>
              </a:rPr>
              <a:t> </a:t>
            </a:r>
            <a:r>
              <a:rPr lang="de-DE" altLang="de-DE" sz="1400" dirty="0" err="1">
                <a:solidFill>
                  <a:srgbClr val="333F48"/>
                </a:solidFill>
                <a:latin typeface="+mn-lt"/>
              </a:rPr>
              <a:t>contained</a:t>
            </a:r>
            <a:r>
              <a:rPr lang="de-DE" altLang="de-DE" sz="1400" dirty="0">
                <a:solidFill>
                  <a:srgbClr val="333F48"/>
                </a:solidFill>
                <a:latin typeface="+mn-lt"/>
              </a:rPr>
              <a:t> in </a:t>
            </a:r>
            <a:r>
              <a:rPr lang="de-DE" altLang="de-DE" sz="1400" dirty="0" err="1">
                <a:solidFill>
                  <a:srgbClr val="333F48"/>
                </a:solidFill>
                <a:latin typeface="+mn-lt"/>
              </a:rPr>
              <a:t>plankton</a:t>
            </a:r>
            <a:r>
              <a:rPr lang="de-DE" altLang="de-DE" sz="1400" dirty="0">
                <a:solidFill>
                  <a:srgbClr val="333F48"/>
                </a:solidFill>
                <a:latin typeface="+mn-lt"/>
              </a:rPr>
              <a:t> </a:t>
            </a:r>
            <a:r>
              <a:rPr lang="de-DE" altLang="de-DE" sz="1400" dirty="0" err="1">
                <a:solidFill>
                  <a:srgbClr val="333F48"/>
                </a:solidFill>
                <a:latin typeface="+mn-lt"/>
              </a:rPr>
              <a:t>are</a:t>
            </a:r>
            <a:r>
              <a:rPr lang="de-DE" altLang="de-DE" sz="1400" dirty="0">
                <a:solidFill>
                  <a:srgbClr val="333F48"/>
                </a:solidFill>
                <a:latin typeface="+mn-lt"/>
              </a:rPr>
              <a:t> </a:t>
            </a:r>
            <a:r>
              <a:rPr lang="de-DE" altLang="de-DE" sz="1400" dirty="0" err="1">
                <a:solidFill>
                  <a:srgbClr val="333F48"/>
                </a:solidFill>
                <a:latin typeface="+mn-lt"/>
              </a:rPr>
              <a:t>true</a:t>
            </a:r>
            <a:r>
              <a:rPr lang="de-DE" altLang="de-DE" sz="1400" dirty="0">
                <a:solidFill>
                  <a:srgbClr val="333F48"/>
                </a:solidFill>
                <a:latin typeface="+mn-lt"/>
              </a:rPr>
              <a:t> all-</a:t>
            </a:r>
            <a:r>
              <a:rPr lang="de-DE" altLang="de-DE" sz="1400" dirty="0" err="1">
                <a:solidFill>
                  <a:srgbClr val="333F48"/>
                </a:solidFill>
                <a:latin typeface="+mn-lt"/>
              </a:rPr>
              <a:t>rounders</a:t>
            </a:r>
            <a:r>
              <a:rPr lang="de-DE" altLang="de-DE" sz="1400" dirty="0">
                <a:solidFill>
                  <a:srgbClr val="333F48"/>
                </a:solidFill>
                <a:latin typeface="+mn-lt"/>
              </a:rPr>
              <a:t>! </a:t>
            </a:r>
            <a:endParaRPr lang="de-DE" sz="1400" dirty="0" smtClean="0">
              <a:solidFill>
                <a:srgbClr val="333F48"/>
              </a:solidFill>
              <a:latin typeface="+mn-lt"/>
            </a:endParaRPr>
          </a:p>
          <a:p>
            <a:pPr eaLnBrk="1" hangingPunct="1">
              <a:lnSpc>
                <a:spcPct val="150000"/>
              </a:lnSpc>
              <a:spcBef>
                <a:spcPts val="0"/>
              </a:spcBef>
              <a:buClr>
                <a:srgbClr val="333F48"/>
              </a:buClr>
              <a:buSzPct val="120000"/>
              <a:buFont typeface="Arial" panose="020B0604020202020204" pitchFamily="34" charset="0"/>
              <a:buChar char="•"/>
              <a:defRPr/>
            </a:pPr>
            <a:r>
              <a:rPr lang="de-DE" sz="1400" dirty="0" err="1">
                <a:solidFill>
                  <a:srgbClr val="333F48"/>
                </a:solidFill>
                <a:latin typeface="+mn-lt"/>
              </a:rPr>
              <a:t>Accelerate</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differentiation</a:t>
            </a:r>
            <a:r>
              <a:rPr lang="de-DE" sz="1400" dirty="0">
                <a:solidFill>
                  <a:srgbClr val="333F48"/>
                </a:solidFill>
                <a:latin typeface="+mn-lt"/>
              </a:rPr>
              <a:t> </a:t>
            </a:r>
            <a:r>
              <a:rPr lang="de-DE" sz="1400" dirty="0" err="1">
                <a:solidFill>
                  <a:srgbClr val="333F48"/>
                </a:solidFill>
                <a:latin typeface="+mn-lt"/>
              </a:rPr>
              <a:t>of</a:t>
            </a:r>
            <a:r>
              <a:rPr lang="de-DE" sz="1400" dirty="0">
                <a:solidFill>
                  <a:srgbClr val="333F48"/>
                </a:solidFill>
                <a:latin typeface="+mn-lt"/>
              </a:rPr>
              <a:t> </a:t>
            </a:r>
            <a:r>
              <a:rPr lang="de-DE" sz="1400" dirty="0" err="1">
                <a:solidFill>
                  <a:srgbClr val="333F48"/>
                </a:solidFill>
                <a:latin typeface="+mn-lt"/>
              </a:rPr>
              <a:t>skin</a:t>
            </a:r>
            <a:r>
              <a:rPr lang="de-DE" sz="1400" dirty="0">
                <a:solidFill>
                  <a:srgbClr val="333F48"/>
                </a:solidFill>
                <a:latin typeface="+mn-lt"/>
              </a:rPr>
              <a:t> </a:t>
            </a:r>
            <a:r>
              <a:rPr lang="de-DE" sz="1400" dirty="0" err="1">
                <a:solidFill>
                  <a:srgbClr val="333F48"/>
                </a:solidFill>
                <a:latin typeface="+mn-lt"/>
              </a:rPr>
              <a:t>cells</a:t>
            </a:r>
            <a:r>
              <a:rPr lang="de-DE" sz="1400" dirty="0">
                <a:solidFill>
                  <a:srgbClr val="333F48"/>
                </a:solidFill>
                <a:latin typeface="+mn-lt"/>
              </a:rPr>
              <a:t> </a:t>
            </a:r>
            <a:r>
              <a:rPr lang="de-DE" sz="1400" dirty="0" err="1">
                <a:solidFill>
                  <a:srgbClr val="333F48"/>
                </a:solidFill>
                <a:latin typeface="+mn-lt"/>
              </a:rPr>
              <a:t>for</a:t>
            </a:r>
            <a:r>
              <a:rPr lang="de-DE" sz="1400" dirty="0">
                <a:solidFill>
                  <a:srgbClr val="333F48"/>
                </a:solidFill>
                <a:latin typeface="+mn-lt"/>
              </a:rPr>
              <a:t> </a:t>
            </a:r>
            <a:r>
              <a:rPr lang="de-DE" sz="1400" dirty="0" err="1">
                <a:solidFill>
                  <a:srgbClr val="333F48"/>
                </a:solidFill>
                <a:latin typeface="+mn-lt"/>
              </a:rPr>
              <a:t>more</a:t>
            </a:r>
            <a:r>
              <a:rPr lang="de-DE" sz="1400" dirty="0">
                <a:solidFill>
                  <a:srgbClr val="333F48"/>
                </a:solidFill>
                <a:latin typeface="+mn-lt"/>
              </a:rPr>
              <a:t> </a:t>
            </a:r>
            <a:r>
              <a:rPr lang="de-DE" sz="1400" dirty="0" err="1">
                <a:solidFill>
                  <a:srgbClr val="333F48"/>
                </a:solidFill>
                <a:latin typeface="+mn-lt"/>
              </a:rPr>
              <a:t>freshness</a:t>
            </a:r>
            <a:r>
              <a:rPr lang="de-DE" sz="1400" dirty="0">
                <a:solidFill>
                  <a:srgbClr val="333F48"/>
                </a:solidFill>
                <a:latin typeface="+mn-lt"/>
              </a:rPr>
              <a:t> </a:t>
            </a:r>
            <a:r>
              <a:rPr lang="de-DE" sz="1400" dirty="0" err="1">
                <a:solidFill>
                  <a:srgbClr val="333F48"/>
                </a:solidFill>
                <a:latin typeface="+mn-lt"/>
              </a:rPr>
              <a:t>and</a:t>
            </a:r>
            <a:r>
              <a:rPr lang="de-DE" sz="1400" dirty="0">
                <a:solidFill>
                  <a:srgbClr val="333F48"/>
                </a:solidFill>
                <a:latin typeface="+mn-lt"/>
              </a:rPr>
              <a:t> </a:t>
            </a:r>
            <a:r>
              <a:rPr lang="de-DE" sz="1400" dirty="0" err="1">
                <a:solidFill>
                  <a:srgbClr val="333F48"/>
                </a:solidFill>
                <a:latin typeface="+mn-lt"/>
              </a:rPr>
              <a:t>youthfulness</a:t>
            </a:r>
            <a:endParaRPr lang="de-DE" sz="1400" dirty="0">
              <a:solidFill>
                <a:srgbClr val="333F48"/>
              </a:solidFill>
              <a:latin typeface="+mn-lt"/>
            </a:endParaRPr>
          </a:p>
          <a:p>
            <a:pPr eaLnBrk="1" hangingPunct="1">
              <a:lnSpc>
                <a:spcPct val="150000"/>
              </a:lnSpc>
              <a:spcBef>
                <a:spcPts val="0"/>
              </a:spcBef>
              <a:buClr>
                <a:srgbClr val="333F48"/>
              </a:buClr>
              <a:buSzPct val="120000"/>
              <a:buFont typeface="Arial" panose="020B0604020202020204" pitchFamily="34" charset="0"/>
              <a:buChar char="•"/>
              <a:defRPr/>
            </a:pPr>
            <a:r>
              <a:rPr lang="de-DE" sz="1400" dirty="0" err="1">
                <a:solidFill>
                  <a:srgbClr val="333F48"/>
                </a:solidFill>
                <a:latin typeface="+mn-lt"/>
              </a:rPr>
              <a:t>Possess</a:t>
            </a:r>
            <a:r>
              <a:rPr lang="de-DE" sz="1400" dirty="0">
                <a:solidFill>
                  <a:srgbClr val="333F48"/>
                </a:solidFill>
                <a:latin typeface="+mn-lt"/>
              </a:rPr>
              <a:t> </a:t>
            </a:r>
            <a:r>
              <a:rPr lang="de-DE" sz="1400" dirty="0" err="1">
                <a:solidFill>
                  <a:srgbClr val="333F48"/>
                </a:solidFill>
                <a:latin typeface="+mn-lt"/>
              </a:rPr>
              <a:t>antibacterial</a:t>
            </a:r>
            <a:r>
              <a:rPr lang="de-DE" sz="1400" dirty="0">
                <a:solidFill>
                  <a:srgbClr val="333F48"/>
                </a:solidFill>
                <a:latin typeface="+mn-lt"/>
              </a:rPr>
              <a:t> </a:t>
            </a:r>
            <a:r>
              <a:rPr lang="de-DE" sz="1400" dirty="0" err="1">
                <a:solidFill>
                  <a:srgbClr val="333F48"/>
                </a:solidFill>
                <a:latin typeface="+mn-lt"/>
              </a:rPr>
              <a:t>properties</a:t>
            </a:r>
            <a:r>
              <a:rPr lang="de-DE" sz="1400" dirty="0">
                <a:solidFill>
                  <a:srgbClr val="333F48"/>
                </a:solidFill>
                <a:latin typeface="+mn-lt"/>
              </a:rPr>
              <a:t>, </a:t>
            </a:r>
            <a:r>
              <a:rPr lang="de-DE" sz="1400" dirty="0" err="1">
                <a:solidFill>
                  <a:srgbClr val="333F48"/>
                </a:solidFill>
                <a:latin typeface="+mn-lt"/>
              </a:rPr>
              <a:t>which</a:t>
            </a:r>
            <a:r>
              <a:rPr lang="de-DE" sz="1400" dirty="0">
                <a:solidFill>
                  <a:srgbClr val="333F48"/>
                </a:solidFill>
                <a:latin typeface="+mn-lt"/>
              </a:rPr>
              <a:t> </a:t>
            </a:r>
            <a:r>
              <a:rPr lang="de-DE" sz="1400" dirty="0" err="1">
                <a:solidFill>
                  <a:srgbClr val="333F48"/>
                </a:solidFill>
                <a:latin typeface="+mn-lt"/>
              </a:rPr>
              <a:t>strengthens</a:t>
            </a:r>
            <a:r>
              <a:rPr lang="de-DE" sz="1400" dirty="0">
                <a:solidFill>
                  <a:srgbClr val="333F48"/>
                </a:solidFill>
                <a:latin typeface="+mn-lt"/>
              </a:rPr>
              <a:t> </a:t>
            </a:r>
            <a:r>
              <a:rPr lang="de-DE" sz="1400" dirty="0" err="1">
                <a:solidFill>
                  <a:srgbClr val="333F48"/>
                </a:solidFill>
                <a:latin typeface="+mn-lt"/>
              </a:rPr>
              <a:t>the</a:t>
            </a:r>
            <a:r>
              <a:rPr lang="de-DE" sz="1400" dirty="0">
                <a:solidFill>
                  <a:srgbClr val="333F48"/>
                </a:solidFill>
                <a:latin typeface="+mn-lt"/>
              </a:rPr>
              <a:t> </a:t>
            </a:r>
            <a:r>
              <a:rPr lang="de-DE" sz="1400" dirty="0" err="1">
                <a:solidFill>
                  <a:srgbClr val="333F48"/>
                </a:solidFill>
                <a:latin typeface="+mn-lt"/>
              </a:rPr>
              <a:t>skin‘s</a:t>
            </a:r>
            <a:r>
              <a:rPr lang="de-DE" sz="1400" dirty="0">
                <a:solidFill>
                  <a:srgbClr val="333F48"/>
                </a:solidFill>
                <a:latin typeface="+mn-lt"/>
              </a:rPr>
              <a:t> </a:t>
            </a:r>
            <a:r>
              <a:rPr lang="de-DE" sz="1400" dirty="0" err="1">
                <a:solidFill>
                  <a:srgbClr val="333F48"/>
                </a:solidFill>
                <a:latin typeface="+mn-lt"/>
              </a:rPr>
              <a:t>protective</a:t>
            </a:r>
            <a:r>
              <a:rPr lang="de-DE" sz="1400" dirty="0">
                <a:solidFill>
                  <a:srgbClr val="333F48"/>
                </a:solidFill>
                <a:latin typeface="+mn-lt"/>
              </a:rPr>
              <a:t> </a:t>
            </a:r>
            <a:r>
              <a:rPr lang="de-DE" sz="1400" dirty="0" err="1">
                <a:solidFill>
                  <a:srgbClr val="333F48"/>
                </a:solidFill>
                <a:latin typeface="+mn-lt"/>
              </a:rPr>
              <a:t>barrier</a:t>
            </a:r>
            <a:endParaRPr lang="de-DE" sz="1400" dirty="0">
              <a:solidFill>
                <a:srgbClr val="333F48"/>
              </a:solidFill>
              <a:latin typeface="+mn-lt"/>
            </a:endParaRPr>
          </a:p>
          <a:p>
            <a:pPr eaLnBrk="1" hangingPunct="1">
              <a:lnSpc>
                <a:spcPct val="150000"/>
              </a:lnSpc>
              <a:spcBef>
                <a:spcPts val="600"/>
              </a:spcBef>
              <a:buClr>
                <a:srgbClr val="333F48"/>
              </a:buClr>
              <a:buSzPct val="120000"/>
              <a:buFont typeface="Arial" panose="020B0604020202020204" pitchFamily="34" charset="0"/>
              <a:buChar char="•"/>
              <a:defRPr/>
            </a:pPr>
            <a:r>
              <a:rPr lang="de-DE" sz="1400" dirty="0" err="1">
                <a:solidFill>
                  <a:srgbClr val="333F48"/>
                </a:solidFill>
                <a:latin typeface="+mn-lt"/>
              </a:rPr>
              <a:t>Protect</a:t>
            </a:r>
            <a:r>
              <a:rPr lang="de-DE" sz="1400" dirty="0">
                <a:solidFill>
                  <a:srgbClr val="333F48"/>
                </a:solidFill>
                <a:latin typeface="+mn-lt"/>
              </a:rPr>
              <a:t> </a:t>
            </a:r>
            <a:r>
              <a:rPr lang="de-DE" sz="1400" dirty="0" err="1">
                <a:solidFill>
                  <a:srgbClr val="333F48"/>
                </a:solidFill>
                <a:latin typeface="+mn-lt"/>
              </a:rPr>
              <a:t>ag</a:t>
            </a:r>
            <a:r>
              <a:rPr lang="de-DE" sz="1400" dirty="0" err="1" smtClean="0">
                <a:solidFill>
                  <a:srgbClr val="333F48"/>
                </a:solidFill>
                <a:latin typeface="+mn-lt"/>
              </a:rPr>
              <a:t>ainst</a:t>
            </a:r>
            <a:r>
              <a:rPr lang="de-DE" sz="1400" dirty="0" smtClean="0">
                <a:solidFill>
                  <a:srgbClr val="333F48"/>
                </a:solidFill>
                <a:latin typeface="+mn-lt"/>
              </a:rPr>
              <a:t> UV-</a:t>
            </a:r>
            <a:r>
              <a:rPr lang="de-DE" sz="1400" dirty="0" err="1" smtClean="0">
                <a:solidFill>
                  <a:srgbClr val="333F48"/>
                </a:solidFill>
                <a:latin typeface="+mn-lt"/>
              </a:rPr>
              <a:t>induced</a:t>
            </a:r>
            <a:r>
              <a:rPr lang="de-DE" sz="1400" dirty="0" smtClean="0">
                <a:solidFill>
                  <a:srgbClr val="333F48"/>
                </a:solidFill>
                <a:latin typeface="+mn-lt"/>
              </a:rPr>
              <a:t> </a:t>
            </a:r>
            <a:r>
              <a:rPr lang="de-DE" sz="1400" dirty="0" err="1" smtClean="0">
                <a:solidFill>
                  <a:srgbClr val="333F48"/>
                </a:solidFill>
                <a:latin typeface="+mn-lt"/>
              </a:rPr>
              <a:t>oxidation</a:t>
            </a:r>
            <a:r>
              <a:rPr lang="de-DE" sz="1400" dirty="0" smtClean="0">
                <a:solidFill>
                  <a:srgbClr val="333F48"/>
                </a:solidFill>
                <a:latin typeface="+mn-lt"/>
              </a:rPr>
              <a:t>, </a:t>
            </a:r>
            <a:r>
              <a:rPr lang="de-DE" sz="1400" dirty="0" err="1" smtClean="0">
                <a:solidFill>
                  <a:srgbClr val="333F48"/>
                </a:solidFill>
                <a:latin typeface="+mn-lt"/>
              </a:rPr>
              <a:t>thus</a:t>
            </a:r>
            <a:r>
              <a:rPr lang="de-DE" sz="1400" dirty="0" smtClean="0">
                <a:solidFill>
                  <a:srgbClr val="333F48"/>
                </a:solidFill>
                <a:latin typeface="+mn-lt"/>
              </a:rPr>
              <a:t> </a:t>
            </a:r>
            <a:r>
              <a:rPr lang="de-DE" sz="1400" dirty="0" err="1" smtClean="0">
                <a:solidFill>
                  <a:srgbClr val="333F48"/>
                </a:solidFill>
                <a:latin typeface="+mn-lt"/>
              </a:rPr>
              <a:t>discouraging</a:t>
            </a:r>
            <a:r>
              <a:rPr lang="de-DE" sz="1400" dirty="0" smtClean="0">
                <a:solidFill>
                  <a:srgbClr val="333F48"/>
                </a:solidFill>
                <a:latin typeface="+mn-lt"/>
              </a:rPr>
              <a:t> </a:t>
            </a:r>
            <a:r>
              <a:rPr lang="de-DE" sz="1400" dirty="0" err="1" smtClean="0">
                <a:solidFill>
                  <a:srgbClr val="333F48"/>
                </a:solidFill>
                <a:latin typeface="+mn-lt"/>
              </a:rPr>
              <a:t>premature</a:t>
            </a:r>
            <a:r>
              <a:rPr lang="de-DE" sz="1400" dirty="0" smtClean="0">
                <a:solidFill>
                  <a:srgbClr val="333F48"/>
                </a:solidFill>
                <a:latin typeface="+mn-lt"/>
              </a:rPr>
              <a:t> </a:t>
            </a:r>
            <a:r>
              <a:rPr lang="de-DE" sz="1400" dirty="0" err="1" smtClean="0">
                <a:solidFill>
                  <a:srgbClr val="333F48"/>
                </a:solidFill>
                <a:latin typeface="+mn-lt"/>
              </a:rPr>
              <a:t>skin</a:t>
            </a:r>
            <a:r>
              <a:rPr lang="de-DE" sz="1400" dirty="0" smtClean="0">
                <a:solidFill>
                  <a:srgbClr val="333F48"/>
                </a:solidFill>
                <a:latin typeface="+mn-lt"/>
              </a:rPr>
              <a:t> </a:t>
            </a:r>
            <a:r>
              <a:rPr lang="de-DE" sz="1400" dirty="0" err="1" smtClean="0">
                <a:solidFill>
                  <a:srgbClr val="333F48"/>
                </a:solidFill>
                <a:latin typeface="+mn-lt"/>
              </a:rPr>
              <a:t>aging</a:t>
            </a:r>
            <a:endParaRPr lang="de-DE" sz="1400" dirty="0" smtClean="0">
              <a:solidFill>
                <a:srgbClr val="333F48"/>
              </a:solidFill>
              <a:latin typeface="+mn-lt"/>
            </a:endParaRPr>
          </a:p>
          <a:p>
            <a:pPr eaLnBrk="1" hangingPunct="1">
              <a:lnSpc>
                <a:spcPct val="20000"/>
              </a:lnSpc>
              <a:spcBef>
                <a:spcPts val="600"/>
              </a:spcBef>
              <a:buClr>
                <a:srgbClr val="333F48"/>
              </a:buClr>
              <a:buSzPct val="120000"/>
              <a:buFont typeface="Arial" panose="020B0604020202020204" pitchFamily="34" charset="0"/>
              <a:buChar char="•"/>
              <a:defRPr/>
            </a:pPr>
            <a:endParaRPr lang="de-DE" sz="1400" dirty="0">
              <a:solidFill>
                <a:srgbClr val="333F48"/>
              </a:solidFill>
              <a:latin typeface="+mn-lt"/>
            </a:endParaRPr>
          </a:p>
          <a:p>
            <a:pPr marL="0" indent="0" eaLnBrk="1" hangingPunct="1">
              <a:lnSpc>
                <a:spcPct val="150000"/>
              </a:lnSpc>
              <a:spcBef>
                <a:spcPts val="600"/>
              </a:spcBef>
              <a:buClr>
                <a:srgbClr val="333F48"/>
              </a:buClr>
              <a:buSzPct val="120000"/>
              <a:buNone/>
              <a:defRPr/>
            </a:pPr>
            <a:r>
              <a:rPr lang="de-DE" sz="1400" dirty="0" smtClean="0">
                <a:solidFill>
                  <a:srgbClr val="333F48"/>
                </a:solidFill>
                <a:latin typeface="+mn-lt"/>
              </a:rPr>
              <a:t>Plankton </a:t>
            </a:r>
            <a:r>
              <a:rPr lang="de-DE" sz="1400" dirty="0" err="1" smtClean="0">
                <a:solidFill>
                  <a:srgbClr val="333F48"/>
                </a:solidFill>
                <a:latin typeface="+mn-lt"/>
              </a:rPr>
              <a:t>is</a:t>
            </a:r>
            <a:r>
              <a:rPr lang="de-DE" sz="1400" dirty="0" smtClean="0">
                <a:solidFill>
                  <a:srgbClr val="333F48"/>
                </a:solidFill>
                <a:latin typeface="+mn-lt"/>
              </a:rPr>
              <a:t> </a:t>
            </a:r>
            <a:r>
              <a:rPr lang="de-DE" sz="1400" dirty="0" err="1" smtClean="0">
                <a:solidFill>
                  <a:srgbClr val="333F48"/>
                </a:solidFill>
                <a:latin typeface="+mn-lt"/>
              </a:rPr>
              <a:t>one</a:t>
            </a:r>
            <a:r>
              <a:rPr lang="de-DE" sz="1400" dirty="0" smtClean="0">
                <a:solidFill>
                  <a:srgbClr val="333F48"/>
                </a:solidFill>
                <a:latin typeface="+mn-lt"/>
              </a:rPr>
              <a:t> </a:t>
            </a:r>
            <a:r>
              <a:rPr lang="de-DE" sz="1400" dirty="0" err="1" smtClean="0">
                <a:solidFill>
                  <a:srgbClr val="333F48"/>
                </a:solidFill>
                <a:latin typeface="+mn-lt"/>
              </a:rPr>
              <a:t>of</a:t>
            </a:r>
            <a:r>
              <a:rPr lang="de-DE" sz="1400" dirty="0" smtClean="0">
                <a:solidFill>
                  <a:srgbClr val="333F48"/>
                </a:solidFill>
                <a:latin typeface="+mn-lt"/>
              </a:rPr>
              <a:t> </a:t>
            </a:r>
            <a:r>
              <a:rPr lang="de-DE" sz="1400" dirty="0" err="1" smtClean="0">
                <a:solidFill>
                  <a:srgbClr val="333F48"/>
                </a:solidFill>
                <a:latin typeface="+mn-lt"/>
              </a:rPr>
              <a:t>the</a:t>
            </a:r>
            <a:r>
              <a:rPr lang="de-DE" sz="1400" dirty="0" smtClean="0">
                <a:solidFill>
                  <a:srgbClr val="333F48"/>
                </a:solidFill>
                <a:latin typeface="+mn-lt"/>
              </a:rPr>
              <a:t> </a:t>
            </a:r>
            <a:r>
              <a:rPr lang="de-DE" sz="1400" dirty="0" err="1" smtClean="0">
                <a:solidFill>
                  <a:srgbClr val="333F48"/>
                </a:solidFill>
                <a:latin typeface="+mn-lt"/>
              </a:rPr>
              <a:t>six</a:t>
            </a:r>
            <a:r>
              <a:rPr lang="de-DE" sz="1400" dirty="0" smtClean="0">
                <a:solidFill>
                  <a:srgbClr val="333F48"/>
                </a:solidFill>
                <a:latin typeface="+mn-lt"/>
              </a:rPr>
              <a:t> </a:t>
            </a:r>
            <a:r>
              <a:rPr lang="de-DE" sz="1400" dirty="0" err="1" smtClean="0">
                <a:solidFill>
                  <a:srgbClr val="333F48"/>
                </a:solidFill>
                <a:latin typeface="+mn-lt"/>
              </a:rPr>
              <a:t>interactive</a:t>
            </a:r>
            <a:r>
              <a:rPr lang="de-DE" sz="1400" dirty="0" smtClean="0">
                <a:solidFill>
                  <a:srgbClr val="333F48"/>
                </a:solidFill>
                <a:latin typeface="+mn-lt"/>
              </a:rPr>
              <a:t> </a:t>
            </a:r>
            <a:r>
              <a:rPr lang="de-DE" sz="1400" dirty="0" err="1" smtClean="0">
                <a:solidFill>
                  <a:srgbClr val="333F48"/>
                </a:solidFill>
                <a:latin typeface="+mn-lt"/>
              </a:rPr>
              <a:t>ingredients</a:t>
            </a:r>
            <a:r>
              <a:rPr lang="de-DE" sz="1400" dirty="0" smtClean="0">
                <a:solidFill>
                  <a:srgbClr val="333F48"/>
                </a:solidFill>
                <a:latin typeface="+mn-lt"/>
              </a:rPr>
              <a:t> in </a:t>
            </a:r>
            <a:r>
              <a:rPr lang="de-DE" sz="1400" dirty="0" err="1" smtClean="0">
                <a:solidFill>
                  <a:srgbClr val="333F48"/>
                </a:solidFill>
                <a:latin typeface="+mn-lt"/>
              </a:rPr>
              <a:t>our</a:t>
            </a:r>
            <a:r>
              <a:rPr lang="de-DE" sz="1400" dirty="0" smtClean="0">
                <a:solidFill>
                  <a:srgbClr val="333F48"/>
                </a:solidFill>
                <a:latin typeface="+mn-lt"/>
              </a:rPr>
              <a:t> </a:t>
            </a:r>
            <a:r>
              <a:rPr lang="de-DE" sz="1400" dirty="0" err="1" smtClean="0">
                <a:solidFill>
                  <a:srgbClr val="333F48"/>
                </a:solidFill>
                <a:latin typeface="+mn-lt"/>
              </a:rPr>
              <a:t>exclusive</a:t>
            </a:r>
            <a:r>
              <a:rPr lang="de-DE" sz="1400" dirty="0" smtClean="0">
                <a:solidFill>
                  <a:srgbClr val="333F48"/>
                </a:solidFill>
                <a:latin typeface="+mn-lt"/>
              </a:rPr>
              <a:t> </a:t>
            </a:r>
            <a:r>
              <a:rPr lang="de-DE" sz="1400" b="1" dirty="0" err="1" smtClean="0">
                <a:solidFill>
                  <a:srgbClr val="333F48"/>
                </a:solidFill>
                <a:latin typeface="+mn-lt"/>
              </a:rPr>
              <a:t>Celumer</a:t>
            </a:r>
            <a:r>
              <a:rPr lang="de-DE" sz="1400" b="1" dirty="0" smtClean="0">
                <a:solidFill>
                  <a:srgbClr val="333F48"/>
                </a:solidFill>
                <a:latin typeface="+mn-lt"/>
              </a:rPr>
              <a:t> Marine </a:t>
            </a:r>
            <a:r>
              <a:rPr lang="de-DE" sz="1400" b="1" dirty="0" err="1" smtClean="0">
                <a:solidFill>
                  <a:srgbClr val="333F48"/>
                </a:solidFill>
                <a:latin typeface="+mn-lt"/>
              </a:rPr>
              <a:t>Extract</a:t>
            </a:r>
            <a:r>
              <a:rPr lang="de-DE" sz="1400" b="1" dirty="0" smtClean="0">
                <a:solidFill>
                  <a:srgbClr val="333F48"/>
                </a:solidFill>
                <a:latin typeface="+mn-lt"/>
              </a:rPr>
              <a:t>.</a:t>
            </a:r>
            <a:endParaRPr lang="de-DE" sz="1400" b="1" dirty="0">
              <a:solidFill>
                <a:srgbClr val="333F48"/>
              </a:solidFill>
              <a:latin typeface="+mn-lt"/>
            </a:endParaRPr>
          </a:p>
        </p:txBody>
      </p:sp>
      <p:pic>
        <p:nvPicPr>
          <p:cNvPr id="60418" name="Picture 2" descr="K:\Marketing\Dalton\01 Bilder\Wirkstoffe\Wirkstoffe PPT\Wirkstoff Plankton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7" y="1488727"/>
            <a:ext cx="3601318" cy="481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4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787050"/>
            <a:ext cx="6690736" cy="692150"/>
          </a:xfrm>
        </p:spPr>
        <p:txBody>
          <a:bodyPr/>
          <a:lstStyle/>
          <a:p>
            <a:pPr eaLnBrk="1" hangingPunct="1"/>
            <a:r>
              <a:rPr lang="de-DE" altLang="de-DE" dirty="0" smtClean="0"/>
              <a:t>Castor </a:t>
            </a:r>
            <a:r>
              <a:rPr lang="de-DE" altLang="de-DE" dirty="0" err="1" smtClean="0"/>
              <a:t>Oil</a:t>
            </a:r>
            <a:endParaRPr lang="de-DE" altLang="de-DE" dirty="0"/>
          </a:p>
        </p:txBody>
      </p:sp>
      <p:sp>
        <p:nvSpPr>
          <p:cNvPr id="36867" name="Rectangle 10"/>
          <p:cNvSpPr>
            <a:spLocks noGrp="1" noChangeArrowheads="1"/>
          </p:cNvSpPr>
          <p:nvPr>
            <p:ph type="body" sz="half" idx="1"/>
          </p:nvPr>
        </p:nvSpPr>
        <p:spPr>
          <a:xfrm>
            <a:off x="4656138" y="1989138"/>
            <a:ext cx="6455455" cy="4310062"/>
          </a:xfrm>
        </p:spPr>
        <p:txBody>
          <a:bodyPr/>
          <a:lstStyle/>
          <a:p>
            <a:pPr marL="0" indent="0" algn="just">
              <a:buNone/>
              <a:defRPr/>
            </a:pPr>
            <a:r>
              <a:rPr lang="de-DE" dirty="0" smtClean="0"/>
              <a:t>Castor </a:t>
            </a:r>
            <a:r>
              <a:rPr lang="de-DE" dirty="0" err="1" smtClean="0"/>
              <a:t>oil</a:t>
            </a:r>
            <a:r>
              <a:rPr lang="de-DE" dirty="0" smtClean="0"/>
              <a:t> </a:t>
            </a:r>
            <a:r>
              <a:rPr lang="de-DE" dirty="0" err="1" smtClean="0"/>
              <a:t>is</a:t>
            </a:r>
            <a:r>
              <a:rPr lang="de-DE" dirty="0" smtClean="0"/>
              <a:t> </a:t>
            </a:r>
            <a:r>
              <a:rPr lang="de-DE" dirty="0" err="1" smtClean="0"/>
              <a:t>obtained</a:t>
            </a:r>
            <a:r>
              <a:rPr lang="de-DE" dirty="0" smtClean="0"/>
              <a:t> </a:t>
            </a:r>
            <a:r>
              <a:rPr lang="de-DE" dirty="0" err="1" smtClean="0"/>
              <a:t>from</a:t>
            </a:r>
            <a:r>
              <a:rPr lang="de-DE" dirty="0" smtClean="0"/>
              <a:t> </a:t>
            </a:r>
            <a:r>
              <a:rPr lang="de-DE" dirty="0" err="1" smtClean="0"/>
              <a:t>the</a:t>
            </a:r>
            <a:r>
              <a:rPr lang="de-DE" dirty="0" smtClean="0"/>
              <a:t> </a:t>
            </a:r>
            <a:r>
              <a:rPr lang="de-DE" dirty="0" err="1" smtClean="0"/>
              <a:t>seeds</a:t>
            </a:r>
            <a:r>
              <a:rPr lang="de-DE" dirty="0" smtClean="0"/>
              <a:t> </a:t>
            </a:r>
            <a:r>
              <a:rPr lang="de-DE" dirty="0" err="1" smtClean="0"/>
              <a:t>of</a:t>
            </a:r>
            <a:r>
              <a:rPr lang="de-DE" dirty="0" smtClean="0"/>
              <a:t> </a:t>
            </a:r>
            <a:r>
              <a:rPr lang="de-DE" dirty="0" err="1" smtClean="0"/>
              <a:t>the</a:t>
            </a:r>
            <a:r>
              <a:rPr lang="de-DE" dirty="0" smtClean="0"/>
              <a:t> </a:t>
            </a:r>
            <a:r>
              <a:rPr lang="de-DE" dirty="0" err="1" smtClean="0"/>
              <a:t>castor</a:t>
            </a:r>
            <a:r>
              <a:rPr lang="de-DE" dirty="0" smtClean="0"/>
              <a:t> </a:t>
            </a:r>
            <a:r>
              <a:rPr lang="de-DE" dirty="0" err="1" smtClean="0"/>
              <a:t>oil</a:t>
            </a:r>
            <a:r>
              <a:rPr lang="de-DE" dirty="0" smtClean="0"/>
              <a:t> </a:t>
            </a:r>
            <a:r>
              <a:rPr lang="de-DE" dirty="0"/>
              <a:t>plant(</a:t>
            </a:r>
            <a:r>
              <a:rPr lang="de-DE" dirty="0" err="1"/>
              <a:t>Ricinus</a:t>
            </a:r>
            <a:r>
              <a:rPr lang="de-DE" dirty="0"/>
              <a:t> </a:t>
            </a:r>
            <a:r>
              <a:rPr lang="de-DE" dirty="0" err="1"/>
              <a:t>communis</a:t>
            </a:r>
            <a:r>
              <a:rPr lang="de-DE" dirty="0"/>
              <a:t>). In </a:t>
            </a:r>
            <a:r>
              <a:rPr lang="de-DE" dirty="0" err="1" smtClean="0"/>
              <a:t>ancient</a:t>
            </a:r>
            <a:r>
              <a:rPr lang="de-DE" dirty="0" smtClean="0"/>
              <a:t> </a:t>
            </a:r>
            <a:r>
              <a:rPr lang="de-DE" dirty="0" err="1" smtClean="0"/>
              <a:t>times</a:t>
            </a:r>
            <a:r>
              <a:rPr lang="de-DE" dirty="0" smtClean="0"/>
              <a:t>, </a:t>
            </a:r>
            <a:r>
              <a:rPr lang="de-DE" dirty="0" err="1" smtClean="0"/>
              <a:t>castor</a:t>
            </a:r>
            <a:r>
              <a:rPr lang="de-DE" dirty="0" smtClean="0"/>
              <a:t> </a:t>
            </a:r>
            <a:r>
              <a:rPr lang="de-DE" dirty="0" err="1" smtClean="0"/>
              <a:t>oil</a:t>
            </a:r>
            <a:r>
              <a:rPr lang="de-DE" dirty="0" smtClean="0"/>
              <a:t> was </a:t>
            </a:r>
            <a:r>
              <a:rPr lang="de-DE" dirty="0" err="1" smtClean="0"/>
              <a:t>commonly</a:t>
            </a:r>
            <a:r>
              <a:rPr lang="de-DE" dirty="0" smtClean="0"/>
              <a:t> </a:t>
            </a:r>
            <a:r>
              <a:rPr lang="de-DE" dirty="0" err="1" smtClean="0"/>
              <a:t>used</a:t>
            </a:r>
            <a:r>
              <a:rPr lang="de-DE" dirty="0" smtClean="0"/>
              <a:t> </a:t>
            </a:r>
            <a:r>
              <a:rPr lang="de-DE" dirty="0" err="1" smtClean="0"/>
              <a:t>as</a:t>
            </a:r>
            <a:r>
              <a:rPr lang="de-DE" dirty="0" smtClean="0"/>
              <a:t> a </a:t>
            </a:r>
            <a:r>
              <a:rPr lang="de-DE" dirty="0" err="1" smtClean="0"/>
              <a:t>medical</a:t>
            </a:r>
            <a:r>
              <a:rPr lang="de-DE" dirty="0" smtClean="0"/>
              <a:t> </a:t>
            </a:r>
            <a:r>
              <a:rPr lang="de-DE" dirty="0" err="1" smtClean="0"/>
              <a:t>remedy</a:t>
            </a:r>
            <a:r>
              <a:rPr lang="de-DE" dirty="0" smtClean="0"/>
              <a:t>. Today, </a:t>
            </a:r>
            <a:r>
              <a:rPr lang="de-DE" dirty="0" err="1" smtClean="0"/>
              <a:t>it</a:t>
            </a:r>
            <a:r>
              <a:rPr lang="de-DE" dirty="0" smtClean="0"/>
              <a:t> </a:t>
            </a:r>
            <a:r>
              <a:rPr lang="de-DE" dirty="0" err="1" smtClean="0"/>
              <a:t>offers</a:t>
            </a:r>
            <a:r>
              <a:rPr lang="de-DE" dirty="0" smtClean="0"/>
              <a:t> </a:t>
            </a:r>
            <a:r>
              <a:rPr lang="de-DE" dirty="0" err="1" smtClean="0"/>
              <a:t>these</a:t>
            </a:r>
            <a:r>
              <a:rPr lang="de-DE" dirty="0" smtClean="0"/>
              <a:t> </a:t>
            </a:r>
            <a:r>
              <a:rPr lang="de-DE" dirty="0" err="1" smtClean="0"/>
              <a:t>properties</a:t>
            </a:r>
            <a:r>
              <a:rPr lang="de-DE" dirty="0" smtClean="0"/>
              <a:t> in </a:t>
            </a:r>
            <a:r>
              <a:rPr lang="de-DE" dirty="0" err="1" smtClean="0"/>
              <a:t>skin</a:t>
            </a:r>
            <a:r>
              <a:rPr lang="de-DE" dirty="0" smtClean="0"/>
              <a:t> care:</a:t>
            </a:r>
          </a:p>
          <a:p>
            <a:pPr eaLnBrk="1" hangingPunct="1">
              <a:defRPr/>
            </a:pPr>
            <a:r>
              <a:rPr lang="de-DE" dirty="0" err="1"/>
              <a:t>Protects</a:t>
            </a:r>
            <a:r>
              <a:rPr lang="de-DE" dirty="0"/>
              <a:t> </a:t>
            </a:r>
            <a:r>
              <a:rPr lang="de-DE" dirty="0" err="1"/>
              <a:t>against</a:t>
            </a:r>
            <a:r>
              <a:rPr lang="de-DE" dirty="0"/>
              <a:t> </a:t>
            </a:r>
            <a:r>
              <a:rPr lang="de-DE" dirty="0" err="1"/>
              <a:t>harmful</a:t>
            </a:r>
            <a:r>
              <a:rPr lang="de-DE" dirty="0"/>
              <a:t> environmental </a:t>
            </a:r>
            <a:r>
              <a:rPr lang="de-DE" dirty="0" err="1"/>
              <a:t>influences</a:t>
            </a:r>
            <a:endParaRPr lang="de-DE" dirty="0"/>
          </a:p>
          <a:p>
            <a:pPr eaLnBrk="1" hangingPunct="1">
              <a:defRPr/>
            </a:pPr>
            <a:r>
              <a:rPr lang="de-DE" dirty="0" err="1"/>
              <a:t>Stimulates</a:t>
            </a:r>
            <a:r>
              <a:rPr lang="de-DE" dirty="0"/>
              <a:t> </a:t>
            </a:r>
            <a:r>
              <a:rPr lang="de-DE" dirty="0" err="1"/>
              <a:t>collagen</a:t>
            </a:r>
            <a:r>
              <a:rPr lang="de-DE" dirty="0"/>
              <a:t> </a:t>
            </a:r>
            <a:r>
              <a:rPr lang="de-DE" dirty="0" err="1"/>
              <a:t>synthesis</a:t>
            </a:r>
            <a:endParaRPr lang="de-DE" dirty="0"/>
          </a:p>
          <a:p>
            <a:pPr eaLnBrk="1" hangingPunct="1">
              <a:defRPr/>
            </a:pPr>
            <a:r>
              <a:rPr lang="de-DE" dirty="0" err="1"/>
              <a:t>Improves</a:t>
            </a:r>
            <a:r>
              <a:rPr lang="de-DE" dirty="0"/>
              <a:t> </a:t>
            </a:r>
            <a:r>
              <a:rPr lang="de-DE" dirty="0" err="1"/>
              <a:t>skin</a:t>
            </a:r>
            <a:r>
              <a:rPr lang="de-DE" dirty="0"/>
              <a:t> </a:t>
            </a:r>
            <a:r>
              <a:rPr lang="de-DE" dirty="0" err="1"/>
              <a:t>firmness</a:t>
            </a:r>
            <a:r>
              <a:rPr lang="de-DE" dirty="0"/>
              <a:t> </a:t>
            </a:r>
            <a:r>
              <a:rPr lang="de-DE" dirty="0" err="1"/>
              <a:t>and</a:t>
            </a:r>
            <a:r>
              <a:rPr lang="de-DE" dirty="0"/>
              <a:t> </a:t>
            </a:r>
            <a:r>
              <a:rPr lang="de-DE" dirty="0" err="1"/>
              <a:t>reduces</a:t>
            </a:r>
            <a:r>
              <a:rPr lang="de-DE" dirty="0"/>
              <a:t> </a:t>
            </a:r>
            <a:r>
              <a:rPr lang="de-DE" dirty="0" err="1"/>
              <a:t>wrinkles</a:t>
            </a:r>
            <a:endParaRPr lang="de-DE" dirty="0"/>
          </a:p>
          <a:p>
            <a:pPr eaLnBrk="1" hangingPunct="1">
              <a:defRPr/>
            </a:pPr>
            <a:r>
              <a:rPr lang="de-DE" dirty="0"/>
              <a:t>Ideal </a:t>
            </a:r>
            <a:r>
              <a:rPr lang="de-DE" dirty="0" err="1"/>
              <a:t>for</a:t>
            </a:r>
            <a:r>
              <a:rPr lang="de-DE" dirty="0"/>
              <a:t> </a:t>
            </a:r>
            <a:r>
              <a:rPr lang="de-DE" dirty="0" err="1"/>
              <a:t>the</a:t>
            </a:r>
            <a:r>
              <a:rPr lang="de-DE" dirty="0"/>
              <a:t> </a:t>
            </a:r>
            <a:r>
              <a:rPr lang="de-DE" dirty="0" err="1"/>
              <a:t>trea</a:t>
            </a:r>
            <a:r>
              <a:rPr lang="de-DE" dirty="0" err="1" smtClean="0"/>
              <a:t>tment</a:t>
            </a:r>
            <a:r>
              <a:rPr lang="de-DE" dirty="0" smtClean="0"/>
              <a:t> </a:t>
            </a:r>
            <a:r>
              <a:rPr lang="de-DE" dirty="0" err="1" smtClean="0"/>
              <a:t>of</a:t>
            </a:r>
            <a:r>
              <a:rPr lang="de-DE" dirty="0" smtClean="0"/>
              <a:t> </a:t>
            </a:r>
            <a:r>
              <a:rPr lang="de-DE" dirty="0" err="1" smtClean="0"/>
              <a:t>scarred</a:t>
            </a:r>
            <a:r>
              <a:rPr lang="de-DE" dirty="0" smtClean="0"/>
              <a:t> </a:t>
            </a:r>
            <a:r>
              <a:rPr lang="de-DE" dirty="0" err="1" smtClean="0"/>
              <a:t>tissue</a:t>
            </a:r>
            <a:r>
              <a:rPr lang="de-DE" dirty="0" smtClean="0"/>
              <a:t>, </a:t>
            </a:r>
            <a:r>
              <a:rPr lang="de-DE" dirty="0" err="1" smtClean="0"/>
              <a:t>keeping</a:t>
            </a:r>
            <a:r>
              <a:rPr lang="de-DE" dirty="0" smtClean="0"/>
              <a:t> </a:t>
            </a:r>
            <a:r>
              <a:rPr lang="de-DE" dirty="0" err="1" smtClean="0"/>
              <a:t>it</a:t>
            </a:r>
            <a:r>
              <a:rPr lang="de-DE" dirty="0" smtClean="0"/>
              <a:t> soft </a:t>
            </a:r>
            <a:r>
              <a:rPr lang="de-DE" dirty="0" err="1" smtClean="0"/>
              <a:t>and</a:t>
            </a:r>
            <a:r>
              <a:rPr lang="de-DE" dirty="0" smtClean="0"/>
              <a:t> </a:t>
            </a:r>
            <a:r>
              <a:rPr lang="de-DE" dirty="0" err="1" smtClean="0"/>
              <a:t>more</a:t>
            </a:r>
            <a:r>
              <a:rPr lang="de-DE" dirty="0" smtClean="0"/>
              <a:t> </a:t>
            </a:r>
            <a:r>
              <a:rPr lang="de-DE" dirty="0" err="1" smtClean="0"/>
              <a:t>supple</a:t>
            </a:r>
            <a:endParaRPr lang="de-DE" dirty="0"/>
          </a:p>
          <a:p>
            <a:pPr marL="0" indent="0" eaLnBrk="1" hangingPunct="1">
              <a:buNone/>
              <a:defRPr/>
            </a:pPr>
            <a:endParaRPr lang="de-DE" altLang="de-DE" dirty="0" smtClean="0"/>
          </a:p>
        </p:txBody>
      </p:sp>
      <p:pic>
        <p:nvPicPr>
          <p:cNvPr id="2050" name="Picture 2" descr="K:\Marketing\Dalton\01 Bilder\Bilder für PPT\Wirkstoffe\Wirkstoff Rizinusöl - Castor Oil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479362"/>
            <a:ext cx="3603625" cy="481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4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88644"/>
            <a:ext cx="10946143" cy="692150"/>
          </a:xfrm>
        </p:spPr>
        <p:txBody>
          <a:bodyPr/>
          <a:lstStyle/>
          <a:p>
            <a:r>
              <a:rPr lang="de-DE" dirty="0" err="1" smtClean="0"/>
              <a:t>Spirulina</a:t>
            </a:r>
            <a:endParaRPr lang="de-DE" dirty="0"/>
          </a:p>
        </p:txBody>
      </p:sp>
      <p:sp>
        <p:nvSpPr>
          <p:cNvPr id="3" name="Textplatzhalter 2"/>
          <p:cNvSpPr>
            <a:spLocks noGrp="1"/>
          </p:cNvSpPr>
          <p:nvPr>
            <p:ph type="body" sz="half" idx="1"/>
          </p:nvPr>
        </p:nvSpPr>
        <p:spPr>
          <a:xfrm>
            <a:off x="4657725" y="1985517"/>
            <a:ext cx="6467475" cy="4310062"/>
          </a:xfrm>
        </p:spPr>
        <p:txBody>
          <a:bodyPr/>
          <a:lstStyle/>
          <a:p>
            <a:pPr marL="0" indent="0" algn="just">
              <a:buNone/>
            </a:pPr>
            <a:r>
              <a:rPr lang="de-DE" dirty="0" err="1" smtClean="0"/>
              <a:t>Spirulina</a:t>
            </a:r>
            <a:r>
              <a:rPr lang="de-DE" dirty="0" smtClean="0"/>
              <a:t> </a:t>
            </a:r>
            <a:r>
              <a:rPr lang="de-DE" dirty="0" err="1" smtClean="0"/>
              <a:t>is</a:t>
            </a:r>
            <a:r>
              <a:rPr lang="de-DE" dirty="0" smtClean="0"/>
              <a:t> a </a:t>
            </a:r>
            <a:r>
              <a:rPr lang="de-DE" dirty="0" err="1" smtClean="0"/>
              <a:t>genus</a:t>
            </a:r>
            <a:r>
              <a:rPr lang="de-DE" dirty="0" smtClean="0"/>
              <a:t> </a:t>
            </a:r>
            <a:r>
              <a:rPr lang="de-DE" dirty="0" err="1" smtClean="0"/>
              <a:t>of</a:t>
            </a:r>
            <a:r>
              <a:rPr lang="de-DE" dirty="0" smtClean="0"/>
              <a:t> </a:t>
            </a:r>
            <a:r>
              <a:rPr lang="de-DE" dirty="0" err="1" smtClean="0"/>
              <a:t>blue-green</a:t>
            </a:r>
            <a:r>
              <a:rPr lang="de-DE" dirty="0" smtClean="0"/>
              <a:t> </a:t>
            </a:r>
            <a:r>
              <a:rPr lang="de-DE" dirty="0" err="1" smtClean="0"/>
              <a:t>algae</a:t>
            </a:r>
            <a:r>
              <a:rPr lang="de-DE" dirty="0" smtClean="0"/>
              <a:t> (</a:t>
            </a:r>
            <a:r>
              <a:rPr lang="de-DE" dirty="0" err="1" smtClean="0"/>
              <a:t>cyanobacteria</a:t>
            </a:r>
            <a:r>
              <a:rPr lang="de-DE" dirty="0" smtClean="0"/>
              <a:t>) </a:t>
            </a:r>
            <a:r>
              <a:rPr lang="de-DE" dirty="0" err="1" smtClean="0"/>
              <a:t>and</a:t>
            </a:r>
            <a:r>
              <a:rPr lang="de-DE" dirty="0" smtClean="0"/>
              <a:t> </a:t>
            </a:r>
            <a:r>
              <a:rPr lang="de-DE" dirty="0" err="1" smtClean="0"/>
              <a:t>occurs</a:t>
            </a:r>
            <a:r>
              <a:rPr lang="de-DE" dirty="0" smtClean="0"/>
              <a:t> </a:t>
            </a:r>
            <a:r>
              <a:rPr lang="de-DE" dirty="0" err="1" smtClean="0"/>
              <a:t>naturally</a:t>
            </a:r>
            <a:r>
              <a:rPr lang="de-DE" dirty="0" smtClean="0"/>
              <a:t> in </a:t>
            </a:r>
            <a:r>
              <a:rPr lang="de-DE" dirty="0" err="1" smtClean="0"/>
              <a:t>lakes</a:t>
            </a:r>
            <a:r>
              <a:rPr lang="de-DE" dirty="0" smtClean="0"/>
              <a:t> </a:t>
            </a:r>
            <a:r>
              <a:rPr lang="de-DE" dirty="0" err="1" smtClean="0"/>
              <a:t>with</a:t>
            </a:r>
            <a:r>
              <a:rPr lang="de-DE" dirty="0" smtClean="0"/>
              <a:t> high pH (9 -11). </a:t>
            </a:r>
            <a:r>
              <a:rPr lang="de-DE" dirty="0" err="1" smtClean="0"/>
              <a:t>It</a:t>
            </a:r>
            <a:r>
              <a:rPr lang="de-DE" dirty="0" smtClean="0"/>
              <a:t> </a:t>
            </a:r>
            <a:r>
              <a:rPr lang="de-DE" dirty="0" err="1" smtClean="0"/>
              <a:t>is</a:t>
            </a:r>
            <a:r>
              <a:rPr lang="de-DE" dirty="0" smtClean="0"/>
              <a:t> native </a:t>
            </a:r>
            <a:r>
              <a:rPr lang="de-DE" dirty="0" err="1" smtClean="0"/>
              <a:t>to</a:t>
            </a:r>
            <a:r>
              <a:rPr lang="de-DE" dirty="0" smtClean="0"/>
              <a:t> Central </a:t>
            </a:r>
            <a:r>
              <a:rPr lang="de-DE" dirty="0" err="1" smtClean="0"/>
              <a:t>America</a:t>
            </a:r>
            <a:r>
              <a:rPr lang="de-DE" dirty="0" smtClean="0"/>
              <a:t>, </a:t>
            </a:r>
            <a:r>
              <a:rPr lang="de-DE" dirty="0" err="1" smtClean="0"/>
              <a:t>Africa</a:t>
            </a:r>
            <a:r>
              <a:rPr lang="de-DE" dirty="0" smtClean="0"/>
              <a:t>, </a:t>
            </a:r>
            <a:r>
              <a:rPr lang="de-DE" dirty="0" err="1" smtClean="0"/>
              <a:t>Australia</a:t>
            </a:r>
            <a:r>
              <a:rPr lang="de-DE" dirty="0" smtClean="0"/>
              <a:t> </a:t>
            </a:r>
            <a:r>
              <a:rPr lang="de-DE" dirty="0" err="1"/>
              <a:t>a</a:t>
            </a:r>
            <a:r>
              <a:rPr lang="de-DE" dirty="0" err="1" smtClean="0"/>
              <a:t>nd</a:t>
            </a:r>
            <a:r>
              <a:rPr lang="de-DE" dirty="0" smtClean="0"/>
              <a:t> </a:t>
            </a:r>
            <a:r>
              <a:rPr lang="de-DE" dirty="0" err="1" smtClean="0"/>
              <a:t>Southeast</a:t>
            </a:r>
            <a:r>
              <a:rPr lang="de-DE" dirty="0" smtClean="0"/>
              <a:t> </a:t>
            </a:r>
            <a:r>
              <a:rPr lang="de-DE" dirty="0" err="1" smtClean="0"/>
              <a:t>Asia</a:t>
            </a:r>
            <a:r>
              <a:rPr lang="de-DE" dirty="0"/>
              <a:t> </a:t>
            </a:r>
            <a:r>
              <a:rPr lang="de-DE" dirty="0" err="1" smtClean="0"/>
              <a:t>and</a:t>
            </a:r>
            <a:r>
              <a:rPr lang="de-DE" dirty="0" smtClean="0"/>
              <a:t> </a:t>
            </a:r>
            <a:r>
              <a:rPr lang="de-DE" dirty="0" err="1" smtClean="0"/>
              <a:t>can</a:t>
            </a:r>
            <a:r>
              <a:rPr lang="de-DE" dirty="0" smtClean="0"/>
              <a:t> </a:t>
            </a:r>
            <a:r>
              <a:rPr lang="de-DE" dirty="0" err="1" smtClean="0"/>
              <a:t>primarily</a:t>
            </a:r>
            <a:r>
              <a:rPr lang="de-DE" dirty="0" smtClean="0"/>
              <a:t> </a:t>
            </a:r>
            <a:r>
              <a:rPr lang="de-DE" dirty="0" err="1" smtClean="0"/>
              <a:t>be</a:t>
            </a:r>
            <a:r>
              <a:rPr lang="de-DE" dirty="0" smtClean="0"/>
              <a:t> </a:t>
            </a:r>
            <a:r>
              <a:rPr lang="de-DE" dirty="0" err="1" smtClean="0"/>
              <a:t>found</a:t>
            </a:r>
            <a:r>
              <a:rPr lang="de-DE" dirty="0" smtClean="0"/>
              <a:t> in </a:t>
            </a:r>
            <a:r>
              <a:rPr lang="de-DE" dirty="0" err="1" smtClean="0"/>
              <a:t>shallow</a:t>
            </a:r>
            <a:r>
              <a:rPr lang="de-DE" dirty="0" smtClean="0"/>
              <a:t> </a:t>
            </a:r>
            <a:r>
              <a:rPr lang="de-DE" dirty="0" err="1" smtClean="0"/>
              <a:t>waters</a:t>
            </a:r>
            <a:r>
              <a:rPr lang="de-DE" dirty="0" smtClean="0"/>
              <a:t> </a:t>
            </a:r>
            <a:r>
              <a:rPr lang="de-DE" dirty="0" err="1" smtClean="0"/>
              <a:t>with</a:t>
            </a:r>
            <a:r>
              <a:rPr lang="de-DE" dirty="0" smtClean="0"/>
              <a:t> high </a:t>
            </a:r>
            <a:r>
              <a:rPr lang="de-DE" dirty="0" err="1" smtClean="0"/>
              <a:t>salt</a:t>
            </a:r>
            <a:r>
              <a:rPr lang="de-DE" dirty="0" smtClean="0"/>
              <a:t> </a:t>
            </a:r>
            <a:r>
              <a:rPr lang="de-DE" dirty="0" err="1" smtClean="0"/>
              <a:t>levels</a:t>
            </a:r>
            <a:r>
              <a:rPr lang="de-DE" dirty="0" smtClean="0"/>
              <a:t>. In </a:t>
            </a:r>
            <a:r>
              <a:rPr lang="de-DE" dirty="0" err="1" smtClean="0"/>
              <a:t>addition</a:t>
            </a:r>
            <a:r>
              <a:rPr lang="de-DE" dirty="0" smtClean="0"/>
              <a:t> </a:t>
            </a:r>
            <a:r>
              <a:rPr lang="de-DE" dirty="0" err="1" smtClean="0"/>
              <a:t>to</a:t>
            </a:r>
            <a:r>
              <a:rPr lang="de-DE" dirty="0" smtClean="0"/>
              <a:t> </a:t>
            </a:r>
            <a:r>
              <a:rPr lang="de-DE" dirty="0" err="1" smtClean="0"/>
              <a:t>its</a:t>
            </a:r>
            <a:r>
              <a:rPr lang="de-DE" dirty="0" smtClean="0"/>
              <a:t> </a:t>
            </a:r>
            <a:r>
              <a:rPr lang="de-DE" dirty="0" err="1" smtClean="0"/>
              <a:t>use</a:t>
            </a:r>
            <a:r>
              <a:rPr lang="de-DE" dirty="0" smtClean="0"/>
              <a:t> </a:t>
            </a:r>
            <a:r>
              <a:rPr lang="de-DE" dirty="0" err="1" smtClean="0"/>
              <a:t>as</a:t>
            </a:r>
            <a:r>
              <a:rPr lang="de-DE" dirty="0" smtClean="0"/>
              <a:t> a </a:t>
            </a:r>
            <a:r>
              <a:rPr lang="de-DE" dirty="0" err="1" smtClean="0"/>
              <a:t>food</a:t>
            </a:r>
            <a:r>
              <a:rPr lang="de-DE" dirty="0" smtClean="0"/>
              <a:t> </a:t>
            </a:r>
            <a:r>
              <a:rPr lang="de-DE" dirty="0" err="1" smtClean="0"/>
              <a:t>supplement</a:t>
            </a:r>
            <a:r>
              <a:rPr lang="de-DE" dirty="0" smtClean="0"/>
              <a:t>, </a:t>
            </a:r>
            <a:r>
              <a:rPr lang="de-DE" dirty="0" err="1"/>
              <a:t>s</a:t>
            </a:r>
            <a:r>
              <a:rPr lang="de-DE" dirty="0" err="1" smtClean="0"/>
              <a:t>pirulina</a:t>
            </a:r>
            <a:r>
              <a:rPr lang="de-DE" dirty="0" smtClean="0"/>
              <a:t> </a:t>
            </a:r>
            <a:r>
              <a:rPr lang="de-DE" dirty="0" err="1" smtClean="0"/>
              <a:t>has</a:t>
            </a:r>
            <a:r>
              <a:rPr lang="de-DE" dirty="0" smtClean="0"/>
              <a:t> </a:t>
            </a:r>
            <a:r>
              <a:rPr lang="de-DE" dirty="0" err="1" smtClean="0"/>
              <a:t>many</a:t>
            </a:r>
            <a:r>
              <a:rPr lang="de-DE" dirty="0" smtClean="0"/>
              <a:t> </a:t>
            </a:r>
            <a:r>
              <a:rPr lang="de-DE" dirty="0" err="1" smtClean="0"/>
              <a:t>cosmetic</a:t>
            </a:r>
            <a:r>
              <a:rPr lang="de-DE" dirty="0" smtClean="0"/>
              <a:t> </a:t>
            </a:r>
            <a:r>
              <a:rPr lang="de-DE" dirty="0" err="1" smtClean="0"/>
              <a:t>benefits</a:t>
            </a:r>
            <a:r>
              <a:rPr lang="de-DE" dirty="0" smtClean="0"/>
              <a:t>:</a:t>
            </a:r>
          </a:p>
          <a:p>
            <a:pPr eaLnBrk="1" hangingPunct="1">
              <a:defRPr/>
            </a:pPr>
            <a:r>
              <a:rPr lang="de-DE" dirty="0"/>
              <a:t>High </a:t>
            </a:r>
            <a:r>
              <a:rPr lang="de-DE" dirty="0" err="1"/>
              <a:t>levels</a:t>
            </a:r>
            <a:r>
              <a:rPr lang="de-DE" dirty="0"/>
              <a:t> </a:t>
            </a:r>
            <a:r>
              <a:rPr lang="de-DE" dirty="0" err="1"/>
              <a:t>of</a:t>
            </a:r>
            <a:r>
              <a:rPr lang="de-DE" dirty="0"/>
              <a:t> </a:t>
            </a:r>
            <a:r>
              <a:rPr lang="de-DE" dirty="0" err="1"/>
              <a:t>polyunsaturated</a:t>
            </a:r>
            <a:r>
              <a:rPr lang="de-DE" dirty="0"/>
              <a:t> </a:t>
            </a:r>
            <a:r>
              <a:rPr lang="de-DE" dirty="0" err="1"/>
              <a:t>fatty</a:t>
            </a:r>
            <a:r>
              <a:rPr lang="de-DE" dirty="0"/>
              <a:t> </a:t>
            </a:r>
            <a:r>
              <a:rPr lang="de-DE" dirty="0" err="1"/>
              <a:t>acids</a:t>
            </a:r>
            <a:endParaRPr lang="de-DE" dirty="0"/>
          </a:p>
          <a:p>
            <a:pPr eaLnBrk="1" hangingPunct="1">
              <a:defRPr/>
            </a:pPr>
            <a:r>
              <a:rPr lang="de-DE" dirty="0"/>
              <a:t>Rich in </a:t>
            </a:r>
            <a:r>
              <a:rPr lang="de-DE" dirty="0" err="1"/>
              <a:t>proteins</a:t>
            </a:r>
            <a:r>
              <a:rPr lang="de-DE" dirty="0"/>
              <a:t> </a:t>
            </a:r>
            <a:r>
              <a:rPr lang="de-DE" dirty="0" err="1"/>
              <a:t>and</a:t>
            </a:r>
            <a:r>
              <a:rPr lang="de-DE" dirty="0"/>
              <a:t> essential </a:t>
            </a:r>
            <a:r>
              <a:rPr lang="de-DE" dirty="0" err="1"/>
              <a:t>amino</a:t>
            </a:r>
            <a:r>
              <a:rPr lang="de-DE" dirty="0"/>
              <a:t> </a:t>
            </a:r>
            <a:r>
              <a:rPr lang="de-DE" dirty="0" err="1"/>
              <a:t>acids</a:t>
            </a:r>
            <a:endParaRPr lang="de-DE" dirty="0"/>
          </a:p>
          <a:p>
            <a:pPr eaLnBrk="1" hangingPunct="1">
              <a:defRPr/>
            </a:pPr>
            <a:r>
              <a:rPr lang="de-DE" dirty="0"/>
              <a:t>Rich in </a:t>
            </a:r>
            <a:r>
              <a:rPr lang="de-DE" dirty="0" err="1"/>
              <a:t>mineral</a:t>
            </a:r>
            <a:r>
              <a:rPr lang="de-DE" dirty="0"/>
              <a:t> </a:t>
            </a:r>
            <a:r>
              <a:rPr lang="de-DE" dirty="0" err="1"/>
              <a:t>nutrients</a:t>
            </a:r>
            <a:r>
              <a:rPr lang="de-DE" dirty="0"/>
              <a:t> </a:t>
            </a:r>
            <a:r>
              <a:rPr lang="de-DE" dirty="0" err="1"/>
              <a:t>and</a:t>
            </a:r>
            <a:r>
              <a:rPr lang="de-DE" dirty="0"/>
              <a:t> </a:t>
            </a:r>
            <a:r>
              <a:rPr lang="de-DE" dirty="0" err="1"/>
              <a:t>antioxidants</a:t>
            </a:r>
            <a:r>
              <a:rPr lang="de-DE" dirty="0"/>
              <a:t> like </a:t>
            </a:r>
            <a:r>
              <a:rPr lang="de-DE" dirty="0" err="1"/>
              <a:t>vitamins</a:t>
            </a:r>
            <a:r>
              <a:rPr lang="de-DE" dirty="0"/>
              <a:t> E, B1, B12 </a:t>
            </a:r>
            <a:r>
              <a:rPr lang="de-DE" dirty="0" err="1"/>
              <a:t>and</a:t>
            </a:r>
            <a:r>
              <a:rPr lang="de-DE" dirty="0"/>
              <a:t> beta-</a:t>
            </a:r>
            <a:r>
              <a:rPr lang="de-DE" dirty="0" err="1"/>
              <a:t>Carotene</a:t>
            </a:r>
            <a:endParaRPr lang="de-DE" dirty="0"/>
          </a:p>
          <a:p>
            <a:pPr eaLnBrk="1" hangingPunct="1">
              <a:defRPr/>
            </a:pPr>
            <a:r>
              <a:rPr lang="de-DE" dirty="0" err="1"/>
              <a:t>Regulates</a:t>
            </a:r>
            <a:r>
              <a:rPr lang="de-DE" dirty="0"/>
              <a:t> </a:t>
            </a:r>
            <a:r>
              <a:rPr lang="de-DE" dirty="0" err="1"/>
              <a:t>cellular</a:t>
            </a:r>
            <a:r>
              <a:rPr lang="de-DE" dirty="0"/>
              <a:t> </a:t>
            </a:r>
            <a:r>
              <a:rPr lang="de-DE" dirty="0" err="1" smtClean="0"/>
              <a:t>energy</a:t>
            </a:r>
            <a:r>
              <a:rPr lang="de-DE" dirty="0" smtClean="0"/>
              <a:t> </a:t>
            </a:r>
            <a:r>
              <a:rPr lang="de-DE" dirty="0" err="1" smtClean="0"/>
              <a:t>processes</a:t>
            </a:r>
            <a:r>
              <a:rPr lang="de-DE" dirty="0" smtClean="0"/>
              <a:t> </a:t>
            </a:r>
            <a:r>
              <a:rPr lang="de-DE" dirty="0" err="1" smtClean="0"/>
              <a:t>and</a:t>
            </a:r>
            <a:r>
              <a:rPr lang="de-DE" dirty="0" smtClean="0"/>
              <a:t>, </a:t>
            </a:r>
            <a:r>
              <a:rPr lang="de-DE" dirty="0" err="1" smtClean="0"/>
              <a:t>as</a:t>
            </a:r>
            <a:r>
              <a:rPr lang="de-DE" dirty="0" smtClean="0"/>
              <a:t> a </a:t>
            </a:r>
            <a:r>
              <a:rPr lang="de-DE" dirty="0" err="1" smtClean="0"/>
              <a:t>result</a:t>
            </a:r>
            <a:r>
              <a:rPr lang="de-DE" dirty="0" smtClean="0"/>
              <a:t>, </a:t>
            </a:r>
            <a:r>
              <a:rPr lang="de-DE" dirty="0" err="1" smtClean="0"/>
              <a:t>supports</a:t>
            </a:r>
            <a:r>
              <a:rPr lang="de-DE" dirty="0" smtClean="0"/>
              <a:t> </a:t>
            </a:r>
            <a:r>
              <a:rPr lang="de-DE" dirty="0" err="1" smtClean="0"/>
              <a:t>cell</a:t>
            </a:r>
            <a:r>
              <a:rPr lang="de-DE" dirty="0" smtClean="0"/>
              <a:t> </a:t>
            </a:r>
            <a:r>
              <a:rPr lang="de-DE" dirty="0" err="1" smtClean="0"/>
              <a:t>renewal</a:t>
            </a:r>
            <a:r>
              <a:rPr lang="de-DE" dirty="0" smtClean="0"/>
              <a:t> </a:t>
            </a:r>
            <a:endParaRPr lang="de-DE" dirty="0"/>
          </a:p>
          <a:p>
            <a:pPr marL="0" indent="0">
              <a:buNone/>
            </a:pPr>
            <a:endParaRPr lang="de-DE" dirty="0" smtClean="0"/>
          </a:p>
          <a:p>
            <a:pPr marL="0" indent="0">
              <a:buNone/>
            </a:pPr>
            <a:r>
              <a:rPr lang="de-DE" dirty="0" smtClean="0"/>
              <a:t> </a:t>
            </a:r>
          </a:p>
        </p:txBody>
      </p:sp>
      <p:pic>
        <p:nvPicPr>
          <p:cNvPr id="71682" name="Picture 2" descr="K:\Marketing\Dalton\01 Bilder\Wirkstoffe\Wirkstoffe PPT\Wirkstoff Spirulina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7" y="1488724"/>
            <a:ext cx="3601317" cy="481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Cream</a:t>
            </a:r>
            <a:endParaRPr lang="de-DE" dirty="0"/>
          </a:p>
        </p:txBody>
      </p:sp>
      <p:sp>
        <p:nvSpPr>
          <p:cNvPr id="3" name="Textplatzhalter 2"/>
          <p:cNvSpPr>
            <a:spLocks noGrp="1"/>
          </p:cNvSpPr>
          <p:nvPr>
            <p:ph type="body" sz="half" idx="1"/>
          </p:nvPr>
        </p:nvSpPr>
        <p:spPr/>
        <p:txBody>
          <a:bodyPr/>
          <a:lstStyle/>
          <a:p>
            <a:pPr marL="0" indent="0">
              <a:buNone/>
            </a:pPr>
            <a:r>
              <a:rPr lang="de-DE" dirty="0" err="1"/>
              <a:t>Balancing</a:t>
            </a:r>
            <a:r>
              <a:rPr lang="de-DE" dirty="0"/>
              <a:t> </a:t>
            </a:r>
            <a:r>
              <a:rPr lang="de-DE" dirty="0" err="1"/>
              <a:t>and</a:t>
            </a:r>
            <a:r>
              <a:rPr lang="de-DE" dirty="0"/>
              <a:t> </a:t>
            </a:r>
            <a:r>
              <a:rPr lang="de-DE" dirty="0" err="1"/>
              <a:t>pore-refining</a:t>
            </a:r>
            <a:r>
              <a:rPr lang="de-DE" dirty="0"/>
              <a:t> care </a:t>
            </a:r>
            <a:r>
              <a:rPr lang="de-DE" dirty="0" err="1"/>
              <a:t>cream</a:t>
            </a:r>
            <a:r>
              <a:rPr lang="de-DE" dirty="0"/>
              <a:t> </a:t>
            </a:r>
            <a:r>
              <a:rPr lang="de-DE" dirty="0" err="1"/>
              <a:t>for</a:t>
            </a:r>
            <a:r>
              <a:rPr lang="de-DE" dirty="0"/>
              <a:t> large-</a:t>
            </a:r>
            <a:r>
              <a:rPr lang="de-DE" dirty="0" err="1"/>
              <a:t>pored</a:t>
            </a:r>
            <a:r>
              <a:rPr lang="de-DE" dirty="0"/>
              <a:t> </a:t>
            </a:r>
            <a:r>
              <a:rPr lang="de-DE" dirty="0" err="1"/>
              <a:t>and</a:t>
            </a:r>
            <a:r>
              <a:rPr lang="de-DE" dirty="0"/>
              <a:t> </a:t>
            </a:r>
            <a:r>
              <a:rPr lang="de-DE" dirty="0" err="1"/>
              <a:t>combination</a:t>
            </a:r>
            <a:r>
              <a:rPr lang="de-DE" dirty="0"/>
              <a:t> </a:t>
            </a:r>
            <a:r>
              <a:rPr lang="de-DE" dirty="0" err="1"/>
              <a:t>skin</a:t>
            </a:r>
            <a:r>
              <a:rPr lang="de-DE" dirty="0"/>
              <a:t>. </a:t>
            </a:r>
          </a:p>
          <a:p>
            <a:r>
              <a:rPr lang="de-DE" dirty="0" smtClean="0"/>
              <a:t>Well-</a:t>
            </a:r>
            <a:r>
              <a:rPr lang="de-DE" dirty="0" err="1" smtClean="0"/>
              <a:t>balanced</a:t>
            </a:r>
            <a:r>
              <a:rPr lang="de-DE" dirty="0" smtClean="0"/>
              <a:t>, </a:t>
            </a:r>
            <a:r>
              <a:rPr lang="de-DE" dirty="0" err="1" smtClean="0"/>
              <a:t>creamy</a:t>
            </a:r>
            <a:r>
              <a:rPr lang="de-DE" dirty="0" smtClean="0"/>
              <a:t> </a:t>
            </a:r>
            <a:r>
              <a:rPr lang="de-DE" dirty="0" err="1" smtClean="0"/>
              <a:t>texture</a:t>
            </a:r>
            <a:endParaRPr lang="de-DE" dirty="0" smtClean="0"/>
          </a:p>
          <a:p>
            <a:r>
              <a:rPr lang="de-DE" dirty="0" err="1" smtClean="0"/>
              <a:t>Balances</a:t>
            </a:r>
            <a:r>
              <a:rPr lang="de-DE" dirty="0" smtClean="0"/>
              <a:t> </a:t>
            </a:r>
            <a:r>
              <a:rPr lang="de-DE" dirty="0" err="1"/>
              <a:t>excess</a:t>
            </a:r>
            <a:r>
              <a:rPr lang="de-DE" dirty="0"/>
              <a:t> </a:t>
            </a:r>
            <a:r>
              <a:rPr lang="de-DE" dirty="0" err="1"/>
              <a:t>sebum</a:t>
            </a:r>
            <a:r>
              <a:rPr lang="de-DE" dirty="0"/>
              <a:t> </a:t>
            </a:r>
            <a:r>
              <a:rPr lang="de-DE" dirty="0" err="1"/>
              <a:t>production</a:t>
            </a:r>
            <a:r>
              <a:rPr lang="de-DE" dirty="0"/>
              <a:t> in </a:t>
            </a:r>
            <a:r>
              <a:rPr lang="de-DE" dirty="0" err="1"/>
              <a:t>combination</a:t>
            </a:r>
            <a:r>
              <a:rPr lang="de-DE" dirty="0"/>
              <a:t> </a:t>
            </a:r>
            <a:r>
              <a:rPr lang="de-DE" dirty="0" err="1"/>
              <a:t>skin</a:t>
            </a:r>
            <a:r>
              <a:rPr lang="de-DE" dirty="0"/>
              <a:t>, </a:t>
            </a:r>
            <a:r>
              <a:rPr lang="de-DE" dirty="0" err="1"/>
              <a:t>helps</a:t>
            </a:r>
            <a:r>
              <a:rPr lang="de-DE" dirty="0"/>
              <a:t> </a:t>
            </a:r>
            <a:r>
              <a:rPr lang="de-DE" dirty="0" err="1"/>
              <a:t>to</a:t>
            </a:r>
            <a:r>
              <a:rPr lang="de-DE" dirty="0"/>
              <a:t> </a:t>
            </a:r>
            <a:r>
              <a:rPr lang="de-DE" dirty="0" err="1"/>
              <a:t>get</a:t>
            </a:r>
            <a:r>
              <a:rPr lang="de-DE" dirty="0"/>
              <a:t> </a:t>
            </a:r>
            <a:r>
              <a:rPr lang="de-DE" dirty="0" err="1"/>
              <a:t>rid</a:t>
            </a:r>
            <a:r>
              <a:rPr lang="de-DE" dirty="0"/>
              <a:t> </a:t>
            </a:r>
            <a:r>
              <a:rPr lang="de-DE" dirty="0" err="1"/>
              <a:t>of</a:t>
            </a:r>
            <a:r>
              <a:rPr lang="de-DE" dirty="0"/>
              <a:t> </a:t>
            </a:r>
            <a:r>
              <a:rPr lang="de-DE" dirty="0" err="1"/>
              <a:t>oily</a:t>
            </a:r>
            <a:r>
              <a:rPr lang="de-DE" dirty="0"/>
              <a:t> </a:t>
            </a:r>
            <a:r>
              <a:rPr lang="de-DE" dirty="0" err="1"/>
              <a:t>shine</a:t>
            </a:r>
            <a:r>
              <a:rPr lang="de-DE" dirty="0"/>
              <a:t> in </a:t>
            </a:r>
            <a:r>
              <a:rPr lang="de-DE" dirty="0" err="1"/>
              <a:t>the</a:t>
            </a:r>
            <a:r>
              <a:rPr lang="de-DE" dirty="0"/>
              <a:t> T-zone</a:t>
            </a:r>
          </a:p>
          <a:p>
            <a:r>
              <a:rPr lang="de-DE" dirty="0" err="1"/>
              <a:t>Counteracts</a:t>
            </a:r>
            <a:r>
              <a:rPr lang="de-DE" dirty="0"/>
              <a:t> </a:t>
            </a:r>
            <a:r>
              <a:rPr lang="de-DE" dirty="0" err="1" smtClean="0"/>
              <a:t>deposits</a:t>
            </a:r>
            <a:endParaRPr lang="de-DE" dirty="0"/>
          </a:p>
          <a:p>
            <a:r>
              <a:rPr lang="de-DE" dirty="0" err="1"/>
              <a:t>Pores</a:t>
            </a:r>
            <a:r>
              <a:rPr lang="de-DE" dirty="0"/>
              <a:t> </a:t>
            </a:r>
            <a:r>
              <a:rPr lang="de-DE" dirty="0" err="1"/>
              <a:t>are</a:t>
            </a:r>
            <a:r>
              <a:rPr lang="de-DE" dirty="0"/>
              <a:t> </a:t>
            </a:r>
            <a:r>
              <a:rPr lang="de-DE" dirty="0" err="1" smtClean="0"/>
              <a:t>refined</a:t>
            </a:r>
            <a:endParaRPr lang="de-DE" dirty="0"/>
          </a:p>
          <a:p>
            <a:r>
              <a:rPr lang="de-DE" dirty="0" err="1"/>
              <a:t>Nourishes</a:t>
            </a:r>
            <a:r>
              <a:rPr lang="de-DE" dirty="0"/>
              <a:t> </a:t>
            </a:r>
            <a:r>
              <a:rPr lang="de-DE" dirty="0" err="1"/>
              <a:t>the</a:t>
            </a:r>
            <a:r>
              <a:rPr lang="de-DE" dirty="0"/>
              <a:t> </a:t>
            </a:r>
            <a:r>
              <a:rPr lang="de-DE" dirty="0" err="1" smtClean="0"/>
              <a:t>skin</a:t>
            </a:r>
            <a:endParaRPr lang="de-DE" dirty="0"/>
          </a:p>
          <a:p>
            <a:r>
              <a:rPr lang="de-DE" dirty="0" err="1"/>
              <a:t>For</a:t>
            </a:r>
            <a:r>
              <a:rPr lang="de-DE" dirty="0"/>
              <a:t> a firmer </a:t>
            </a:r>
            <a:r>
              <a:rPr lang="de-DE" dirty="0" err="1"/>
              <a:t>and</a:t>
            </a:r>
            <a:r>
              <a:rPr lang="de-DE" dirty="0"/>
              <a:t> </a:t>
            </a:r>
            <a:r>
              <a:rPr lang="de-DE" dirty="0" err="1"/>
              <a:t>more</a:t>
            </a:r>
            <a:r>
              <a:rPr lang="de-DE" dirty="0"/>
              <a:t> </a:t>
            </a:r>
            <a:r>
              <a:rPr lang="de-DE" dirty="0" err="1"/>
              <a:t>even-toned</a:t>
            </a:r>
            <a:r>
              <a:rPr lang="de-DE" dirty="0"/>
              <a:t> </a:t>
            </a:r>
            <a:r>
              <a:rPr lang="de-DE" dirty="0" err="1" smtClean="0"/>
              <a:t>complexion</a:t>
            </a:r>
            <a:endParaRPr lang="de-DE" altLang="de-DE" dirty="0"/>
          </a:p>
          <a:p>
            <a:pPr marL="0" indent="0">
              <a:buNone/>
            </a:pPr>
            <a:endParaRPr lang="de-DE" dirty="0"/>
          </a:p>
        </p:txBody>
      </p:sp>
      <p:sp>
        <p:nvSpPr>
          <p:cNvPr id="4" name="Textplatzhalter 3"/>
          <p:cNvSpPr>
            <a:spLocks noGrp="1"/>
          </p:cNvSpPr>
          <p:nvPr>
            <p:ph type="body" sz="quarter" idx="11"/>
          </p:nvPr>
        </p:nvSpPr>
        <p:spPr/>
        <p:txBody>
          <a:bodyPr/>
          <a:lstStyle/>
          <a:p>
            <a:r>
              <a:rPr lang="de-DE" dirty="0" err="1" smtClean="0"/>
              <a:t>For</a:t>
            </a:r>
            <a:r>
              <a:rPr lang="de-DE" dirty="0" smtClean="0"/>
              <a:t> </a:t>
            </a:r>
            <a:r>
              <a:rPr lang="de-DE" dirty="0" err="1" smtClean="0"/>
              <a:t>clear</a:t>
            </a:r>
            <a:r>
              <a:rPr lang="de-DE" dirty="0" smtClean="0"/>
              <a:t> &amp; plump </a:t>
            </a:r>
            <a:r>
              <a:rPr lang="de-DE" dirty="0" err="1" smtClean="0"/>
              <a:t>skin</a:t>
            </a:r>
            <a:endParaRPr lang="de-DE" dirty="0"/>
          </a:p>
        </p:txBody>
      </p:sp>
      <p:pic>
        <p:nvPicPr>
          <p:cNvPr id="5" name="Picture 2" descr="K:\Marketing\Dalton\01 Bilder\Bilder für PPT\Oyster\Oyster Cre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879475"/>
            <a:ext cx="3600450" cy="504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hlinkClick r:id="rId3" action="ppaction://hlinksldjump"/>
          </p:cNvPr>
          <p:cNvSpPr txBox="1">
            <a:spLocks noChangeArrowheads="1"/>
          </p:cNvSpPr>
          <p:nvPr/>
        </p:nvSpPr>
        <p:spPr bwMode="auto">
          <a:xfrm>
            <a:off x="9336088" y="6669087"/>
            <a:ext cx="46990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de-DE" altLang="de-DE" sz="700" dirty="0">
                <a:solidFill>
                  <a:srgbClr val="333F48"/>
                </a:solidFill>
                <a:latin typeface="+mn-lt"/>
                <a:sym typeface="Webdings" panose="05030102010509060703" pitchFamily="18" charset="2"/>
              </a:rPr>
              <a:t></a:t>
            </a:r>
            <a:r>
              <a:rPr lang="de-DE" altLang="de-DE" sz="700" dirty="0" err="1">
                <a:solidFill>
                  <a:srgbClr val="333F48"/>
                </a:solidFill>
                <a:latin typeface="+mn-lt"/>
              </a:rPr>
              <a:t>Ingr</a:t>
            </a:r>
            <a:r>
              <a:rPr lang="de-DE" altLang="de-DE" sz="700" dirty="0">
                <a:solidFill>
                  <a:srgbClr val="333F48"/>
                </a:solidFill>
                <a:latin typeface="+mn-lt"/>
              </a:rPr>
              <a:t>.</a:t>
            </a:r>
          </a:p>
        </p:txBody>
      </p:sp>
    </p:spTree>
    <p:extLst>
      <p:ext uri="{BB962C8B-B14F-4D97-AF65-F5344CB8AC3E}">
        <p14:creationId xmlns:p14="http://schemas.microsoft.com/office/powerpoint/2010/main" val="377972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0-#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83020"/>
            <a:ext cx="7839276" cy="692150"/>
          </a:xfrm>
        </p:spPr>
        <p:txBody>
          <a:bodyPr/>
          <a:lstStyle/>
          <a:p>
            <a:pPr eaLnBrk="1" hangingPunct="1"/>
            <a:r>
              <a:rPr lang="de-DE" altLang="de-DE" dirty="0" smtClean="0"/>
              <a:t>Vitamin </a:t>
            </a:r>
            <a:r>
              <a:rPr lang="de-DE" altLang="de-DE" dirty="0"/>
              <a:t>E</a:t>
            </a:r>
          </a:p>
        </p:txBody>
      </p:sp>
      <p:sp>
        <p:nvSpPr>
          <p:cNvPr id="54275" name="Rectangle 10"/>
          <p:cNvSpPr>
            <a:spLocks noGrp="1" noChangeArrowheads="1"/>
          </p:cNvSpPr>
          <p:nvPr>
            <p:ph type="body" sz="half" idx="1"/>
          </p:nvPr>
        </p:nvSpPr>
        <p:spPr>
          <a:xfrm>
            <a:off x="4611591" y="1627630"/>
            <a:ext cx="7392567" cy="4310062"/>
          </a:xfrm>
          <a:noFill/>
        </p:spPr>
        <p:txBody>
          <a:bodyPr/>
          <a:lstStyle/>
          <a:p>
            <a:pPr marL="0" indent="0">
              <a:buNone/>
            </a:pPr>
            <a:r>
              <a:rPr lang="en-US" dirty="0"/>
              <a:t>Vitamin E is not just a single substance, but a whole family of fat-soluble nutrients. However, the term vitamin E is generally used for α-</a:t>
            </a:r>
            <a:r>
              <a:rPr lang="en-US" dirty="0" err="1"/>
              <a:t>tocopherol</a:t>
            </a:r>
            <a:r>
              <a:rPr lang="en-US" dirty="0"/>
              <a:t>, the best-researched form of vitamin E. The body obtains vitamin E through dietary intake. The richest sources of vitamin E are vegetable oils</a:t>
            </a:r>
            <a:r>
              <a:rPr lang="en-US" dirty="0" smtClean="0"/>
              <a:t>.</a:t>
            </a:r>
            <a:r>
              <a:rPr lang="en-US" dirty="0"/>
              <a:t> Vitamin E was first discovered as a ‘fertility vitamin’ by US researchers Herbert M. Evans and Katherine S. Bishop in 1922. In the following years, the vitamin was isolated from wheat germ oil, corn and oats. Since vitamins A, B, C and D were already discovered, </a:t>
            </a:r>
            <a:r>
              <a:rPr lang="en-US" dirty="0" err="1"/>
              <a:t>tocopherol</a:t>
            </a:r>
            <a:r>
              <a:rPr lang="en-US" dirty="0"/>
              <a:t> was given the name vitamin E</a:t>
            </a:r>
            <a:r>
              <a:rPr lang="en-US" dirty="0" smtClean="0"/>
              <a:t>.</a:t>
            </a:r>
          </a:p>
          <a:p>
            <a:pPr>
              <a:buClr>
                <a:srgbClr val="333F48"/>
              </a:buClr>
            </a:pPr>
            <a:r>
              <a:rPr lang="de-DE" dirty="0" smtClean="0"/>
              <a:t>Anti-</a:t>
            </a:r>
            <a:r>
              <a:rPr lang="de-DE" dirty="0" err="1" smtClean="0"/>
              <a:t>aging</a:t>
            </a:r>
            <a:r>
              <a:rPr lang="de-DE" dirty="0" smtClean="0"/>
              <a:t> </a:t>
            </a:r>
            <a:r>
              <a:rPr lang="de-DE" dirty="0" err="1" smtClean="0"/>
              <a:t>vitamin</a:t>
            </a:r>
            <a:endParaRPr lang="de-DE" dirty="0"/>
          </a:p>
          <a:p>
            <a:pPr>
              <a:buClr>
                <a:srgbClr val="333F48"/>
              </a:buClr>
            </a:pPr>
            <a:r>
              <a:rPr lang="de-DE" dirty="0" smtClean="0"/>
              <a:t>Strong </a:t>
            </a:r>
            <a:r>
              <a:rPr lang="de-DE" dirty="0" err="1" smtClean="0"/>
              <a:t>antioxidant</a:t>
            </a:r>
            <a:r>
              <a:rPr lang="de-DE" dirty="0" smtClean="0"/>
              <a:t> </a:t>
            </a:r>
            <a:r>
              <a:rPr lang="de-DE" dirty="0" err="1" smtClean="0"/>
              <a:t>effect</a:t>
            </a:r>
            <a:r>
              <a:rPr lang="de-DE" dirty="0" smtClean="0"/>
              <a:t> -&gt; </a:t>
            </a:r>
            <a:r>
              <a:rPr lang="de-DE" dirty="0" err="1" smtClean="0"/>
              <a:t>protects</a:t>
            </a:r>
            <a:r>
              <a:rPr lang="de-DE" dirty="0" smtClean="0"/>
              <a:t> </a:t>
            </a:r>
            <a:r>
              <a:rPr lang="de-DE" dirty="0" err="1" smtClean="0"/>
              <a:t>the</a:t>
            </a:r>
            <a:r>
              <a:rPr lang="de-DE" dirty="0" smtClean="0"/>
              <a:t> </a:t>
            </a:r>
            <a:r>
              <a:rPr lang="de-DE" dirty="0" err="1" smtClean="0"/>
              <a:t>cells</a:t>
            </a:r>
            <a:endParaRPr lang="de-DE" dirty="0"/>
          </a:p>
          <a:p>
            <a:pPr>
              <a:buClr>
                <a:srgbClr val="333F48"/>
              </a:buClr>
            </a:pPr>
            <a:r>
              <a:rPr lang="en-US" dirty="0" smtClean="0"/>
              <a:t>Improves </a:t>
            </a:r>
            <a:r>
              <a:rPr lang="en-US" dirty="0"/>
              <a:t>the epithelialization of the skin </a:t>
            </a:r>
            <a:r>
              <a:rPr lang="en-US" dirty="0" smtClean="0"/>
              <a:t>and </a:t>
            </a:r>
            <a:r>
              <a:rPr lang="en-US" dirty="0"/>
              <a:t>its ability to retain moisture</a:t>
            </a:r>
            <a:endParaRPr lang="de-DE" dirty="0"/>
          </a:p>
        </p:txBody>
      </p:sp>
      <p:sp>
        <p:nvSpPr>
          <p:cNvPr id="54277" name="Flussdiagramm: Datenträger mit direktem Zugriff 2"/>
          <p:cNvSpPr>
            <a:spLocks noChangeArrowheads="1"/>
          </p:cNvSpPr>
          <p:nvPr/>
        </p:nvSpPr>
        <p:spPr bwMode="auto">
          <a:xfrm>
            <a:off x="1774825" y="2565400"/>
            <a:ext cx="1512888" cy="1511300"/>
          </a:xfrm>
          <a:prstGeom prst="flowChartMagneticDrum">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fontAlgn="base">
              <a:spcAft>
                <a:spcPct val="0"/>
              </a:spcAft>
              <a:buClr>
                <a:srgbClr val="808080"/>
              </a:buClr>
            </a:pPr>
            <a:endParaRPr lang="de-DE" altLang="de-DE" sz="2000">
              <a:solidFill>
                <a:srgbClr val="000000"/>
              </a:solidFill>
              <a:latin typeface="Century Gothic" panose="020B0502020202020204" pitchFamily="34" charset="0"/>
            </a:endParaRPr>
          </a:p>
        </p:txBody>
      </p:sp>
      <p:pic>
        <p:nvPicPr>
          <p:cNvPr id="13314" name="Picture 2" descr="K:\Marketing\Dalton\01 Bilder\Wirkstoffe\Wirkstoffe PPT\Wirkstoff Vitamin E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494220"/>
            <a:ext cx="3592512" cy="480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0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83020"/>
            <a:ext cx="7839276" cy="692150"/>
          </a:xfrm>
        </p:spPr>
        <p:txBody>
          <a:bodyPr/>
          <a:lstStyle/>
          <a:p>
            <a:pPr eaLnBrk="1" hangingPunct="1"/>
            <a:r>
              <a:rPr lang="de-DE" altLang="de-DE" dirty="0" err="1" smtClean="0"/>
              <a:t>Pistacia</a:t>
            </a:r>
            <a:r>
              <a:rPr lang="de-DE" altLang="de-DE" dirty="0" smtClean="0"/>
              <a:t> </a:t>
            </a:r>
            <a:r>
              <a:rPr lang="de-DE" altLang="de-DE" dirty="0" err="1" smtClean="0"/>
              <a:t>lentiscus</a:t>
            </a:r>
            <a:endParaRPr lang="de-DE" altLang="de-DE" dirty="0"/>
          </a:p>
        </p:txBody>
      </p:sp>
      <p:sp>
        <p:nvSpPr>
          <p:cNvPr id="54275" name="Rectangle 10"/>
          <p:cNvSpPr>
            <a:spLocks noGrp="1" noChangeArrowheads="1"/>
          </p:cNvSpPr>
          <p:nvPr>
            <p:ph type="body" sz="half" idx="1"/>
          </p:nvPr>
        </p:nvSpPr>
        <p:spPr>
          <a:xfrm>
            <a:off x="4654121" y="1989138"/>
            <a:ext cx="6528229" cy="4310062"/>
          </a:xfrm>
          <a:noFill/>
        </p:spPr>
        <p:txBody>
          <a:bodyPr/>
          <a:lstStyle/>
          <a:p>
            <a:pPr marL="0" indent="0" algn="just">
              <a:buNone/>
            </a:pPr>
            <a:r>
              <a:rPr lang="de-DE" dirty="0" err="1" smtClean="0"/>
              <a:t>Pistacia</a:t>
            </a:r>
            <a:r>
              <a:rPr lang="de-DE" dirty="0" smtClean="0"/>
              <a:t> </a:t>
            </a:r>
            <a:r>
              <a:rPr lang="de-DE" dirty="0" err="1" smtClean="0"/>
              <a:t>lentiscus</a:t>
            </a:r>
            <a:r>
              <a:rPr lang="de-DE" dirty="0" smtClean="0"/>
              <a:t>, also </a:t>
            </a:r>
            <a:r>
              <a:rPr lang="de-DE" dirty="0" err="1" smtClean="0"/>
              <a:t>called</a:t>
            </a:r>
            <a:r>
              <a:rPr lang="de-DE" dirty="0" smtClean="0"/>
              <a:t> „</a:t>
            </a:r>
            <a:r>
              <a:rPr lang="de-DE" dirty="0" err="1" smtClean="0"/>
              <a:t>mastic</a:t>
            </a:r>
            <a:r>
              <a:rPr lang="de-DE" dirty="0" smtClean="0"/>
              <a:t>“, </a:t>
            </a:r>
            <a:r>
              <a:rPr lang="de-DE" dirty="0" err="1" smtClean="0"/>
              <a:t>belongs</a:t>
            </a:r>
            <a:r>
              <a:rPr lang="de-DE" dirty="0" smtClean="0"/>
              <a:t> </a:t>
            </a:r>
            <a:r>
              <a:rPr lang="de-DE" dirty="0" err="1" smtClean="0"/>
              <a:t>to</a:t>
            </a:r>
            <a:r>
              <a:rPr lang="de-DE" dirty="0" smtClean="0"/>
              <a:t> </a:t>
            </a:r>
            <a:r>
              <a:rPr lang="de-DE" dirty="0" err="1" smtClean="0"/>
              <a:t>the</a:t>
            </a:r>
            <a:r>
              <a:rPr lang="de-DE" dirty="0" smtClean="0"/>
              <a:t> </a:t>
            </a:r>
            <a:r>
              <a:rPr lang="de-DE" dirty="0" err="1" smtClean="0"/>
              <a:t>cashew</a:t>
            </a:r>
            <a:r>
              <a:rPr lang="de-DE" dirty="0" smtClean="0"/>
              <a:t> </a:t>
            </a:r>
            <a:r>
              <a:rPr lang="de-DE" dirty="0" err="1" smtClean="0"/>
              <a:t>family</a:t>
            </a:r>
            <a:r>
              <a:rPr lang="de-DE" dirty="0" smtClean="0"/>
              <a:t> </a:t>
            </a:r>
            <a:r>
              <a:rPr lang="de-DE" dirty="0"/>
              <a:t>(Anacardiaceae). </a:t>
            </a:r>
            <a:r>
              <a:rPr lang="de-DE" dirty="0" smtClean="0"/>
              <a:t>The </a:t>
            </a:r>
            <a:r>
              <a:rPr lang="de-DE" dirty="0" err="1" smtClean="0"/>
              <a:t>mastic</a:t>
            </a:r>
            <a:r>
              <a:rPr lang="de-DE" dirty="0" smtClean="0"/>
              <a:t> </a:t>
            </a:r>
            <a:r>
              <a:rPr lang="de-DE" dirty="0" err="1" smtClean="0"/>
              <a:t>shrub</a:t>
            </a:r>
            <a:r>
              <a:rPr lang="de-DE" dirty="0" smtClean="0"/>
              <a:t> </a:t>
            </a:r>
            <a:r>
              <a:rPr lang="de-DE" dirty="0" err="1" smtClean="0"/>
              <a:t>grows</a:t>
            </a:r>
            <a:r>
              <a:rPr lang="de-DE" dirty="0" smtClean="0"/>
              <a:t> in </a:t>
            </a:r>
            <a:r>
              <a:rPr lang="de-DE" dirty="0" err="1" smtClean="0"/>
              <a:t>the</a:t>
            </a:r>
            <a:r>
              <a:rPr lang="de-DE" dirty="0" smtClean="0"/>
              <a:t> </a:t>
            </a:r>
            <a:r>
              <a:rPr lang="de-DE" dirty="0" err="1" smtClean="0"/>
              <a:t>Mediterranean</a:t>
            </a:r>
            <a:r>
              <a:rPr lang="de-DE" dirty="0" smtClean="0"/>
              <a:t> </a:t>
            </a:r>
            <a:r>
              <a:rPr lang="de-DE" dirty="0" err="1" smtClean="0"/>
              <a:t>area</a:t>
            </a:r>
            <a:r>
              <a:rPr lang="de-DE" dirty="0" smtClean="0"/>
              <a:t> </a:t>
            </a:r>
            <a:r>
              <a:rPr lang="de-DE" dirty="0" err="1" smtClean="0"/>
              <a:t>and</a:t>
            </a:r>
            <a:r>
              <a:rPr lang="de-DE" dirty="0" smtClean="0"/>
              <a:t> </a:t>
            </a:r>
            <a:r>
              <a:rPr lang="de-DE" dirty="0" err="1" smtClean="0"/>
              <a:t>reaches</a:t>
            </a:r>
            <a:r>
              <a:rPr lang="de-DE" dirty="0" smtClean="0"/>
              <a:t> a </a:t>
            </a:r>
            <a:r>
              <a:rPr lang="de-DE" dirty="0" err="1" smtClean="0"/>
              <a:t>height</a:t>
            </a:r>
            <a:r>
              <a:rPr lang="de-DE" dirty="0" smtClean="0"/>
              <a:t> </a:t>
            </a:r>
            <a:r>
              <a:rPr lang="de-DE" dirty="0" err="1" smtClean="0"/>
              <a:t>of</a:t>
            </a:r>
            <a:r>
              <a:rPr lang="de-DE" dirty="0" smtClean="0"/>
              <a:t> 1 </a:t>
            </a:r>
            <a:r>
              <a:rPr lang="de-DE" dirty="0" err="1" smtClean="0"/>
              <a:t>to</a:t>
            </a:r>
            <a:r>
              <a:rPr lang="de-DE" dirty="0" smtClean="0"/>
              <a:t> </a:t>
            </a:r>
            <a:r>
              <a:rPr lang="de-DE" dirty="0"/>
              <a:t>3 </a:t>
            </a:r>
            <a:r>
              <a:rPr lang="de-DE" dirty="0" err="1" smtClean="0"/>
              <a:t>meters</a:t>
            </a:r>
            <a:r>
              <a:rPr lang="de-DE" dirty="0" smtClean="0"/>
              <a:t>. </a:t>
            </a:r>
            <a:r>
              <a:rPr lang="de-DE" dirty="0" err="1" smtClean="0"/>
              <a:t>It</a:t>
            </a:r>
            <a:r>
              <a:rPr lang="de-DE" dirty="0" smtClean="0"/>
              <a:t> </a:t>
            </a:r>
            <a:r>
              <a:rPr lang="de-DE" dirty="0" err="1" smtClean="0"/>
              <a:t>has</a:t>
            </a:r>
            <a:r>
              <a:rPr lang="de-DE" dirty="0" smtClean="0"/>
              <a:t> </a:t>
            </a:r>
            <a:r>
              <a:rPr lang="de-DE" dirty="0" err="1" smtClean="0"/>
              <a:t>been</a:t>
            </a:r>
            <a:r>
              <a:rPr lang="de-DE" dirty="0" smtClean="0"/>
              <a:t> </a:t>
            </a:r>
            <a:r>
              <a:rPr lang="de-DE" dirty="0" err="1" smtClean="0"/>
              <a:t>highly</a:t>
            </a:r>
            <a:r>
              <a:rPr lang="de-DE" dirty="0" smtClean="0"/>
              <a:t> </a:t>
            </a:r>
            <a:r>
              <a:rPr lang="de-DE" dirty="0" err="1" smtClean="0"/>
              <a:t>prized</a:t>
            </a:r>
            <a:r>
              <a:rPr lang="de-DE" dirty="0" smtClean="0"/>
              <a:t> </a:t>
            </a:r>
            <a:r>
              <a:rPr lang="de-DE" dirty="0" err="1" smtClean="0"/>
              <a:t>for</a:t>
            </a:r>
            <a:r>
              <a:rPr lang="de-DE" dirty="0" smtClean="0"/>
              <a:t> </a:t>
            </a:r>
            <a:r>
              <a:rPr lang="de-DE" dirty="0" err="1" smtClean="0"/>
              <a:t>its</a:t>
            </a:r>
            <a:r>
              <a:rPr lang="de-DE" dirty="0" smtClean="0"/>
              <a:t> </a:t>
            </a:r>
            <a:r>
              <a:rPr lang="de-DE" dirty="0" err="1" smtClean="0"/>
              <a:t>resin</a:t>
            </a:r>
            <a:r>
              <a:rPr lang="de-DE" dirty="0" smtClean="0"/>
              <a:t>, </a:t>
            </a:r>
            <a:r>
              <a:rPr lang="de-DE" dirty="0" err="1" smtClean="0"/>
              <a:t>which</a:t>
            </a:r>
            <a:r>
              <a:rPr lang="de-DE" dirty="0" smtClean="0"/>
              <a:t> </a:t>
            </a:r>
            <a:r>
              <a:rPr lang="de-DE" dirty="0" err="1" smtClean="0"/>
              <a:t>is</a:t>
            </a:r>
            <a:r>
              <a:rPr lang="de-DE" dirty="0" smtClean="0"/>
              <a:t> still </a:t>
            </a:r>
            <a:r>
              <a:rPr lang="de-DE" dirty="0" err="1" smtClean="0"/>
              <a:t>cultivated</a:t>
            </a:r>
            <a:r>
              <a:rPr lang="de-DE" dirty="0" smtClean="0"/>
              <a:t> </a:t>
            </a:r>
            <a:r>
              <a:rPr lang="de-DE" dirty="0" err="1" smtClean="0"/>
              <a:t>today</a:t>
            </a:r>
            <a:r>
              <a:rPr lang="de-DE" dirty="0" smtClean="0"/>
              <a:t>, </a:t>
            </a:r>
            <a:r>
              <a:rPr lang="de-DE" dirty="0" err="1" smtClean="0"/>
              <a:t>for</a:t>
            </a:r>
            <a:r>
              <a:rPr lang="de-DE" dirty="0" smtClean="0"/>
              <a:t> </a:t>
            </a:r>
            <a:r>
              <a:rPr lang="de-DE" dirty="0" err="1" smtClean="0"/>
              <a:t>example</a:t>
            </a:r>
            <a:r>
              <a:rPr lang="de-DE" dirty="0" smtClean="0"/>
              <a:t> in </a:t>
            </a:r>
            <a:r>
              <a:rPr lang="de-DE" dirty="0" err="1" smtClean="0"/>
              <a:t>Greece</a:t>
            </a:r>
            <a:r>
              <a:rPr lang="de-DE" dirty="0" smtClean="0"/>
              <a:t>. </a:t>
            </a:r>
            <a:r>
              <a:rPr lang="de-DE" dirty="0" err="1" smtClean="0"/>
              <a:t>Extracts</a:t>
            </a:r>
            <a:r>
              <a:rPr lang="de-DE" dirty="0" smtClean="0"/>
              <a:t> </a:t>
            </a:r>
            <a:r>
              <a:rPr lang="de-DE" dirty="0" err="1" smtClean="0"/>
              <a:t>from</a:t>
            </a:r>
            <a:r>
              <a:rPr lang="de-DE" dirty="0" smtClean="0"/>
              <a:t> </a:t>
            </a:r>
            <a:r>
              <a:rPr lang="de-DE" dirty="0" err="1" smtClean="0"/>
              <a:t>Pistacia</a:t>
            </a:r>
            <a:r>
              <a:rPr lang="de-DE" dirty="0" smtClean="0"/>
              <a:t> </a:t>
            </a:r>
            <a:r>
              <a:rPr lang="de-DE" dirty="0" err="1" smtClean="0"/>
              <a:t>lentiscus</a:t>
            </a:r>
            <a:r>
              <a:rPr lang="de-DE" dirty="0" smtClean="0"/>
              <a:t> </a:t>
            </a:r>
            <a:r>
              <a:rPr lang="de-DE" dirty="0" err="1" smtClean="0"/>
              <a:t>have</a:t>
            </a:r>
            <a:r>
              <a:rPr lang="de-DE" dirty="0" smtClean="0"/>
              <a:t> an </a:t>
            </a:r>
            <a:r>
              <a:rPr lang="de-DE" dirty="0" err="1" smtClean="0"/>
              <a:t>age-old</a:t>
            </a:r>
            <a:r>
              <a:rPr lang="de-DE" dirty="0" smtClean="0"/>
              <a:t> </a:t>
            </a:r>
            <a:r>
              <a:rPr lang="de-DE" dirty="0" err="1" smtClean="0"/>
              <a:t>tradition</a:t>
            </a:r>
            <a:r>
              <a:rPr lang="de-DE" dirty="0" smtClean="0"/>
              <a:t> </a:t>
            </a:r>
            <a:r>
              <a:rPr lang="de-DE" dirty="0" err="1" smtClean="0"/>
              <a:t>as</a:t>
            </a:r>
            <a:r>
              <a:rPr lang="de-DE" dirty="0" smtClean="0"/>
              <a:t> </a:t>
            </a:r>
            <a:r>
              <a:rPr lang="de-DE" dirty="0" err="1" smtClean="0"/>
              <a:t>active</a:t>
            </a:r>
            <a:r>
              <a:rPr lang="de-DE" dirty="0" smtClean="0"/>
              <a:t> </a:t>
            </a:r>
            <a:r>
              <a:rPr lang="de-DE" dirty="0" err="1" smtClean="0"/>
              <a:t>ingredients</a:t>
            </a:r>
            <a:r>
              <a:rPr lang="de-DE" dirty="0" smtClean="0"/>
              <a:t> </a:t>
            </a:r>
            <a:r>
              <a:rPr lang="de-DE" dirty="0" err="1" smtClean="0"/>
              <a:t>and</a:t>
            </a:r>
            <a:r>
              <a:rPr lang="de-DE" dirty="0" smtClean="0"/>
              <a:t> </a:t>
            </a:r>
            <a:r>
              <a:rPr lang="de-DE" dirty="0" err="1" smtClean="0"/>
              <a:t>are</a:t>
            </a:r>
            <a:r>
              <a:rPr lang="de-DE" dirty="0" smtClean="0"/>
              <a:t> still </a:t>
            </a:r>
            <a:r>
              <a:rPr lang="de-DE" dirty="0" err="1" smtClean="0"/>
              <a:t>used</a:t>
            </a:r>
            <a:r>
              <a:rPr lang="de-DE" dirty="0" smtClean="0"/>
              <a:t> </a:t>
            </a:r>
            <a:r>
              <a:rPr lang="de-DE" dirty="0" err="1" smtClean="0"/>
              <a:t>as</a:t>
            </a:r>
            <a:r>
              <a:rPr lang="de-DE" dirty="0" smtClean="0"/>
              <a:t> a </a:t>
            </a:r>
            <a:r>
              <a:rPr lang="de-DE" dirty="0" err="1" smtClean="0"/>
              <a:t>spice</a:t>
            </a:r>
            <a:r>
              <a:rPr lang="de-DE" dirty="0" smtClean="0"/>
              <a:t>, </a:t>
            </a:r>
            <a:r>
              <a:rPr lang="de-DE" dirty="0" err="1" smtClean="0"/>
              <a:t>as</a:t>
            </a:r>
            <a:r>
              <a:rPr lang="de-DE" dirty="0" smtClean="0"/>
              <a:t> </a:t>
            </a:r>
            <a:r>
              <a:rPr lang="de-DE" dirty="0" err="1" smtClean="0"/>
              <a:t>medicine</a:t>
            </a:r>
            <a:r>
              <a:rPr lang="de-DE" dirty="0" smtClean="0"/>
              <a:t> </a:t>
            </a:r>
            <a:r>
              <a:rPr lang="de-DE" dirty="0" err="1" smtClean="0"/>
              <a:t>and</a:t>
            </a:r>
            <a:r>
              <a:rPr lang="de-DE" dirty="0" smtClean="0"/>
              <a:t> also </a:t>
            </a:r>
            <a:r>
              <a:rPr lang="de-DE" dirty="0" err="1" smtClean="0"/>
              <a:t>as</a:t>
            </a:r>
            <a:r>
              <a:rPr lang="de-DE" dirty="0" smtClean="0"/>
              <a:t> </a:t>
            </a:r>
            <a:r>
              <a:rPr lang="de-DE" dirty="0" err="1" smtClean="0"/>
              <a:t>cosmetic</a:t>
            </a:r>
            <a:r>
              <a:rPr lang="de-DE" dirty="0" smtClean="0"/>
              <a:t> </a:t>
            </a:r>
            <a:r>
              <a:rPr lang="de-DE" dirty="0" err="1" smtClean="0"/>
              <a:t>ingredients</a:t>
            </a:r>
            <a:r>
              <a:rPr lang="de-DE" dirty="0" smtClean="0"/>
              <a:t>. </a:t>
            </a:r>
            <a:r>
              <a:rPr lang="de-DE" dirty="0" err="1" smtClean="0"/>
              <a:t>Their</a:t>
            </a:r>
            <a:r>
              <a:rPr lang="de-DE" dirty="0" smtClean="0"/>
              <a:t> </a:t>
            </a:r>
            <a:r>
              <a:rPr lang="de-DE" dirty="0" err="1" smtClean="0"/>
              <a:t>impressive</a:t>
            </a:r>
            <a:r>
              <a:rPr lang="de-DE" dirty="0" smtClean="0"/>
              <a:t>, </a:t>
            </a:r>
            <a:r>
              <a:rPr lang="de-DE" dirty="0" err="1" smtClean="0"/>
              <a:t>visible</a:t>
            </a:r>
            <a:r>
              <a:rPr lang="de-DE" dirty="0" smtClean="0"/>
              <a:t> </a:t>
            </a:r>
            <a:r>
              <a:rPr lang="de-DE" dirty="0" err="1" smtClean="0"/>
              <a:t>effect</a:t>
            </a:r>
            <a:r>
              <a:rPr lang="de-DE" dirty="0" smtClean="0"/>
              <a:t> </a:t>
            </a:r>
            <a:r>
              <a:rPr lang="de-DE" dirty="0" err="1" smtClean="0"/>
              <a:t>is</a:t>
            </a:r>
            <a:r>
              <a:rPr lang="de-DE" dirty="0" smtClean="0"/>
              <a:t> </a:t>
            </a:r>
            <a:r>
              <a:rPr lang="de-DE" dirty="0" err="1" smtClean="0"/>
              <a:t>as</a:t>
            </a:r>
            <a:r>
              <a:rPr lang="de-DE" dirty="0" smtClean="0"/>
              <a:t> </a:t>
            </a:r>
            <a:r>
              <a:rPr lang="de-DE" dirty="0" err="1" smtClean="0"/>
              <a:t>follows</a:t>
            </a:r>
            <a:r>
              <a:rPr lang="de-DE" dirty="0" smtClean="0"/>
              <a:t>:</a:t>
            </a:r>
            <a:endParaRPr lang="de-DE" dirty="0"/>
          </a:p>
          <a:p>
            <a:pPr marL="0" indent="0">
              <a:buNone/>
            </a:pPr>
            <a:r>
              <a:rPr lang="de-DE" dirty="0"/>
              <a:t>• </a:t>
            </a:r>
            <a:r>
              <a:rPr lang="de-DE" dirty="0" err="1" smtClean="0"/>
              <a:t>Antibacterial</a:t>
            </a:r>
            <a:r>
              <a:rPr lang="de-DE" dirty="0" smtClean="0"/>
              <a:t> </a:t>
            </a:r>
            <a:r>
              <a:rPr lang="de-DE" dirty="0" err="1" smtClean="0"/>
              <a:t>and</a:t>
            </a:r>
            <a:r>
              <a:rPr lang="de-DE" dirty="0" smtClean="0"/>
              <a:t> anti-</a:t>
            </a:r>
            <a:r>
              <a:rPr lang="de-DE" dirty="0" err="1" smtClean="0"/>
              <a:t>inflammatory</a:t>
            </a:r>
            <a:endParaRPr lang="de-DE" dirty="0"/>
          </a:p>
          <a:p>
            <a:pPr marL="0" indent="0">
              <a:buNone/>
            </a:pPr>
            <a:r>
              <a:rPr lang="de-DE" dirty="0"/>
              <a:t>• </a:t>
            </a:r>
            <a:r>
              <a:rPr lang="de-DE" dirty="0" err="1" smtClean="0"/>
              <a:t>Astringent</a:t>
            </a:r>
            <a:r>
              <a:rPr lang="de-DE" dirty="0" smtClean="0"/>
              <a:t>, </a:t>
            </a:r>
            <a:r>
              <a:rPr lang="de-DE" dirty="0" err="1" smtClean="0"/>
              <a:t>provides</a:t>
            </a:r>
            <a:r>
              <a:rPr lang="de-DE" dirty="0" smtClean="0"/>
              <a:t> a </a:t>
            </a:r>
            <a:r>
              <a:rPr lang="de-DE" dirty="0" err="1" smtClean="0"/>
              <a:t>pore-refining</a:t>
            </a:r>
            <a:r>
              <a:rPr lang="de-DE" dirty="0" smtClean="0"/>
              <a:t> </a:t>
            </a:r>
            <a:r>
              <a:rPr lang="de-DE" dirty="0" err="1" smtClean="0"/>
              <a:t>effect</a:t>
            </a:r>
            <a:endParaRPr lang="de-DE" dirty="0"/>
          </a:p>
          <a:p>
            <a:pPr marL="0" indent="0">
              <a:buNone/>
            </a:pPr>
            <a:r>
              <a:rPr lang="de-DE" dirty="0"/>
              <a:t>• </a:t>
            </a:r>
            <a:r>
              <a:rPr lang="de-DE" dirty="0" err="1" smtClean="0"/>
              <a:t>Reduces</a:t>
            </a:r>
            <a:r>
              <a:rPr lang="de-DE" dirty="0" smtClean="0"/>
              <a:t> </a:t>
            </a:r>
            <a:r>
              <a:rPr lang="de-DE" dirty="0" err="1" smtClean="0"/>
              <a:t>oily</a:t>
            </a:r>
            <a:r>
              <a:rPr lang="de-DE" dirty="0" smtClean="0"/>
              <a:t> </a:t>
            </a:r>
            <a:r>
              <a:rPr lang="de-DE" dirty="0" err="1" smtClean="0"/>
              <a:t>shine</a:t>
            </a:r>
            <a:r>
              <a:rPr lang="de-DE" dirty="0" smtClean="0"/>
              <a:t> </a:t>
            </a:r>
            <a:r>
              <a:rPr lang="de-DE" dirty="0" err="1" smtClean="0"/>
              <a:t>and</a:t>
            </a:r>
            <a:r>
              <a:rPr lang="de-DE" dirty="0" smtClean="0"/>
              <a:t> </a:t>
            </a:r>
            <a:r>
              <a:rPr lang="de-DE" dirty="0" err="1" smtClean="0"/>
              <a:t>mattifies</a:t>
            </a:r>
            <a:r>
              <a:rPr lang="de-DE" dirty="0" smtClean="0"/>
              <a:t> </a:t>
            </a:r>
            <a:r>
              <a:rPr lang="de-DE" dirty="0" err="1" smtClean="0"/>
              <a:t>the</a:t>
            </a:r>
            <a:r>
              <a:rPr lang="de-DE" dirty="0" smtClean="0"/>
              <a:t> </a:t>
            </a:r>
            <a:r>
              <a:rPr lang="de-DE" dirty="0" err="1" smtClean="0"/>
              <a:t>skin</a:t>
            </a:r>
            <a:r>
              <a:rPr lang="de-DE" dirty="0" smtClean="0"/>
              <a:t> </a:t>
            </a:r>
            <a:endParaRPr lang="de-DE" dirty="0"/>
          </a:p>
        </p:txBody>
      </p:sp>
      <p:sp>
        <p:nvSpPr>
          <p:cNvPr id="54277" name="Flussdiagramm: Datenträger mit direktem Zugriff 2"/>
          <p:cNvSpPr>
            <a:spLocks noChangeArrowheads="1"/>
          </p:cNvSpPr>
          <p:nvPr/>
        </p:nvSpPr>
        <p:spPr bwMode="auto">
          <a:xfrm>
            <a:off x="1774825" y="2565400"/>
            <a:ext cx="1512888" cy="1511300"/>
          </a:xfrm>
          <a:prstGeom prst="flowChartMagneticDrum">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fontAlgn="base">
              <a:spcAft>
                <a:spcPct val="0"/>
              </a:spcAft>
              <a:buClr>
                <a:srgbClr val="808080"/>
              </a:buClr>
            </a:pPr>
            <a:endParaRPr lang="de-DE" altLang="de-DE" sz="2000">
              <a:solidFill>
                <a:srgbClr val="000000"/>
              </a:solidFill>
              <a:latin typeface="Century Gothic" panose="020B0502020202020204" pitchFamily="34" charset="0"/>
            </a:endParaRPr>
          </a:p>
        </p:txBody>
      </p:sp>
      <p:pic>
        <p:nvPicPr>
          <p:cNvPr id="1026" name="Picture 2" descr="K:\Marketing\Dalton\01 Bilder\Bilder für PPT\Wirkstoffe\Wirkstoff Wilde Pistazie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2" y="1486731"/>
            <a:ext cx="3600792" cy="481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65175"/>
            <a:ext cx="11857038" cy="692150"/>
          </a:xfrm>
        </p:spPr>
        <p:txBody>
          <a:bodyPr/>
          <a:lstStyle/>
          <a:p>
            <a:pPr algn="ctr"/>
            <a:r>
              <a:rPr lang="de-DE" altLang="de-DE" dirty="0" smtClean="0"/>
              <a:t>COPYRIGHT &amp; DISCLAIMER</a:t>
            </a:r>
          </a:p>
        </p:txBody>
      </p:sp>
      <p:sp>
        <p:nvSpPr>
          <p:cNvPr id="3" name="Textplatzhalter 2"/>
          <p:cNvSpPr>
            <a:spLocks noGrp="1"/>
          </p:cNvSpPr>
          <p:nvPr>
            <p:ph type="body" sz="half" idx="1"/>
          </p:nvPr>
        </p:nvSpPr>
        <p:spPr>
          <a:xfrm>
            <a:off x="527050" y="1798638"/>
            <a:ext cx="11129963" cy="4310062"/>
          </a:xfrm>
        </p:spPr>
        <p:txBody>
          <a:bodyPr/>
          <a:lstStyle/>
          <a:p>
            <a:pPr marL="0" indent="0">
              <a:buFont typeface="Wingdings" panose="05000000000000000000" pitchFamily="2" charset="2"/>
              <a:buNone/>
            </a:pPr>
            <a:r>
              <a:rPr lang="de-DE" altLang="de-DE" b="1" i="1" dirty="0" smtClean="0"/>
              <a:t>COPYRIGHT</a:t>
            </a:r>
            <a:r>
              <a:rPr lang="de-DE" altLang="de-DE" dirty="0" smtClean="0"/>
              <a:t>. All </a:t>
            </a:r>
            <a:r>
              <a:rPr lang="de-DE" altLang="de-DE" dirty="0" err="1" smtClean="0"/>
              <a:t>pictures</a:t>
            </a:r>
            <a:r>
              <a:rPr lang="de-DE" altLang="de-DE" dirty="0" smtClean="0"/>
              <a:t> </a:t>
            </a:r>
            <a:r>
              <a:rPr lang="de-DE" altLang="de-DE" dirty="0" err="1" smtClean="0"/>
              <a:t>and</a:t>
            </a:r>
            <a:r>
              <a:rPr lang="de-DE" altLang="de-DE" dirty="0" smtClean="0"/>
              <a:t> </a:t>
            </a:r>
            <a:r>
              <a:rPr lang="de-DE" altLang="de-DE" dirty="0" err="1" smtClean="0"/>
              <a:t>images</a:t>
            </a:r>
            <a:r>
              <a:rPr lang="de-DE" altLang="de-DE" dirty="0" smtClean="0"/>
              <a:t>, </a:t>
            </a:r>
            <a:r>
              <a:rPr lang="de-DE" altLang="de-DE" dirty="0" err="1" smtClean="0"/>
              <a:t>the</a:t>
            </a:r>
            <a:r>
              <a:rPr lang="de-DE" altLang="de-DE" dirty="0" smtClean="0"/>
              <a:t> </a:t>
            </a:r>
            <a:r>
              <a:rPr lang="de-DE" altLang="de-DE" dirty="0" err="1" smtClean="0"/>
              <a:t>presentation</a:t>
            </a:r>
            <a:r>
              <a:rPr lang="de-DE" altLang="de-DE" dirty="0" smtClean="0"/>
              <a:t> design </a:t>
            </a:r>
            <a:r>
              <a:rPr lang="de-DE" altLang="de-DE" dirty="0" err="1" smtClean="0"/>
              <a:t>and</a:t>
            </a:r>
            <a:r>
              <a:rPr lang="de-DE" altLang="de-DE" dirty="0" smtClean="0"/>
              <a:t> </a:t>
            </a:r>
            <a:r>
              <a:rPr lang="de-DE" altLang="de-DE" dirty="0" err="1" smtClean="0"/>
              <a:t>the</a:t>
            </a:r>
            <a:r>
              <a:rPr lang="de-DE" altLang="de-DE" dirty="0" smtClean="0"/>
              <a:t> </a:t>
            </a:r>
            <a:r>
              <a:rPr lang="de-DE" altLang="de-DE" dirty="0" err="1" smtClean="0"/>
              <a:t>content</a:t>
            </a:r>
            <a:r>
              <a:rPr lang="de-DE" altLang="de-DE" dirty="0" smtClean="0"/>
              <a:t> </a:t>
            </a:r>
            <a:r>
              <a:rPr lang="de-DE" altLang="de-DE" dirty="0" err="1" smtClean="0"/>
              <a:t>provided</a:t>
            </a:r>
            <a:r>
              <a:rPr lang="de-DE" altLang="de-DE" dirty="0" smtClean="0"/>
              <a:t> in </a:t>
            </a:r>
            <a:r>
              <a:rPr lang="de-DE" altLang="de-DE" dirty="0" err="1" smtClean="0"/>
              <a:t>this</a:t>
            </a:r>
            <a:r>
              <a:rPr lang="de-DE" altLang="de-DE" dirty="0" smtClean="0"/>
              <a:t> </a:t>
            </a:r>
            <a:r>
              <a:rPr lang="de-DE" altLang="de-DE" dirty="0" err="1" smtClean="0"/>
              <a:t>training</a:t>
            </a:r>
            <a:r>
              <a:rPr lang="de-DE" altLang="de-DE" dirty="0" smtClean="0"/>
              <a:t> material </a:t>
            </a:r>
            <a:r>
              <a:rPr lang="de-DE" altLang="de-DE" dirty="0" err="1" smtClean="0"/>
              <a:t>are</a:t>
            </a:r>
            <a:r>
              <a:rPr lang="de-DE" altLang="de-DE" dirty="0" smtClean="0"/>
              <a:t> </a:t>
            </a:r>
            <a:r>
              <a:rPr lang="de-DE" altLang="de-DE" dirty="0" err="1" smtClean="0"/>
              <a:t>subject</a:t>
            </a:r>
            <a:r>
              <a:rPr lang="de-DE" altLang="de-DE" dirty="0" smtClean="0"/>
              <a:t> </a:t>
            </a:r>
            <a:r>
              <a:rPr lang="de-DE" altLang="de-DE" dirty="0" err="1" smtClean="0"/>
              <a:t>to</a:t>
            </a:r>
            <a:r>
              <a:rPr lang="de-DE" altLang="de-DE" dirty="0" smtClean="0"/>
              <a:t> </a:t>
            </a:r>
            <a:r>
              <a:rPr lang="de-DE" altLang="de-DE" dirty="0" err="1" smtClean="0"/>
              <a:t>copyright</a:t>
            </a:r>
            <a:r>
              <a:rPr lang="de-DE" altLang="de-DE" dirty="0" smtClean="0"/>
              <a:t> </a:t>
            </a:r>
            <a:r>
              <a:rPr lang="de-DE" altLang="de-DE" dirty="0" err="1" smtClean="0"/>
              <a:t>law</a:t>
            </a:r>
            <a:r>
              <a:rPr lang="de-DE" altLang="de-DE" dirty="0" smtClean="0"/>
              <a:t> </a:t>
            </a:r>
            <a:r>
              <a:rPr lang="de-DE" altLang="de-DE" dirty="0" err="1" smtClean="0"/>
              <a:t>and</a:t>
            </a:r>
            <a:r>
              <a:rPr lang="de-DE" altLang="de-DE" dirty="0" smtClean="0"/>
              <a:t> </a:t>
            </a:r>
            <a:r>
              <a:rPr lang="de-DE" altLang="de-DE" dirty="0" err="1" smtClean="0"/>
              <a:t>intellectual</a:t>
            </a:r>
            <a:r>
              <a:rPr lang="de-DE" altLang="de-DE" dirty="0" smtClean="0"/>
              <a:t> </a:t>
            </a:r>
            <a:r>
              <a:rPr lang="de-DE" altLang="de-DE" dirty="0" err="1" smtClean="0"/>
              <a:t>property</a:t>
            </a:r>
            <a:r>
              <a:rPr lang="de-DE" altLang="de-DE" dirty="0" smtClean="0"/>
              <a:t> </a:t>
            </a:r>
            <a:r>
              <a:rPr lang="de-DE" altLang="de-DE" dirty="0" err="1" smtClean="0"/>
              <a:t>protection</a:t>
            </a:r>
            <a:r>
              <a:rPr lang="de-DE" altLang="de-DE" dirty="0" smtClean="0"/>
              <a:t> </a:t>
            </a:r>
            <a:r>
              <a:rPr lang="de-DE" altLang="de-DE" dirty="0" err="1" smtClean="0"/>
              <a:t>and</a:t>
            </a:r>
            <a:r>
              <a:rPr lang="de-DE" altLang="de-DE" dirty="0" smtClean="0"/>
              <a:t> </a:t>
            </a:r>
            <a:r>
              <a:rPr lang="de-DE" altLang="de-DE" dirty="0" err="1" smtClean="0"/>
              <a:t>may</a:t>
            </a:r>
            <a:r>
              <a:rPr lang="de-DE" altLang="de-DE" dirty="0" smtClean="0"/>
              <a:t> </a:t>
            </a:r>
            <a:r>
              <a:rPr lang="de-DE" altLang="de-DE" dirty="0" err="1" smtClean="0"/>
              <a:t>only</a:t>
            </a:r>
            <a:r>
              <a:rPr lang="de-DE" altLang="de-DE" dirty="0" smtClean="0"/>
              <a:t> </a:t>
            </a:r>
            <a:r>
              <a:rPr lang="de-DE" altLang="de-DE" dirty="0" err="1" smtClean="0"/>
              <a:t>be</a:t>
            </a:r>
            <a:r>
              <a:rPr lang="de-DE" altLang="de-DE" dirty="0" smtClean="0"/>
              <a:t> </a:t>
            </a:r>
            <a:r>
              <a:rPr lang="de-DE" altLang="de-DE" dirty="0" err="1" smtClean="0"/>
              <a:t>used</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training</a:t>
            </a:r>
            <a:r>
              <a:rPr lang="de-DE" altLang="de-DE" dirty="0" smtClean="0"/>
              <a:t> </a:t>
            </a:r>
            <a:r>
              <a:rPr lang="de-DE" altLang="de-DE" dirty="0" err="1" smtClean="0"/>
              <a:t>of</a:t>
            </a:r>
            <a:r>
              <a:rPr lang="de-DE" altLang="de-DE" dirty="0" smtClean="0"/>
              <a:t> </a:t>
            </a:r>
            <a:r>
              <a:rPr lang="de-DE" altLang="de-DE" dirty="0" err="1" smtClean="0"/>
              <a:t>authorized</a:t>
            </a:r>
            <a:r>
              <a:rPr lang="de-DE" altLang="de-DE" dirty="0" smtClean="0"/>
              <a:t> DALTON </a:t>
            </a:r>
            <a:r>
              <a:rPr lang="de-DE" altLang="de-DE" dirty="0" err="1" smtClean="0"/>
              <a:t>aestheticians</a:t>
            </a:r>
            <a:r>
              <a:rPr lang="de-DE" altLang="de-DE" dirty="0" smtClean="0"/>
              <a:t>. </a:t>
            </a:r>
            <a:r>
              <a:rPr lang="de-DE" altLang="de-DE" dirty="0" err="1" smtClean="0"/>
              <a:t>Any</a:t>
            </a:r>
            <a:r>
              <a:rPr lang="de-DE" altLang="de-DE" dirty="0" smtClean="0"/>
              <a:t> </a:t>
            </a:r>
            <a:r>
              <a:rPr lang="de-DE" altLang="de-DE" dirty="0" err="1" smtClean="0"/>
              <a:t>distribution</a:t>
            </a:r>
            <a:r>
              <a:rPr lang="de-DE" altLang="de-DE" dirty="0" smtClean="0"/>
              <a:t> (analog/digital) </a:t>
            </a:r>
            <a:r>
              <a:rPr lang="de-DE" altLang="de-DE" dirty="0" err="1" smtClean="0"/>
              <a:t>or</a:t>
            </a:r>
            <a:r>
              <a:rPr lang="de-DE" altLang="de-DE" dirty="0" smtClean="0"/>
              <a:t> </a:t>
            </a:r>
            <a:r>
              <a:rPr lang="de-DE" altLang="de-DE" dirty="0" err="1" smtClean="0"/>
              <a:t>the</a:t>
            </a:r>
            <a:r>
              <a:rPr lang="de-DE" altLang="de-DE" dirty="0" smtClean="0"/>
              <a:t> </a:t>
            </a:r>
            <a:r>
              <a:rPr lang="de-DE" altLang="de-DE" dirty="0" err="1" smtClean="0"/>
              <a:t>use</a:t>
            </a:r>
            <a:r>
              <a:rPr lang="de-DE" altLang="de-DE" dirty="0" smtClean="0"/>
              <a:t> </a:t>
            </a:r>
            <a:r>
              <a:rPr lang="de-DE" altLang="de-DE" dirty="0" err="1" smtClean="0"/>
              <a:t>of</a:t>
            </a:r>
            <a:r>
              <a:rPr lang="de-DE" altLang="de-DE" dirty="0" smtClean="0"/>
              <a:t> </a:t>
            </a:r>
            <a:r>
              <a:rPr lang="de-DE" altLang="de-DE" dirty="0" err="1" smtClean="0"/>
              <a:t>any</a:t>
            </a:r>
            <a:r>
              <a:rPr lang="de-DE" altLang="de-DE" dirty="0" smtClean="0"/>
              <a:t> </a:t>
            </a:r>
            <a:r>
              <a:rPr lang="de-DE" altLang="de-DE" dirty="0" err="1" smtClean="0"/>
              <a:t>text</a:t>
            </a:r>
            <a:r>
              <a:rPr lang="de-DE" altLang="de-DE" dirty="0" smtClean="0"/>
              <a:t> </a:t>
            </a:r>
            <a:r>
              <a:rPr lang="de-DE" altLang="de-DE" dirty="0" err="1" smtClean="0"/>
              <a:t>or</a:t>
            </a:r>
            <a:r>
              <a:rPr lang="de-DE" altLang="de-DE" dirty="0" smtClean="0"/>
              <a:t> </a:t>
            </a:r>
            <a:r>
              <a:rPr lang="de-DE" altLang="de-DE" dirty="0" err="1" smtClean="0"/>
              <a:t>image</a:t>
            </a:r>
            <a:r>
              <a:rPr lang="de-DE" altLang="de-DE" dirty="0" smtClean="0"/>
              <a:t> </a:t>
            </a:r>
            <a:r>
              <a:rPr lang="de-DE" altLang="de-DE" dirty="0" err="1" smtClean="0"/>
              <a:t>requires</a:t>
            </a:r>
            <a:r>
              <a:rPr lang="de-DE" altLang="de-DE" dirty="0" smtClean="0"/>
              <a:t> </a:t>
            </a:r>
            <a:r>
              <a:rPr lang="de-DE" altLang="de-DE" dirty="0" err="1" smtClean="0"/>
              <a:t>the</a:t>
            </a:r>
            <a:r>
              <a:rPr lang="de-DE" altLang="de-DE" dirty="0" smtClean="0"/>
              <a:t> </a:t>
            </a:r>
            <a:r>
              <a:rPr lang="de-DE" altLang="de-DE" dirty="0" err="1" smtClean="0"/>
              <a:t>prior</a:t>
            </a:r>
            <a:r>
              <a:rPr lang="de-DE" altLang="de-DE" dirty="0" smtClean="0"/>
              <a:t> </a:t>
            </a:r>
            <a:r>
              <a:rPr lang="de-DE" altLang="de-DE" dirty="0" err="1" smtClean="0"/>
              <a:t>written</a:t>
            </a:r>
            <a:r>
              <a:rPr lang="de-DE" altLang="de-DE" dirty="0" smtClean="0"/>
              <a:t> </a:t>
            </a:r>
            <a:r>
              <a:rPr lang="de-DE" altLang="de-DE" dirty="0" err="1" smtClean="0"/>
              <a:t>consent</a:t>
            </a:r>
            <a:r>
              <a:rPr lang="de-DE" altLang="de-DE" dirty="0" smtClean="0"/>
              <a:t> </a:t>
            </a:r>
            <a:r>
              <a:rPr lang="de-DE" altLang="de-DE" dirty="0" err="1" smtClean="0"/>
              <a:t>of</a:t>
            </a:r>
            <a:r>
              <a:rPr lang="de-DE" altLang="de-DE" dirty="0" smtClean="0"/>
              <a:t> DALTON COSMETICS GERMANY GmbH.</a:t>
            </a:r>
          </a:p>
          <a:p>
            <a:pPr marL="0" indent="0">
              <a:buFont typeface="Wingdings" panose="05000000000000000000" pitchFamily="2" charset="2"/>
              <a:buNone/>
            </a:pPr>
            <a:r>
              <a:rPr lang="de-DE" altLang="de-DE" b="1" i="1" dirty="0" smtClean="0"/>
              <a:t>DISCLAIMER</a:t>
            </a:r>
            <a:r>
              <a:rPr lang="de-DE" altLang="de-DE" dirty="0" smtClean="0"/>
              <a:t>. This </a:t>
            </a:r>
            <a:r>
              <a:rPr lang="de-DE" altLang="de-DE" dirty="0" err="1" smtClean="0"/>
              <a:t>training</a:t>
            </a:r>
            <a:r>
              <a:rPr lang="de-DE" altLang="de-DE" dirty="0" smtClean="0"/>
              <a:t> material </a:t>
            </a:r>
            <a:r>
              <a:rPr lang="de-DE" altLang="de-DE" dirty="0" err="1" smtClean="0"/>
              <a:t>forms</a:t>
            </a:r>
            <a:r>
              <a:rPr lang="de-DE" altLang="de-DE" dirty="0" smtClean="0"/>
              <a:t> </a:t>
            </a:r>
            <a:r>
              <a:rPr lang="de-DE" altLang="de-DE" dirty="0" err="1" smtClean="0"/>
              <a:t>part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theoretical</a:t>
            </a:r>
            <a:r>
              <a:rPr lang="de-DE" altLang="de-DE" dirty="0" smtClean="0"/>
              <a:t> </a:t>
            </a:r>
            <a:r>
              <a:rPr lang="de-DE" altLang="de-DE" dirty="0" err="1" smtClean="0"/>
              <a:t>and</a:t>
            </a:r>
            <a:r>
              <a:rPr lang="de-DE" altLang="de-DE" dirty="0" smtClean="0"/>
              <a:t> </a:t>
            </a:r>
            <a:r>
              <a:rPr lang="de-DE" altLang="de-DE" dirty="0" err="1" smtClean="0"/>
              <a:t>practical</a:t>
            </a:r>
            <a:r>
              <a:rPr lang="de-DE" altLang="de-DE" dirty="0" smtClean="0"/>
              <a:t> </a:t>
            </a:r>
            <a:r>
              <a:rPr lang="de-DE" altLang="de-DE" dirty="0" err="1" smtClean="0"/>
              <a:t>training</a:t>
            </a:r>
            <a:r>
              <a:rPr lang="de-DE" altLang="de-DE" dirty="0" smtClean="0"/>
              <a:t> </a:t>
            </a:r>
            <a:r>
              <a:rPr lang="de-DE" altLang="de-DE" dirty="0" err="1" smtClean="0"/>
              <a:t>concept</a:t>
            </a:r>
            <a:r>
              <a:rPr lang="de-DE" altLang="de-DE" dirty="0" smtClean="0"/>
              <a:t> </a:t>
            </a:r>
            <a:r>
              <a:rPr lang="de-DE" altLang="de-DE" dirty="0" err="1" smtClean="0"/>
              <a:t>of</a:t>
            </a:r>
            <a:r>
              <a:rPr lang="de-DE" altLang="de-DE" dirty="0" smtClean="0"/>
              <a:t> DALTON COSMETICS GERMANY GmbH </a:t>
            </a:r>
            <a:r>
              <a:rPr lang="de-DE" altLang="de-DE" dirty="0" err="1" smtClean="0"/>
              <a:t>and</a:t>
            </a:r>
            <a:r>
              <a:rPr lang="de-DE" altLang="de-DE" dirty="0" smtClean="0"/>
              <a:t> </a:t>
            </a:r>
            <a:r>
              <a:rPr lang="de-DE" altLang="de-DE" dirty="0" err="1" smtClean="0"/>
              <a:t>requires</a:t>
            </a:r>
            <a:r>
              <a:rPr lang="de-DE" altLang="de-DE" dirty="0" smtClean="0"/>
              <a:t> </a:t>
            </a:r>
            <a:r>
              <a:rPr lang="de-DE" altLang="de-DE" dirty="0" err="1" smtClean="0"/>
              <a:t>further</a:t>
            </a:r>
            <a:r>
              <a:rPr lang="de-DE" altLang="de-DE" dirty="0" smtClean="0"/>
              <a:t> verbal </a:t>
            </a:r>
            <a:r>
              <a:rPr lang="de-DE" altLang="de-DE" dirty="0" err="1" smtClean="0"/>
              <a:t>explanation</a:t>
            </a:r>
            <a:r>
              <a:rPr lang="de-DE" altLang="de-DE" dirty="0" smtClean="0"/>
              <a:t> </a:t>
            </a:r>
            <a:r>
              <a:rPr lang="de-DE" altLang="de-DE" dirty="0" err="1" smtClean="0"/>
              <a:t>and</a:t>
            </a:r>
            <a:r>
              <a:rPr lang="de-DE" altLang="de-DE" dirty="0" smtClean="0"/>
              <a:t> </a:t>
            </a:r>
            <a:r>
              <a:rPr lang="de-DE" altLang="de-DE" dirty="0" err="1" smtClean="0"/>
              <a:t>practical</a:t>
            </a:r>
            <a:r>
              <a:rPr lang="de-DE" altLang="de-DE" dirty="0" smtClean="0"/>
              <a:t> </a:t>
            </a:r>
            <a:r>
              <a:rPr lang="de-DE" altLang="de-DE" dirty="0" err="1" smtClean="0"/>
              <a:t>experience</a:t>
            </a:r>
            <a:r>
              <a:rPr lang="de-DE" altLang="de-DE" dirty="0" smtClean="0"/>
              <a:t> </a:t>
            </a:r>
            <a:r>
              <a:rPr lang="de-DE" altLang="de-DE" dirty="0" err="1" smtClean="0"/>
              <a:t>to</a:t>
            </a:r>
            <a:r>
              <a:rPr lang="de-DE" altLang="de-DE" dirty="0" smtClean="0"/>
              <a:t> </a:t>
            </a:r>
            <a:r>
              <a:rPr lang="de-DE" altLang="de-DE" dirty="0" err="1" smtClean="0"/>
              <a:t>be</a:t>
            </a:r>
            <a:r>
              <a:rPr lang="de-DE" altLang="de-DE" dirty="0" smtClean="0"/>
              <a:t> </a:t>
            </a:r>
            <a:r>
              <a:rPr lang="de-DE" altLang="de-DE" dirty="0" err="1" smtClean="0"/>
              <a:t>complete</a:t>
            </a:r>
            <a:r>
              <a:rPr lang="de-DE" altLang="de-DE" dirty="0" smtClean="0"/>
              <a:t>. </a:t>
            </a:r>
            <a:r>
              <a:rPr lang="de-DE" altLang="de-DE" dirty="0" err="1" smtClean="0"/>
              <a:t>Therefore</a:t>
            </a:r>
            <a:r>
              <a:rPr lang="de-DE" altLang="de-DE" dirty="0" smtClean="0"/>
              <a:t>, DALTON COSMETICS GERMANY GmbH </a:t>
            </a:r>
            <a:r>
              <a:rPr lang="de-DE" altLang="de-DE" dirty="0" err="1" smtClean="0"/>
              <a:t>cannot</a:t>
            </a:r>
            <a:r>
              <a:rPr lang="de-DE" altLang="de-DE" dirty="0" smtClean="0"/>
              <a:t> </a:t>
            </a:r>
            <a:r>
              <a:rPr lang="de-DE" altLang="de-DE" dirty="0" err="1" smtClean="0"/>
              <a:t>be</a:t>
            </a:r>
            <a:r>
              <a:rPr lang="de-DE" altLang="de-DE" dirty="0" smtClean="0"/>
              <a:t> </a:t>
            </a:r>
            <a:r>
              <a:rPr lang="de-DE" altLang="de-DE" dirty="0" err="1" smtClean="0"/>
              <a:t>held</a:t>
            </a:r>
            <a:r>
              <a:rPr lang="de-DE" altLang="de-DE" dirty="0" smtClean="0"/>
              <a:t> </a:t>
            </a:r>
            <a:r>
              <a:rPr lang="de-DE" altLang="de-DE" dirty="0" err="1" smtClean="0"/>
              <a:t>liable</a:t>
            </a:r>
            <a:r>
              <a:rPr lang="de-DE" altLang="de-DE" dirty="0" smtClean="0"/>
              <a:t> </a:t>
            </a:r>
            <a:r>
              <a:rPr lang="de-DE" altLang="de-DE" dirty="0" err="1" smtClean="0"/>
              <a:t>for</a:t>
            </a:r>
            <a:r>
              <a:rPr lang="de-DE" altLang="de-DE" dirty="0" smtClean="0"/>
              <a:t> </a:t>
            </a:r>
            <a:r>
              <a:rPr lang="de-DE" altLang="de-DE" dirty="0" err="1" smtClean="0"/>
              <a:t>the</a:t>
            </a:r>
            <a:r>
              <a:rPr lang="de-DE" altLang="de-DE" dirty="0" smtClean="0"/>
              <a:t> </a:t>
            </a:r>
            <a:r>
              <a:rPr lang="de-DE" altLang="de-DE" dirty="0" err="1" smtClean="0"/>
              <a:t>completeness</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information</a:t>
            </a:r>
            <a:r>
              <a:rPr lang="de-DE" altLang="de-DE" dirty="0" smtClean="0"/>
              <a:t> </a:t>
            </a:r>
            <a:r>
              <a:rPr lang="de-DE" altLang="de-DE" dirty="0" err="1" smtClean="0"/>
              <a:t>provided</a:t>
            </a:r>
            <a:r>
              <a:rPr lang="de-DE" altLang="de-DE" dirty="0" smtClean="0"/>
              <a:t> herein.</a:t>
            </a:r>
          </a:p>
          <a:p>
            <a:pPr marL="0" indent="0" algn="ctr">
              <a:buFont typeface="Wingdings" panose="05000000000000000000" pitchFamily="2" charset="2"/>
              <a:buNone/>
            </a:pPr>
            <a:endParaRPr lang="en-GB" altLang="de-DE" sz="1500" b="1" dirty="0" smtClean="0"/>
          </a:p>
          <a:p>
            <a:pPr marL="0" indent="0" algn="ctr">
              <a:buFont typeface="Wingdings" panose="05000000000000000000" pitchFamily="2" charset="2"/>
              <a:buNone/>
            </a:pPr>
            <a:r>
              <a:rPr lang="en-GB" altLang="de-DE" sz="1500" b="1" dirty="0" smtClean="0"/>
              <a:t>DALTON COSMETICS GERMANY GmbH</a:t>
            </a:r>
            <a:endParaRPr lang="de-DE" altLang="de-DE" sz="1500" dirty="0" smtClean="0"/>
          </a:p>
          <a:p>
            <a:pPr marL="0" indent="0" algn="ctr">
              <a:lnSpc>
                <a:spcPct val="100000"/>
              </a:lnSpc>
              <a:spcBef>
                <a:spcPct val="0"/>
              </a:spcBef>
              <a:buFont typeface="Wingdings" panose="05000000000000000000" pitchFamily="2" charset="2"/>
              <a:buNone/>
            </a:pPr>
            <a:r>
              <a:rPr lang="en-US" altLang="de-DE" sz="1500" dirty="0" err="1" smtClean="0"/>
              <a:t>Schulungsabteilung</a:t>
            </a:r>
            <a:r>
              <a:rPr lang="en-US" altLang="de-DE" sz="1500" dirty="0" smtClean="0"/>
              <a:t> / Training Centre</a:t>
            </a:r>
            <a:endParaRPr lang="de-DE" altLang="de-DE" sz="1500" dirty="0" smtClean="0"/>
          </a:p>
          <a:p>
            <a:pPr marL="0" indent="0" algn="ctr">
              <a:lnSpc>
                <a:spcPct val="100000"/>
              </a:lnSpc>
              <a:spcBef>
                <a:spcPct val="0"/>
              </a:spcBef>
              <a:buFont typeface="Wingdings" panose="05000000000000000000" pitchFamily="2" charset="2"/>
              <a:buNone/>
            </a:pPr>
            <a:r>
              <a:rPr lang="de-DE" altLang="de-DE" sz="1500" dirty="0" smtClean="0"/>
              <a:t>Hauptstr.6, 94571 </a:t>
            </a:r>
            <a:r>
              <a:rPr lang="de-DE" altLang="de-DE" sz="1500" dirty="0" err="1" smtClean="0"/>
              <a:t>Schaufling</a:t>
            </a:r>
            <a:r>
              <a:rPr lang="de-DE" altLang="de-DE" sz="1500" dirty="0" smtClean="0"/>
              <a:t>, Deutschland / Germany</a:t>
            </a:r>
          </a:p>
          <a:p>
            <a:pPr marL="0" indent="0">
              <a:buFont typeface="Wingdings" panose="05000000000000000000" pitchFamily="2" charset="2"/>
              <a:buNone/>
            </a:pPr>
            <a:r>
              <a:rPr lang="de-DE" altLang="de-DE" dirty="0" smtClean="0"/>
              <a:t>						</a:t>
            </a:r>
          </a:p>
          <a:p>
            <a:pPr marL="0" indent="0"/>
            <a:endParaRPr lang="de-DE" altLang="de-DE" dirty="0" smtClean="0"/>
          </a:p>
        </p:txBody>
      </p:sp>
    </p:spTree>
    <p:extLst>
      <p:ext uri="{BB962C8B-B14F-4D97-AF65-F5344CB8AC3E}">
        <p14:creationId xmlns:p14="http://schemas.microsoft.com/office/powerpoint/2010/main" val="1171831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87934"/>
            <a:ext cx="6690736" cy="692150"/>
          </a:xfrm>
        </p:spPr>
        <p:txBody>
          <a:bodyPr/>
          <a:lstStyle/>
          <a:p>
            <a:pPr eaLnBrk="1" hangingPunct="1"/>
            <a:r>
              <a:rPr lang="de-DE" altLang="de-DE" dirty="0" smtClean="0"/>
              <a:t>Cream </a:t>
            </a:r>
            <a:r>
              <a:rPr lang="en-US" altLang="de-DE" dirty="0"/>
              <a:t>-</a:t>
            </a:r>
            <a:r>
              <a:rPr lang="en-US" altLang="de-DE" dirty="0" smtClean="0"/>
              <a:t> Active Ingredients</a:t>
            </a:r>
            <a:endParaRPr lang="en-US" altLang="de-DE" dirty="0"/>
          </a:p>
        </p:txBody>
      </p:sp>
      <p:sp>
        <p:nvSpPr>
          <p:cNvPr id="39939" name="Rectangle 4"/>
          <p:cNvSpPr>
            <a:spLocks noGrp="1" noChangeArrowheads="1"/>
          </p:cNvSpPr>
          <p:nvPr>
            <p:ph type="body" sz="half" idx="1"/>
          </p:nvPr>
        </p:nvSpPr>
        <p:spPr>
          <a:xfrm>
            <a:off x="4656139" y="1989138"/>
            <a:ext cx="5761037" cy="3116262"/>
          </a:xfrm>
          <a:noFill/>
        </p:spPr>
        <p:txBody>
          <a:bodyPr/>
          <a:lstStyle/>
          <a:p>
            <a:pPr eaLnBrk="1" hangingPunct="1"/>
            <a:r>
              <a:rPr lang="de-DE" dirty="0" err="1" smtClean="0"/>
              <a:t>Celumer</a:t>
            </a:r>
            <a:r>
              <a:rPr lang="de-DE" dirty="0" smtClean="0"/>
              <a:t> Marine </a:t>
            </a:r>
            <a:r>
              <a:rPr lang="de-DE" dirty="0" err="1" smtClean="0"/>
              <a:t>Extract</a:t>
            </a:r>
            <a:endParaRPr lang="de-DE" dirty="0" smtClean="0"/>
          </a:p>
          <a:p>
            <a:pPr eaLnBrk="1" hangingPunct="1"/>
            <a:r>
              <a:rPr lang="de-DE" dirty="0" err="1" smtClean="0"/>
              <a:t>Oyster</a:t>
            </a:r>
            <a:r>
              <a:rPr lang="de-DE" dirty="0" smtClean="0"/>
              <a:t> </a:t>
            </a:r>
          </a:p>
          <a:p>
            <a:pPr eaLnBrk="1" hangingPunct="1"/>
            <a:r>
              <a:rPr lang="de-DE" altLang="de-DE" dirty="0" err="1"/>
              <a:t>Pistacia</a:t>
            </a:r>
            <a:r>
              <a:rPr lang="de-DE" altLang="de-DE" dirty="0"/>
              <a:t> </a:t>
            </a:r>
            <a:r>
              <a:rPr lang="de-DE" altLang="de-DE" dirty="0" err="1"/>
              <a:t>lentiscus</a:t>
            </a:r>
            <a:endParaRPr lang="de-DE" dirty="0" smtClean="0"/>
          </a:p>
          <a:p>
            <a:pPr eaLnBrk="1" hangingPunct="1"/>
            <a:r>
              <a:rPr lang="de-DE" dirty="0" smtClean="0"/>
              <a:t>Almond </a:t>
            </a:r>
            <a:r>
              <a:rPr lang="de-DE" dirty="0" err="1" smtClean="0"/>
              <a:t>Oil</a:t>
            </a:r>
            <a:endParaRPr lang="de-DE" dirty="0" smtClean="0"/>
          </a:p>
          <a:p>
            <a:pPr eaLnBrk="1" hangingPunct="1"/>
            <a:r>
              <a:rPr lang="de-DE" dirty="0" smtClean="0"/>
              <a:t>Vitamin E</a:t>
            </a:r>
            <a:endParaRPr lang="en-US" altLang="de-DE" dirty="0" smtClean="0"/>
          </a:p>
        </p:txBody>
      </p:sp>
      <p:sp>
        <p:nvSpPr>
          <p:cNvPr id="39941" name="Text Box 11">
            <a:hlinkClick r:id="rId3" action="ppaction://hlinksldjump"/>
          </p:cNvPr>
          <p:cNvSpPr txBox="1">
            <a:spLocks noChangeArrowheads="1"/>
          </p:cNvSpPr>
          <p:nvPr/>
        </p:nvSpPr>
        <p:spPr bwMode="auto">
          <a:xfrm>
            <a:off x="9227924" y="6695334"/>
            <a:ext cx="1538715" cy="16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CREAM</a:t>
            </a:r>
            <a:endParaRPr lang="en-US" altLang="de-DE" sz="700" dirty="0">
              <a:solidFill>
                <a:srgbClr val="333F48"/>
              </a:solidFill>
              <a:latin typeface="+mn-lt"/>
            </a:endParaRPr>
          </a:p>
        </p:txBody>
      </p:sp>
      <p:sp>
        <p:nvSpPr>
          <p:cNvPr id="39942" name="Text Box 17">
            <a:hlinkClick r:id="rId4" action="ppaction://hlinksldjump"/>
          </p:cNvPr>
          <p:cNvSpPr txBox="1">
            <a:spLocks noChangeArrowheads="1"/>
          </p:cNvSpPr>
          <p:nvPr/>
        </p:nvSpPr>
        <p:spPr bwMode="auto">
          <a:xfrm>
            <a:off x="4733400" y="6309147"/>
            <a:ext cx="114393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Oyster </a:t>
            </a:r>
            <a:endParaRPr lang="en-US" altLang="de-DE" sz="700" dirty="0">
              <a:solidFill>
                <a:srgbClr val="333F48"/>
              </a:solidFill>
              <a:latin typeface="+mn-lt"/>
            </a:endParaRPr>
          </a:p>
        </p:txBody>
      </p:sp>
      <p:sp>
        <p:nvSpPr>
          <p:cNvPr id="39943" name="Text Box 17">
            <a:hlinkClick r:id="rId5" action="ppaction://hlinksldjump"/>
          </p:cNvPr>
          <p:cNvSpPr txBox="1">
            <a:spLocks noChangeArrowheads="1"/>
          </p:cNvSpPr>
          <p:nvPr/>
        </p:nvSpPr>
        <p:spPr bwMode="auto">
          <a:xfrm>
            <a:off x="10707704" y="6309146"/>
            <a:ext cx="515936"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a:solidFill>
                  <a:srgbClr val="333F48"/>
                </a:solidFill>
                <a:latin typeface="+mn-lt"/>
                <a:sym typeface="Webdings" panose="05030102010509060703" pitchFamily="18" charset="2"/>
              </a:rPr>
              <a:t>INCI</a:t>
            </a:r>
            <a:endParaRPr lang="en-US" altLang="de-DE" sz="700" dirty="0">
              <a:solidFill>
                <a:srgbClr val="333F48"/>
              </a:solidFill>
              <a:latin typeface="+mn-lt"/>
            </a:endParaRPr>
          </a:p>
        </p:txBody>
      </p:sp>
      <p:sp>
        <p:nvSpPr>
          <p:cNvPr id="8" name="Text Box 17">
            <a:hlinkClick r:id="rId6" action="ppaction://hlinksldjump"/>
          </p:cNvPr>
          <p:cNvSpPr txBox="1">
            <a:spLocks noChangeArrowheads="1"/>
          </p:cNvSpPr>
          <p:nvPr/>
        </p:nvSpPr>
        <p:spPr bwMode="auto">
          <a:xfrm>
            <a:off x="3157742" y="6303591"/>
            <a:ext cx="14398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Celumer</a:t>
            </a:r>
            <a:r>
              <a:rPr lang="en-US" altLang="de-DE" sz="700" dirty="0" smtClean="0">
                <a:solidFill>
                  <a:srgbClr val="333F48"/>
                </a:solidFill>
                <a:latin typeface="+mn-lt"/>
                <a:sym typeface="Webdings" panose="05030102010509060703" pitchFamily="18" charset="2"/>
              </a:rPr>
              <a:t> Marine Extract</a:t>
            </a:r>
            <a:endParaRPr lang="en-US" altLang="de-DE" sz="700" dirty="0">
              <a:solidFill>
                <a:srgbClr val="333F48"/>
              </a:solidFill>
              <a:latin typeface="+mn-lt"/>
            </a:endParaRPr>
          </a:p>
        </p:txBody>
      </p:sp>
      <p:sp>
        <p:nvSpPr>
          <p:cNvPr id="9" name="Text Box 17">
            <a:hlinkClick r:id="rId7" action="ppaction://hlinksldjump"/>
          </p:cNvPr>
          <p:cNvSpPr txBox="1">
            <a:spLocks noChangeArrowheads="1"/>
          </p:cNvSpPr>
          <p:nvPr/>
        </p:nvSpPr>
        <p:spPr bwMode="auto">
          <a:xfrm>
            <a:off x="6986322" y="6309146"/>
            <a:ext cx="1028705" cy="18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Almond Oil</a:t>
            </a:r>
            <a:endParaRPr lang="en-US" altLang="de-DE" sz="700" dirty="0">
              <a:solidFill>
                <a:srgbClr val="333F48"/>
              </a:solidFill>
              <a:latin typeface="+mn-lt"/>
            </a:endParaRPr>
          </a:p>
        </p:txBody>
      </p:sp>
      <p:sp>
        <p:nvSpPr>
          <p:cNvPr id="10" name="Text Box 17">
            <a:hlinkClick r:id="rId8" action="ppaction://hlinksldjump"/>
          </p:cNvPr>
          <p:cNvSpPr txBox="1">
            <a:spLocks noChangeArrowheads="1"/>
          </p:cNvSpPr>
          <p:nvPr/>
        </p:nvSpPr>
        <p:spPr bwMode="auto">
          <a:xfrm>
            <a:off x="8160944" y="6309146"/>
            <a:ext cx="713845" cy="12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Vitamin E</a:t>
            </a:r>
            <a:endParaRPr lang="en-US" altLang="de-DE" sz="700" dirty="0">
              <a:solidFill>
                <a:srgbClr val="333F48"/>
              </a:solidFill>
              <a:latin typeface="+mn-lt"/>
            </a:endParaRPr>
          </a:p>
        </p:txBody>
      </p:sp>
      <p:sp>
        <p:nvSpPr>
          <p:cNvPr id="11" name="Text Box 17">
            <a:hlinkClick r:id="rId9" action="ppaction://hlinksldjump"/>
          </p:cNvPr>
          <p:cNvSpPr txBox="1">
            <a:spLocks noChangeArrowheads="1"/>
          </p:cNvSpPr>
          <p:nvPr/>
        </p:nvSpPr>
        <p:spPr bwMode="auto">
          <a:xfrm>
            <a:off x="5586225" y="6309147"/>
            <a:ext cx="114393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Pistacia</a:t>
            </a:r>
            <a:r>
              <a:rPr lang="en-US" altLang="de-DE" sz="700" dirty="0" smtClean="0">
                <a:solidFill>
                  <a:srgbClr val="333F48"/>
                </a:solidFill>
                <a:latin typeface="+mn-lt"/>
                <a:sym typeface="Webdings" panose="05030102010509060703" pitchFamily="18" charset="2"/>
              </a:rPr>
              <a:t> </a:t>
            </a:r>
            <a:r>
              <a:rPr lang="en-US" altLang="de-DE" sz="700" dirty="0" err="1" smtClean="0">
                <a:solidFill>
                  <a:srgbClr val="333F48"/>
                </a:solidFill>
                <a:latin typeface="+mn-lt"/>
                <a:sym typeface="Webdings" panose="05030102010509060703" pitchFamily="18" charset="2"/>
              </a:rPr>
              <a:t>lentiscus</a:t>
            </a:r>
            <a:r>
              <a:rPr lang="en-US" altLang="de-DE" sz="700" dirty="0" smtClean="0">
                <a:solidFill>
                  <a:srgbClr val="333F48"/>
                </a:solidFill>
                <a:latin typeface="+mn-lt"/>
                <a:sym typeface="Webdings" panose="05030102010509060703" pitchFamily="18" charset="2"/>
              </a:rPr>
              <a:t> </a:t>
            </a:r>
            <a:endParaRPr lang="en-US" altLang="de-DE" sz="700" dirty="0">
              <a:solidFill>
                <a:srgbClr val="333F48"/>
              </a:solidFill>
              <a:latin typeface="+mn-lt"/>
            </a:endParaRPr>
          </a:p>
        </p:txBody>
      </p:sp>
    </p:spTree>
    <p:extLst>
      <p:ext uri="{BB962C8B-B14F-4D97-AF65-F5344CB8AC3E}">
        <p14:creationId xmlns:p14="http://schemas.microsoft.com/office/powerpoint/2010/main" val="374500748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el 1"/>
          <p:cNvSpPr>
            <a:spLocks noGrp="1"/>
          </p:cNvSpPr>
          <p:nvPr>
            <p:ph type="title"/>
          </p:nvPr>
        </p:nvSpPr>
        <p:spPr>
          <a:xfrm>
            <a:off x="0" y="793750"/>
            <a:ext cx="10382251" cy="692150"/>
          </a:xfrm>
        </p:spPr>
        <p:txBody>
          <a:bodyPr/>
          <a:lstStyle/>
          <a:p>
            <a:r>
              <a:rPr lang="de-DE" altLang="de-DE" dirty="0" smtClean="0"/>
              <a:t>Cream </a:t>
            </a:r>
            <a:r>
              <a:rPr lang="en-US" altLang="de-DE" dirty="0" smtClean="0"/>
              <a:t>- </a:t>
            </a:r>
            <a:r>
              <a:rPr lang="en-US" altLang="de-DE" dirty="0"/>
              <a:t>INCI</a:t>
            </a:r>
            <a:endParaRPr lang="de-DE" altLang="de-DE" dirty="0"/>
          </a:p>
        </p:txBody>
      </p:sp>
      <p:sp>
        <p:nvSpPr>
          <p:cNvPr id="5" name="Rechteck 3"/>
          <p:cNvSpPr>
            <a:spLocks noChangeArrowheads="1"/>
          </p:cNvSpPr>
          <p:nvPr/>
        </p:nvSpPr>
        <p:spPr bwMode="auto">
          <a:xfrm>
            <a:off x="2493983" y="1991105"/>
            <a:ext cx="7916841" cy="34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a:lnSpc>
                <a:spcPct val="150000"/>
              </a:lnSpc>
              <a:buNone/>
            </a:pPr>
            <a:r>
              <a:rPr lang="de-DE" sz="1400" dirty="0" err="1" smtClean="0">
                <a:solidFill>
                  <a:srgbClr val="333F48"/>
                </a:solidFill>
                <a:latin typeface="+mn-lt"/>
              </a:rPr>
              <a:t>Ingredients</a:t>
            </a:r>
            <a:r>
              <a:rPr lang="de-DE" sz="1400" dirty="0" smtClean="0">
                <a:solidFill>
                  <a:srgbClr val="333F48"/>
                </a:solidFill>
                <a:latin typeface="+mn-lt"/>
              </a:rPr>
              <a:t>:</a:t>
            </a:r>
            <a:endParaRPr lang="de-DE" sz="1400" dirty="0">
              <a:solidFill>
                <a:srgbClr val="333F48"/>
              </a:solidFill>
              <a:latin typeface="+mn-lt"/>
            </a:endParaRPr>
          </a:p>
          <a:p>
            <a:pPr>
              <a:lnSpc>
                <a:spcPct val="150000"/>
              </a:lnSpc>
              <a:buNone/>
            </a:pPr>
            <a:r>
              <a:rPr lang="de-DE" sz="1400" dirty="0" smtClean="0">
                <a:solidFill>
                  <a:srgbClr val="333F48"/>
                </a:solidFill>
                <a:latin typeface="+mj-lt"/>
              </a:rPr>
              <a:t>Aqua/</a:t>
            </a:r>
            <a:r>
              <a:rPr lang="de-DE" sz="1400" dirty="0" err="1" smtClean="0">
                <a:solidFill>
                  <a:srgbClr val="333F48"/>
                </a:solidFill>
                <a:latin typeface="+mj-lt"/>
              </a:rPr>
              <a:t>Water</a:t>
            </a:r>
            <a:r>
              <a:rPr lang="de-DE" sz="1400" dirty="0">
                <a:solidFill>
                  <a:srgbClr val="333F48"/>
                </a:solidFill>
                <a:latin typeface="+mj-lt"/>
              </a:rPr>
              <a:t>, </a:t>
            </a:r>
            <a:r>
              <a:rPr lang="de-DE" sz="1400" dirty="0" err="1">
                <a:solidFill>
                  <a:srgbClr val="333F48"/>
                </a:solidFill>
                <a:latin typeface="+mj-lt"/>
              </a:rPr>
              <a:t>Caprylic</a:t>
            </a:r>
            <a:r>
              <a:rPr lang="de-DE" sz="1400" dirty="0">
                <a:solidFill>
                  <a:srgbClr val="333F48"/>
                </a:solidFill>
                <a:latin typeface="+mj-lt"/>
              </a:rPr>
              <a:t>/</a:t>
            </a:r>
            <a:r>
              <a:rPr lang="de-DE" sz="1400" dirty="0" err="1">
                <a:solidFill>
                  <a:srgbClr val="333F48"/>
                </a:solidFill>
                <a:latin typeface="+mj-lt"/>
              </a:rPr>
              <a:t>Capric</a:t>
            </a:r>
            <a:r>
              <a:rPr lang="de-DE" sz="1400" dirty="0">
                <a:solidFill>
                  <a:srgbClr val="333F48"/>
                </a:solidFill>
                <a:latin typeface="+mj-lt"/>
              </a:rPr>
              <a:t> </a:t>
            </a:r>
            <a:r>
              <a:rPr lang="de-DE" sz="1400" dirty="0" err="1">
                <a:solidFill>
                  <a:srgbClr val="333F48"/>
                </a:solidFill>
                <a:latin typeface="+mj-lt"/>
              </a:rPr>
              <a:t>Triglyceride</a:t>
            </a:r>
            <a:r>
              <a:rPr lang="de-DE" sz="1400" dirty="0">
                <a:solidFill>
                  <a:srgbClr val="333F48"/>
                </a:solidFill>
                <a:latin typeface="+mj-lt"/>
              </a:rPr>
              <a:t>, </a:t>
            </a:r>
            <a:r>
              <a:rPr lang="de-DE" sz="1400" dirty="0" err="1">
                <a:solidFill>
                  <a:srgbClr val="333F48"/>
                </a:solidFill>
                <a:latin typeface="+mj-lt"/>
              </a:rPr>
              <a:t>Dicaprylyl</a:t>
            </a:r>
            <a:r>
              <a:rPr lang="de-DE" sz="1400" dirty="0">
                <a:solidFill>
                  <a:srgbClr val="333F48"/>
                </a:solidFill>
                <a:latin typeface="+mj-lt"/>
              </a:rPr>
              <a:t> Carbonate, </a:t>
            </a:r>
            <a:r>
              <a:rPr lang="de-DE" sz="1400" dirty="0" err="1">
                <a:solidFill>
                  <a:srgbClr val="333F48"/>
                </a:solidFill>
                <a:latin typeface="+mj-lt"/>
              </a:rPr>
              <a:t>Glyceryl</a:t>
            </a:r>
            <a:r>
              <a:rPr lang="de-DE" sz="1400" dirty="0">
                <a:solidFill>
                  <a:srgbClr val="333F48"/>
                </a:solidFill>
                <a:latin typeface="+mj-lt"/>
              </a:rPr>
              <a:t> </a:t>
            </a:r>
            <a:r>
              <a:rPr lang="de-DE" sz="1400" dirty="0" err="1">
                <a:solidFill>
                  <a:srgbClr val="333F48"/>
                </a:solidFill>
                <a:latin typeface="+mj-lt"/>
              </a:rPr>
              <a:t>Stearate</a:t>
            </a:r>
            <a:r>
              <a:rPr lang="de-DE" sz="1400" dirty="0">
                <a:solidFill>
                  <a:srgbClr val="333F48"/>
                </a:solidFill>
                <a:latin typeface="+mj-lt"/>
              </a:rPr>
              <a:t>, PEG-100 </a:t>
            </a:r>
            <a:r>
              <a:rPr lang="de-DE" sz="1400" dirty="0" err="1">
                <a:solidFill>
                  <a:srgbClr val="333F48"/>
                </a:solidFill>
                <a:latin typeface="+mj-lt"/>
              </a:rPr>
              <a:t>Stearate</a:t>
            </a:r>
            <a:r>
              <a:rPr lang="de-DE" sz="1400" dirty="0">
                <a:solidFill>
                  <a:srgbClr val="333F48"/>
                </a:solidFill>
                <a:latin typeface="+mj-lt"/>
              </a:rPr>
              <a:t>, </a:t>
            </a:r>
            <a:r>
              <a:rPr lang="de-DE" sz="1400" dirty="0" err="1" smtClean="0">
                <a:solidFill>
                  <a:srgbClr val="333F48"/>
                </a:solidFill>
                <a:latin typeface="+mj-lt"/>
              </a:rPr>
              <a:t>Propylene</a:t>
            </a:r>
            <a:r>
              <a:rPr lang="de-DE" sz="1400" dirty="0">
                <a:solidFill>
                  <a:srgbClr val="333F48"/>
                </a:solidFill>
                <a:latin typeface="+mj-lt"/>
              </a:rPr>
              <a:t> </a:t>
            </a:r>
            <a:r>
              <a:rPr lang="de-DE" sz="1400" dirty="0" err="1" smtClean="0">
                <a:solidFill>
                  <a:srgbClr val="333F48"/>
                </a:solidFill>
                <a:latin typeface="+mj-lt"/>
              </a:rPr>
              <a:t>Glycol</a:t>
            </a:r>
            <a:r>
              <a:rPr lang="de-DE" sz="1400" dirty="0">
                <a:solidFill>
                  <a:srgbClr val="333F48"/>
                </a:solidFill>
                <a:latin typeface="+mj-lt"/>
              </a:rPr>
              <a:t>, </a:t>
            </a:r>
            <a:r>
              <a:rPr lang="de-DE" sz="1400" dirty="0" err="1">
                <a:solidFill>
                  <a:srgbClr val="333F48"/>
                </a:solidFill>
                <a:latin typeface="+mj-lt"/>
              </a:rPr>
              <a:t>Cetearyl</a:t>
            </a:r>
            <a:r>
              <a:rPr lang="de-DE" sz="1400" dirty="0">
                <a:solidFill>
                  <a:srgbClr val="333F48"/>
                </a:solidFill>
                <a:latin typeface="+mj-lt"/>
              </a:rPr>
              <a:t> </a:t>
            </a:r>
            <a:r>
              <a:rPr lang="de-DE" sz="1400" dirty="0" err="1">
                <a:solidFill>
                  <a:srgbClr val="333F48"/>
                </a:solidFill>
                <a:latin typeface="+mj-lt"/>
              </a:rPr>
              <a:t>Alcohol</a:t>
            </a:r>
            <a:r>
              <a:rPr lang="de-DE" sz="1400" dirty="0">
                <a:solidFill>
                  <a:srgbClr val="333F48"/>
                </a:solidFill>
                <a:latin typeface="+mj-lt"/>
              </a:rPr>
              <a:t>, </a:t>
            </a:r>
            <a:r>
              <a:rPr lang="de-DE" sz="1400" dirty="0" err="1">
                <a:solidFill>
                  <a:srgbClr val="333F48"/>
                </a:solidFill>
                <a:latin typeface="+mj-lt"/>
              </a:rPr>
              <a:t>Dimethicone</a:t>
            </a:r>
            <a:r>
              <a:rPr lang="de-DE" sz="1400" dirty="0">
                <a:solidFill>
                  <a:srgbClr val="333F48"/>
                </a:solidFill>
                <a:latin typeface="+mj-lt"/>
              </a:rPr>
              <a:t>, Glycerin, </a:t>
            </a:r>
            <a:r>
              <a:rPr lang="de-DE" sz="1400" dirty="0" err="1">
                <a:solidFill>
                  <a:srgbClr val="333F48"/>
                </a:solidFill>
                <a:latin typeface="+mj-lt"/>
              </a:rPr>
              <a:t>Prunus</a:t>
            </a:r>
            <a:r>
              <a:rPr lang="de-DE" sz="1400" dirty="0">
                <a:solidFill>
                  <a:srgbClr val="333F48"/>
                </a:solidFill>
                <a:latin typeface="+mj-lt"/>
              </a:rPr>
              <a:t> </a:t>
            </a:r>
            <a:r>
              <a:rPr lang="de-DE" sz="1400" dirty="0" err="1">
                <a:solidFill>
                  <a:srgbClr val="333F48"/>
                </a:solidFill>
                <a:latin typeface="+mj-lt"/>
              </a:rPr>
              <a:t>Amygdalus</a:t>
            </a:r>
            <a:r>
              <a:rPr lang="de-DE" sz="1400" dirty="0">
                <a:solidFill>
                  <a:srgbClr val="333F48"/>
                </a:solidFill>
                <a:latin typeface="+mj-lt"/>
              </a:rPr>
              <a:t> </a:t>
            </a:r>
            <a:r>
              <a:rPr lang="de-DE" sz="1400" dirty="0" err="1">
                <a:solidFill>
                  <a:srgbClr val="333F48"/>
                </a:solidFill>
                <a:latin typeface="+mj-lt"/>
              </a:rPr>
              <a:t>Dulcis</a:t>
            </a:r>
            <a:r>
              <a:rPr lang="de-DE" sz="1400" dirty="0">
                <a:solidFill>
                  <a:srgbClr val="333F48"/>
                </a:solidFill>
                <a:latin typeface="+mj-lt"/>
              </a:rPr>
              <a:t> (Sweet Almond) </a:t>
            </a:r>
            <a:r>
              <a:rPr lang="de-DE" sz="1400" dirty="0" err="1">
                <a:solidFill>
                  <a:srgbClr val="333F48"/>
                </a:solidFill>
                <a:latin typeface="+mj-lt"/>
              </a:rPr>
              <a:t>Oil</a:t>
            </a:r>
            <a:r>
              <a:rPr lang="de-DE" sz="1400" dirty="0">
                <a:solidFill>
                  <a:srgbClr val="333F48"/>
                </a:solidFill>
                <a:latin typeface="+mj-lt"/>
              </a:rPr>
              <a:t>, </a:t>
            </a:r>
            <a:r>
              <a:rPr lang="de-DE" sz="1400" dirty="0" err="1">
                <a:solidFill>
                  <a:srgbClr val="333F48"/>
                </a:solidFill>
                <a:latin typeface="+mj-lt"/>
              </a:rPr>
              <a:t>Pistacia</a:t>
            </a:r>
            <a:r>
              <a:rPr lang="de-DE" sz="1400" dirty="0">
                <a:solidFill>
                  <a:srgbClr val="333F48"/>
                </a:solidFill>
                <a:latin typeface="+mj-lt"/>
              </a:rPr>
              <a:t> </a:t>
            </a:r>
            <a:r>
              <a:rPr lang="de-DE" sz="1400" dirty="0" err="1" smtClean="0">
                <a:solidFill>
                  <a:srgbClr val="333F48"/>
                </a:solidFill>
                <a:latin typeface="+mj-lt"/>
              </a:rPr>
              <a:t>Lentiscus</a:t>
            </a:r>
            <a:r>
              <a:rPr lang="de-DE" sz="1400" dirty="0">
                <a:solidFill>
                  <a:srgbClr val="333F48"/>
                </a:solidFill>
                <a:latin typeface="+mj-lt"/>
              </a:rPr>
              <a:t> </a:t>
            </a:r>
            <a:r>
              <a:rPr lang="de-DE" sz="1400" dirty="0" smtClean="0">
                <a:solidFill>
                  <a:srgbClr val="333F48"/>
                </a:solidFill>
                <a:latin typeface="+mj-lt"/>
              </a:rPr>
              <a:t>(</a:t>
            </a:r>
            <a:r>
              <a:rPr lang="de-DE" sz="1400" dirty="0" err="1" smtClean="0">
                <a:solidFill>
                  <a:srgbClr val="333F48"/>
                </a:solidFill>
                <a:latin typeface="+mj-lt"/>
              </a:rPr>
              <a:t>Mastic</a:t>
            </a:r>
            <a:r>
              <a:rPr lang="de-DE" sz="1400" dirty="0">
                <a:solidFill>
                  <a:srgbClr val="333F48"/>
                </a:solidFill>
                <a:latin typeface="+mj-lt"/>
              </a:rPr>
              <a:t>) </a:t>
            </a:r>
            <a:r>
              <a:rPr lang="de-DE" sz="1400" dirty="0" err="1">
                <a:solidFill>
                  <a:srgbClr val="333F48"/>
                </a:solidFill>
                <a:latin typeface="+mj-lt"/>
              </a:rPr>
              <a:t>Gum</a:t>
            </a:r>
            <a:r>
              <a:rPr lang="de-DE" sz="1400" dirty="0">
                <a:solidFill>
                  <a:srgbClr val="333F48"/>
                </a:solidFill>
                <a:latin typeface="+mj-lt"/>
              </a:rPr>
              <a:t>, Maris Aqua/</a:t>
            </a:r>
            <a:r>
              <a:rPr lang="de-DE" sz="1400" dirty="0" err="1">
                <a:solidFill>
                  <a:srgbClr val="333F48"/>
                </a:solidFill>
                <a:latin typeface="+mj-lt"/>
              </a:rPr>
              <a:t>Sea</a:t>
            </a:r>
            <a:r>
              <a:rPr lang="de-DE" sz="1400" dirty="0">
                <a:solidFill>
                  <a:srgbClr val="333F48"/>
                </a:solidFill>
                <a:latin typeface="+mj-lt"/>
              </a:rPr>
              <a:t> </a:t>
            </a:r>
            <a:r>
              <a:rPr lang="de-DE" sz="1400" dirty="0" err="1">
                <a:solidFill>
                  <a:srgbClr val="333F48"/>
                </a:solidFill>
                <a:latin typeface="+mj-lt"/>
              </a:rPr>
              <a:t>Water</a:t>
            </a:r>
            <a:r>
              <a:rPr lang="de-DE" sz="1400" dirty="0">
                <a:solidFill>
                  <a:srgbClr val="333F48"/>
                </a:solidFill>
                <a:latin typeface="+mj-lt"/>
              </a:rPr>
              <a:t>, </a:t>
            </a:r>
            <a:r>
              <a:rPr lang="de-DE" sz="1400" dirty="0" err="1">
                <a:solidFill>
                  <a:srgbClr val="333F48"/>
                </a:solidFill>
                <a:latin typeface="+mj-lt"/>
              </a:rPr>
              <a:t>Spirulina</a:t>
            </a:r>
            <a:r>
              <a:rPr lang="de-DE" sz="1400" dirty="0">
                <a:solidFill>
                  <a:srgbClr val="333F48"/>
                </a:solidFill>
                <a:latin typeface="+mj-lt"/>
              </a:rPr>
              <a:t> Maxima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Algae</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a:t>
            </a:r>
            <a:r>
              <a:rPr lang="de-DE" sz="1400" dirty="0" err="1">
                <a:solidFill>
                  <a:srgbClr val="333F48"/>
                </a:solidFill>
                <a:latin typeface="+mj-lt"/>
              </a:rPr>
              <a:t>Alaria</a:t>
            </a:r>
            <a:r>
              <a:rPr lang="de-DE" sz="1400" dirty="0">
                <a:solidFill>
                  <a:srgbClr val="333F48"/>
                </a:solidFill>
                <a:latin typeface="+mj-lt"/>
              </a:rPr>
              <a:t> </a:t>
            </a:r>
            <a:r>
              <a:rPr lang="de-DE" sz="1400" dirty="0" err="1">
                <a:solidFill>
                  <a:srgbClr val="333F48"/>
                </a:solidFill>
                <a:latin typeface="+mj-lt"/>
              </a:rPr>
              <a:t>Esculenta</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a:t>
            </a:r>
            <a:r>
              <a:rPr lang="de-DE" sz="1400" dirty="0" err="1" smtClean="0">
                <a:solidFill>
                  <a:srgbClr val="333F48"/>
                </a:solidFill>
                <a:latin typeface="+mj-lt"/>
              </a:rPr>
              <a:t>Saccharide</a:t>
            </a:r>
            <a:r>
              <a:rPr lang="de-DE" sz="1400" dirty="0">
                <a:solidFill>
                  <a:srgbClr val="333F48"/>
                </a:solidFill>
                <a:latin typeface="+mj-lt"/>
              </a:rPr>
              <a:t> </a:t>
            </a:r>
            <a:r>
              <a:rPr lang="en-US" sz="1400" dirty="0" err="1" smtClean="0">
                <a:solidFill>
                  <a:srgbClr val="333F48"/>
                </a:solidFill>
                <a:latin typeface="+mj-lt"/>
              </a:rPr>
              <a:t>Isomerate</a:t>
            </a:r>
            <a:r>
              <a:rPr lang="en-US" sz="1400" dirty="0">
                <a:solidFill>
                  <a:srgbClr val="333F48"/>
                </a:solidFill>
                <a:latin typeface="+mj-lt"/>
              </a:rPr>
              <a:t>, Caviar Extract, </a:t>
            </a:r>
            <a:r>
              <a:rPr lang="en-US" sz="1400" dirty="0" err="1">
                <a:solidFill>
                  <a:srgbClr val="333F48"/>
                </a:solidFill>
                <a:latin typeface="+mj-lt"/>
              </a:rPr>
              <a:t>Ostrea</a:t>
            </a:r>
            <a:r>
              <a:rPr lang="en-US" sz="1400" dirty="0">
                <a:solidFill>
                  <a:srgbClr val="333F48"/>
                </a:solidFill>
                <a:latin typeface="+mj-lt"/>
              </a:rPr>
              <a:t> Shell Extract/Oyster Shell Extract, Maris </a:t>
            </a:r>
            <a:r>
              <a:rPr lang="en-US" sz="1400" dirty="0" err="1">
                <a:solidFill>
                  <a:srgbClr val="333F48"/>
                </a:solidFill>
                <a:latin typeface="+mj-lt"/>
              </a:rPr>
              <a:t>Limus</a:t>
            </a:r>
            <a:r>
              <a:rPr lang="en-US" sz="1400" dirty="0">
                <a:solidFill>
                  <a:srgbClr val="333F48"/>
                </a:solidFill>
                <a:latin typeface="+mj-lt"/>
              </a:rPr>
              <a:t> Extract/Sea Silt Extract, </a:t>
            </a:r>
            <a:r>
              <a:rPr lang="en-US" sz="1400" dirty="0" err="1" smtClean="0">
                <a:solidFill>
                  <a:srgbClr val="333F48"/>
                </a:solidFill>
                <a:latin typeface="+mj-lt"/>
              </a:rPr>
              <a:t>Tocopherol</a:t>
            </a:r>
            <a:r>
              <a:rPr lang="en-US" sz="1400" dirty="0" smtClean="0">
                <a:solidFill>
                  <a:srgbClr val="333F48"/>
                </a:solidFill>
                <a:latin typeface="+mj-lt"/>
              </a:rPr>
              <a:t>, </a:t>
            </a:r>
            <a:r>
              <a:rPr lang="de-DE" sz="1400" dirty="0" smtClean="0">
                <a:solidFill>
                  <a:srgbClr val="333F48"/>
                </a:solidFill>
                <a:latin typeface="+mj-lt"/>
              </a:rPr>
              <a:t>Lecithin</a:t>
            </a:r>
            <a:r>
              <a:rPr lang="de-DE" sz="1400" dirty="0">
                <a:solidFill>
                  <a:srgbClr val="333F48"/>
                </a:solidFill>
                <a:latin typeface="+mj-lt"/>
              </a:rPr>
              <a:t>, </a:t>
            </a:r>
            <a:r>
              <a:rPr lang="de-DE" sz="1400" dirty="0" err="1">
                <a:solidFill>
                  <a:srgbClr val="333F48"/>
                </a:solidFill>
                <a:latin typeface="+mj-lt"/>
              </a:rPr>
              <a:t>Carbomer</a:t>
            </a:r>
            <a:r>
              <a:rPr lang="de-DE" sz="1400" dirty="0">
                <a:solidFill>
                  <a:srgbClr val="333F48"/>
                </a:solidFill>
                <a:latin typeface="+mj-lt"/>
              </a:rPr>
              <a:t>, </a:t>
            </a:r>
            <a:r>
              <a:rPr lang="de-DE" sz="1400" dirty="0" err="1">
                <a:solidFill>
                  <a:srgbClr val="333F48"/>
                </a:solidFill>
                <a:latin typeface="+mj-lt"/>
              </a:rPr>
              <a:t>Ethylhexylglycerin</a:t>
            </a:r>
            <a:r>
              <a:rPr lang="de-DE" sz="1400" dirty="0">
                <a:solidFill>
                  <a:srgbClr val="333F48"/>
                </a:solidFill>
                <a:latin typeface="+mj-lt"/>
              </a:rPr>
              <a:t>, </a:t>
            </a:r>
            <a:r>
              <a:rPr lang="de-DE" sz="1400" dirty="0" err="1">
                <a:solidFill>
                  <a:srgbClr val="333F48"/>
                </a:solidFill>
                <a:latin typeface="+mj-lt"/>
              </a:rPr>
              <a:t>Sodium</a:t>
            </a:r>
            <a:r>
              <a:rPr lang="de-DE" sz="1400" dirty="0">
                <a:solidFill>
                  <a:srgbClr val="333F48"/>
                </a:solidFill>
                <a:latin typeface="+mj-lt"/>
              </a:rPr>
              <a:t> Hydroxide, </a:t>
            </a:r>
            <a:r>
              <a:rPr lang="de-DE" sz="1400" dirty="0" err="1">
                <a:solidFill>
                  <a:srgbClr val="333F48"/>
                </a:solidFill>
                <a:latin typeface="+mj-lt"/>
              </a:rPr>
              <a:t>Potassium</a:t>
            </a:r>
            <a:r>
              <a:rPr lang="de-DE" sz="1400" dirty="0">
                <a:solidFill>
                  <a:srgbClr val="333F48"/>
                </a:solidFill>
                <a:latin typeface="+mj-lt"/>
              </a:rPr>
              <a:t> </a:t>
            </a:r>
            <a:r>
              <a:rPr lang="de-DE" sz="1400" dirty="0" err="1">
                <a:solidFill>
                  <a:srgbClr val="333F48"/>
                </a:solidFill>
                <a:latin typeface="+mj-lt"/>
              </a:rPr>
              <a:t>Sorbate</a:t>
            </a:r>
            <a:r>
              <a:rPr lang="de-DE" sz="1400" dirty="0">
                <a:solidFill>
                  <a:srgbClr val="333F48"/>
                </a:solidFill>
                <a:latin typeface="+mj-lt"/>
              </a:rPr>
              <a:t>, </a:t>
            </a:r>
            <a:r>
              <a:rPr lang="de-DE" sz="1400" dirty="0" err="1">
                <a:solidFill>
                  <a:srgbClr val="333F48"/>
                </a:solidFill>
                <a:latin typeface="+mj-lt"/>
              </a:rPr>
              <a:t>Hydrogenated</a:t>
            </a:r>
            <a:r>
              <a:rPr lang="de-DE" sz="1400" dirty="0">
                <a:solidFill>
                  <a:srgbClr val="333F48"/>
                </a:solidFill>
                <a:latin typeface="+mj-lt"/>
              </a:rPr>
              <a:t> Palm </a:t>
            </a:r>
            <a:r>
              <a:rPr lang="de-DE" sz="1400" dirty="0" err="1" smtClean="0">
                <a:solidFill>
                  <a:srgbClr val="333F48"/>
                </a:solidFill>
                <a:latin typeface="+mj-lt"/>
              </a:rPr>
              <a:t>Glycerides</a:t>
            </a:r>
            <a:r>
              <a:rPr lang="de-DE" sz="1400" dirty="0">
                <a:solidFill>
                  <a:srgbClr val="333F48"/>
                </a:solidFill>
                <a:latin typeface="+mj-lt"/>
              </a:rPr>
              <a:t> </a:t>
            </a:r>
            <a:r>
              <a:rPr lang="de-DE" sz="1400" dirty="0" smtClean="0">
                <a:solidFill>
                  <a:srgbClr val="333F48"/>
                </a:solidFill>
                <a:latin typeface="+mj-lt"/>
              </a:rPr>
              <a:t>Citrate</a:t>
            </a:r>
            <a:r>
              <a:rPr lang="de-DE" sz="1400" dirty="0">
                <a:solidFill>
                  <a:srgbClr val="333F48"/>
                </a:solidFill>
                <a:latin typeface="+mj-lt"/>
              </a:rPr>
              <a:t>, </a:t>
            </a:r>
            <a:r>
              <a:rPr lang="de-DE" sz="1400" dirty="0" err="1">
                <a:solidFill>
                  <a:srgbClr val="333F48"/>
                </a:solidFill>
                <a:latin typeface="+mj-lt"/>
              </a:rPr>
              <a:t>Tetrasodium</a:t>
            </a:r>
            <a:r>
              <a:rPr lang="de-DE" sz="1400" dirty="0">
                <a:solidFill>
                  <a:srgbClr val="333F48"/>
                </a:solidFill>
                <a:latin typeface="+mj-lt"/>
              </a:rPr>
              <a:t> Glutamate </a:t>
            </a:r>
            <a:r>
              <a:rPr lang="de-DE" sz="1400" dirty="0" err="1">
                <a:solidFill>
                  <a:srgbClr val="333F48"/>
                </a:solidFill>
                <a:latin typeface="+mj-lt"/>
              </a:rPr>
              <a:t>Diacetate</a:t>
            </a:r>
            <a:r>
              <a:rPr lang="de-DE" sz="1400" dirty="0">
                <a:solidFill>
                  <a:srgbClr val="333F48"/>
                </a:solidFill>
                <a:latin typeface="+mj-lt"/>
              </a:rPr>
              <a:t>, </a:t>
            </a:r>
            <a:r>
              <a:rPr lang="de-DE" sz="1400" dirty="0" err="1" smtClean="0">
                <a:solidFill>
                  <a:srgbClr val="333F48"/>
                </a:solidFill>
                <a:latin typeface="+mj-lt"/>
              </a:rPr>
              <a:t>Phenoxyethanol</a:t>
            </a:r>
            <a:r>
              <a:rPr lang="de-DE" sz="1400" dirty="0" smtClean="0">
                <a:solidFill>
                  <a:srgbClr val="333F48"/>
                </a:solidFill>
                <a:latin typeface="+mj-lt"/>
              </a:rPr>
              <a:t>, </a:t>
            </a:r>
            <a:r>
              <a:rPr lang="de-DE" sz="1400" dirty="0" err="1">
                <a:solidFill>
                  <a:srgbClr val="333F48"/>
                </a:solidFill>
                <a:latin typeface="+mj-lt"/>
              </a:rPr>
              <a:t>Cinnamyl</a:t>
            </a:r>
            <a:r>
              <a:rPr lang="de-DE" sz="1400" dirty="0">
                <a:solidFill>
                  <a:srgbClr val="333F48"/>
                </a:solidFill>
                <a:latin typeface="+mj-lt"/>
              </a:rPr>
              <a:t> </a:t>
            </a:r>
            <a:r>
              <a:rPr lang="de-DE" sz="1400" dirty="0" err="1" smtClean="0">
                <a:solidFill>
                  <a:srgbClr val="333F48"/>
                </a:solidFill>
                <a:latin typeface="+mj-lt"/>
              </a:rPr>
              <a:t>Alcohol</a:t>
            </a:r>
            <a:r>
              <a:rPr lang="de-DE" sz="1400" dirty="0" smtClean="0">
                <a:solidFill>
                  <a:srgbClr val="333F48"/>
                </a:solidFill>
                <a:latin typeface="+mj-lt"/>
              </a:rPr>
              <a:t>, Eugenol</a:t>
            </a:r>
            <a:r>
              <a:rPr lang="de-DE" sz="1400" dirty="0">
                <a:solidFill>
                  <a:srgbClr val="333F48"/>
                </a:solidFill>
                <a:latin typeface="+mj-lt"/>
              </a:rPr>
              <a:t>, Benzyl Salicylate, </a:t>
            </a:r>
            <a:r>
              <a:rPr lang="de-DE" sz="1400" dirty="0" err="1" smtClean="0">
                <a:solidFill>
                  <a:srgbClr val="333F48"/>
                </a:solidFill>
                <a:latin typeface="+mj-lt"/>
              </a:rPr>
              <a:t>Hexyl</a:t>
            </a:r>
            <a:r>
              <a:rPr lang="de-DE" sz="1400" dirty="0" smtClean="0">
                <a:solidFill>
                  <a:srgbClr val="333F48"/>
                </a:solidFill>
                <a:latin typeface="+mj-lt"/>
              </a:rPr>
              <a:t> </a:t>
            </a:r>
            <a:r>
              <a:rPr lang="de-DE" sz="1400" dirty="0" err="1">
                <a:solidFill>
                  <a:srgbClr val="333F48"/>
                </a:solidFill>
                <a:latin typeface="+mj-lt"/>
              </a:rPr>
              <a:t>Cinnamal</a:t>
            </a:r>
            <a:r>
              <a:rPr lang="de-DE" sz="1400" dirty="0">
                <a:solidFill>
                  <a:srgbClr val="333F48"/>
                </a:solidFill>
                <a:latin typeface="+mj-lt"/>
              </a:rPr>
              <a:t>, Limonene, </a:t>
            </a:r>
            <a:r>
              <a:rPr lang="de-DE" sz="1400" dirty="0" err="1">
                <a:solidFill>
                  <a:srgbClr val="333F48"/>
                </a:solidFill>
                <a:latin typeface="+mj-lt"/>
              </a:rPr>
              <a:t>Citronellol</a:t>
            </a:r>
            <a:r>
              <a:rPr lang="de-DE" sz="1400" dirty="0">
                <a:solidFill>
                  <a:srgbClr val="333F48"/>
                </a:solidFill>
                <a:latin typeface="+mj-lt"/>
              </a:rPr>
              <a:t>, </a:t>
            </a:r>
            <a:r>
              <a:rPr lang="de-DE" sz="1400" dirty="0" err="1">
                <a:solidFill>
                  <a:srgbClr val="333F48"/>
                </a:solidFill>
                <a:latin typeface="+mj-lt"/>
              </a:rPr>
              <a:t>Linalool</a:t>
            </a:r>
            <a:r>
              <a:rPr lang="de-DE" sz="1400" dirty="0">
                <a:solidFill>
                  <a:srgbClr val="333F48"/>
                </a:solidFill>
                <a:latin typeface="+mj-lt"/>
              </a:rPr>
              <a:t>, </a:t>
            </a:r>
            <a:r>
              <a:rPr lang="de-DE" sz="1400" dirty="0" err="1">
                <a:solidFill>
                  <a:srgbClr val="333F48"/>
                </a:solidFill>
                <a:latin typeface="+mj-lt"/>
              </a:rPr>
              <a:t>Alcohol</a:t>
            </a:r>
            <a:r>
              <a:rPr lang="de-DE" sz="1400" dirty="0">
                <a:solidFill>
                  <a:srgbClr val="333F48"/>
                </a:solidFill>
                <a:latin typeface="+mj-lt"/>
              </a:rPr>
              <a:t>, Parfum/</a:t>
            </a:r>
            <a:r>
              <a:rPr lang="de-DE" sz="1400" dirty="0" err="1">
                <a:solidFill>
                  <a:srgbClr val="333F48"/>
                </a:solidFill>
                <a:latin typeface="+mj-lt"/>
              </a:rPr>
              <a:t>Fragrance</a:t>
            </a:r>
            <a:endParaRPr lang="de-DE" sz="1400" dirty="0">
              <a:solidFill>
                <a:srgbClr val="333F48"/>
              </a:solidFill>
              <a:latin typeface="+mj-lt"/>
            </a:endParaRPr>
          </a:p>
        </p:txBody>
      </p:sp>
    </p:spTree>
    <p:extLst>
      <p:ext uri="{BB962C8B-B14F-4D97-AF65-F5344CB8AC3E}">
        <p14:creationId xmlns:p14="http://schemas.microsoft.com/office/powerpoint/2010/main" val="236474486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Mask</a:t>
            </a:r>
            <a:endParaRPr lang="de-DE" dirty="0"/>
          </a:p>
        </p:txBody>
      </p:sp>
      <p:sp>
        <p:nvSpPr>
          <p:cNvPr id="3" name="Textplatzhalter 2"/>
          <p:cNvSpPr>
            <a:spLocks noGrp="1"/>
          </p:cNvSpPr>
          <p:nvPr>
            <p:ph type="body" sz="half" idx="1"/>
          </p:nvPr>
        </p:nvSpPr>
        <p:spPr/>
        <p:txBody>
          <a:bodyPr/>
          <a:lstStyle/>
          <a:p>
            <a:pPr marL="0" indent="0">
              <a:buNone/>
            </a:pPr>
            <a:r>
              <a:rPr lang="de-DE" dirty="0" err="1"/>
              <a:t>Mattifying</a:t>
            </a:r>
            <a:r>
              <a:rPr lang="de-DE" dirty="0"/>
              <a:t> </a:t>
            </a:r>
            <a:r>
              <a:rPr lang="de-DE" dirty="0" err="1"/>
              <a:t>and</a:t>
            </a:r>
            <a:r>
              <a:rPr lang="de-DE" dirty="0"/>
              <a:t> anti-</a:t>
            </a:r>
            <a:r>
              <a:rPr lang="de-DE" dirty="0" err="1"/>
              <a:t>inflammatory</a:t>
            </a:r>
            <a:r>
              <a:rPr lang="de-DE" dirty="0"/>
              <a:t> </a:t>
            </a:r>
            <a:r>
              <a:rPr lang="de-DE" dirty="0" err="1"/>
              <a:t>oyster</a:t>
            </a:r>
            <a:r>
              <a:rPr lang="de-DE" dirty="0"/>
              <a:t> </a:t>
            </a:r>
            <a:r>
              <a:rPr lang="de-DE" dirty="0" err="1"/>
              <a:t>mask</a:t>
            </a:r>
            <a:r>
              <a:rPr lang="de-DE" dirty="0"/>
              <a:t> </a:t>
            </a:r>
            <a:r>
              <a:rPr lang="de-DE" dirty="0" err="1"/>
              <a:t>for</a:t>
            </a:r>
            <a:r>
              <a:rPr lang="de-DE" dirty="0"/>
              <a:t> large-</a:t>
            </a:r>
            <a:r>
              <a:rPr lang="de-DE" dirty="0" err="1"/>
              <a:t>pored</a:t>
            </a:r>
            <a:r>
              <a:rPr lang="de-DE" dirty="0"/>
              <a:t> </a:t>
            </a:r>
            <a:r>
              <a:rPr lang="de-DE" dirty="0" err="1"/>
              <a:t>and</a:t>
            </a:r>
            <a:r>
              <a:rPr lang="de-DE" dirty="0"/>
              <a:t> </a:t>
            </a:r>
            <a:r>
              <a:rPr lang="de-DE" dirty="0" err="1"/>
              <a:t>combination</a:t>
            </a:r>
            <a:r>
              <a:rPr lang="de-DE" dirty="0"/>
              <a:t> </a:t>
            </a:r>
            <a:r>
              <a:rPr lang="de-DE" dirty="0" err="1"/>
              <a:t>skin</a:t>
            </a:r>
            <a:r>
              <a:rPr lang="de-DE" dirty="0"/>
              <a:t>.</a:t>
            </a:r>
          </a:p>
          <a:p>
            <a:r>
              <a:rPr lang="de-DE" dirty="0" err="1" smtClean="0"/>
              <a:t>Hardening</a:t>
            </a:r>
            <a:r>
              <a:rPr lang="de-DE" dirty="0" smtClean="0"/>
              <a:t> </a:t>
            </a:r>
            <a:r>
              <a:rPr lang="de-DE" dirty="0" err="1" smtClean="0"/>
              <a:t>texture</a:t>
            </a:r>
            <a:r>
              <a:rPr lang="de-DE" dirty="0" smtClean="0"/>
              <a:t> (</a:t>
            </a:r>
            <a:r>
              <a:rPr lang="de-DE" dirty="0" err="1" smtClean="0"/>
              <a:t>anthracite</a:t>
            </a:r>
            <a:r>
              <a:rPr lang="de-DE" dirty="0" smtClean="0"/>
              <a:t> </a:t>
            </a:r>
            <a:r>
              <a:rPr lang="de-DE" dirty="0" err="1" smtClean="0"/>
              <a:t>color</a:t>
            </a:r>
            <a:r>
              <a:rPr lang="de-DE" dirty="0" smtClean="0"/>
              <a:t>)</a:t>
            </a:r>
          </a:p>
          <a:p>
            <a:r>
              <a:rPr lang="de-DE" dirty="0" err="1" smtClean="0"/>
              <a:t>Nutrient-rich</a:t>
            </a:r>
            <a:r>
              <a:rPr lang="de-DE" dirty="0" smtClean="0"/>
              <a:t> </a:t>
            </a:r>
            <a:r>
              <a:rPr lang="de-DE" dirty="0" err="1"/>
              <a:t>and</a:t>
            </a:r>
            <a:r>
              <a:rPr lang="de-DE" dirty="0"/>
              <a:t> </a:t>
            </a:r>
            <a:r>
              <a:rPr lang="de-DE" dirty="0" err="1"/>
              <a:t>antibacterial</a:t>
            </a:r>
            <a:r>
              <a:rPr lang="de-DE" dirty="0"/>
              <a:t> </a:t>
            </a:r>
            <a:r>
              <a:rPr lang="de-DE" dirty="0" err="1" smtClean="0"/>
              <a:t>formulation</a:t>
            </a:r>
            <a:endParaRPr lang="de-DE" dirty="0"/>
          </a:p>
          <a:p>
            <a:r>
              <a:rPr lang="de-DE" dirty="0" err="1"/>
              <a:t>Nourishes</a:t>
            </a:r>
            <a:r>
              <a:rPr lang="de-DE" dirty="0"/>
              <a:t> </a:t>
            </a:r>
            <a:r>
              <a:rPr lang="de-DE" dirty="0" err="1"/>
              <a:t>and</a:t>
            </a:r>
            <a:r>
              <a:rPr lang="de-DE" dirty="0"/>
              <a:t> </a:t>
            </a:r>
            <a:r>
              <a:rPr lang="de-DE" dirty="0" err="1"/>
              <a:t>cleans</a:t>
            </a:r>
            <a:r>
              <a:rPr lang="de-DE" dirty="0"/>
              <a:t> down </a:t>
            </a:r>
            <a:r>
              <a:rPr lang="de-DE" dirty="0" err="1"/>
              <a:t>to</a:t>
            </a:r>
            <a:r>
              <a:rPr lang="de-DE" dirty="0"/>
              <a:t> </a:t>
            </a:r>
            <a:r>
              <a:rPr lang="de-DE" dirty="0" err="1"/>
              <a:t>the</a:t>
            </a:r>
            <a:r>
              <a:rPr lang="de-DE" dirty="0"/>
              <a:t> </a:t>
            </a:r>
            <a:r>
              <a:rPr lang="de-DE" dirty="0" err="1" smtClean="0"/>
              <a:t>pores</a:t>
            </a:r>
            <a:endParaRPr lang="de-DE" dirty="0"/>
          </a:p>
          <a:p>
            <a:r>
              <a:rPr lang="de-DE" dirty="0" err="1"/>
              <a:t>Improves</a:t>
            </a:r>
            <a:r>
              <a:rPr lang="de-DE" dirty="0"/>
              <a:t> </a:t>
            </a:r>
            <a:r>
              <a:rPr lang="de-DE" dirty="0" err="1"/>
              <a:t>shiny</a:t>
            </a:r>
            <a:r>
              <a:rPr lang="de-DE" dirty="0"/>
              <a:t> </a:t>
            </a:r>
            <a:r>
              <a:rPr lang="de-DE" dirty="0" err="1"/>
              <a:t>skin</a:t>
            </a:r>
            <a:r>
              <a:rPr lang="de-DE" dirty="0"/>
              <a:t> </a:t>
            </a:r>
            <a:r>
              <a:rPr lang="de-DE" dirty="0" err="1"/>
              <a:t>with</a:t>
            </a:r>
            <a:r>
              <a:rPr lang="de-DE" dirty="0"/>
              <a:t> an immediate </a:t>
            </a:r>
            <a:r>
              <a:rPr lang="de-DE" dirty="0" err="1" smtClean="0"/>
              <a:t>effect</a:t>
            </a:r>
            <a:endParaRPr lang="de-DE" dirty="0"/>
          </a:p>
          <a:p>
            <a:r>
              <a:rPr lang="de-DE" dirty="0" err="1"/>
              <a:t>Leaves</a:t>
            </a:r>
            <a:r>
              <a:rPr lang="de-DE" dirty="0"/>
              <a:t> </a:t>
            </a:r>
            <a:r>
              <a:rPr lang="de-DE" dirty="0" err="1"/>
              <a:t>the</a:t>
            </a:r>
            <a:r>
              <a:rPr lang="de-DE" dirty="0"/>
              <a:t> </a:t>
            </a:r>
            <a:r>
              <a:rPr lang="de-DE" dirty="0" err="1"/>
              <a:t>skin</a:t>
            </a:r>
            <a:r>
              <a:rPr lang="de-DE" dirty="0"/>
              <a:t> </a:t>
            </a:r>
            <a:r>
              <a:rPr lang="de-DE" dirty="0" err="1"/>
              <a:t>with</a:t>
            </a:r>
            <a:r>
              <a:rPr lang="de-DE" dirty="0"/>
              <a:t> a </a:t>
            </a:r>
            <a:r>
              <a:rPr lang="de-DE" dirty="0" err="1"/>
              <a:t>clear</a:t>
            </a:r>
            <a:r>
              <a:rPr lang="de-DE" dirty="0"/>
              <a:t> </a:t>
            </a:r>
            <a:r>
              <a:rPr lang="de-DE" dirty="0" err="1"/>
              <a:t>and</a:t>
            </a:r>
            <a:r>
              <a:rPr lang="de-DE" dirty="0"/>
              <a:t> </a:t>
            </a:r>
            <a:r>
              <a:rPr lang="de-DE" dirty="0" err="1"/>
              <a:t>fresh</a:t>
            </a:r>
            <a:r>
              <a:rPr lang="de-DE" dirty="0"/>
              <a:t> </a:t>
            </a:r>
            <a:r>
              <a:rPr lang="de-DE" dirty="0" err="1" smtClean="0"/>
              <a:t>appearance</a:t>
            </a:r>
            <a:endParaRPr lang="de-DE" dirty="0"/>
          </a:p>
          <a:p>
            <a:r>
              <a:rPr lang="de-DE" dirty="0" err="1"/>
              <a:t>For</a:t>
            </a:r>
            <a:r>
              <a:rPr lang="de-DE" dirty="0"/>
              <a:t> a matt </a:t>
            </a:r>
            <a:r>
              <a:rPr lang="de-DE" dirty="0" err="1"/>
              <a:t>complexion</a:t>
            </a:r>
            <a:r>
              <a:rPr lang="de-DE" dirty="0"/>
              <a:t> </a:t>
            </a:r>
            <a:r>
              <a:rPr lang="de-DE" dirty="0" err="1"/>
              <a:t>without</a:t>
            </a:r>
            <a:r>
              <a:rPr lang="de-DE" dirty="0"/>
              <a:t> </a:t>
            </a:r>
            <a:r>
              <a:rPr lang="de-DE" dirty="0" err="1"/>
              <a:t>drying</a:t>
            </a:r>
            <a:r>
              <a:rPr lang="de-DE" dirty="0"/>
              <a:t> out </a:t>
            </a:r>
            <a:r>
              <a:rPr lang="de-DE" dirty="0" err="1"/>
              <a:t>the</a:t>
            </a:r>
            <a:r>
              <a:rPr lang="de-DE" dirty="0"/>
              <a:t> </a:t>
            </a:r>
            <a:r>
              <a:rPr lang="de-DE" dirty="0" err="1"/>
              <a:t>skin</a:t>
            </a:r>
            <a:endParaRPr lang="de-DE" dirty="0"/>
          </a:p>
          <a:p>
            <a:pPr marL="0" indent="0">
              <a:buNone/>
            </a:pPr>
            <a:r>
              <a:rPr lang="de-DE" altLang="de-DE" b="1" dirty="0" err="1"/>
              <a:t>Tip</a:t>
            </a:r>
            <a:r>
              <a:rPr lang="de-DE" altLang="de-DE" b="1" dirty="0"/>
              <a:t>:</a:t>
            </a:r>
          </a:p>
          <a:p>
            <a:pPr marL="0" indent="0">
              <a:buNone/>
            </a:pPr>
            <a:r>
              <a:rPr lang="de-DE" altLang="de-DE" b="1" dirty="0" err="1"/>
              <a:t>Excellent</a:t>
            </a:r>
            <a:r>
              <a:rPr lang="de-DE" altLang="de-DE" b="1" dirty="0"/>
              <a:t> SOS </a:t>
            </a:r>
            <a:r>
              <a:rPr lang="de-DE" altLang="de-DE" b="1" dirty="0" err="1" smtClean="0"/>
              <a:t>product</a:t>
            </a:r>
            <a:r>
              <a:rPr lang="de-DE" altLang="de-DE" b="1" smtClean="0"/>
              <a:t>; also </a:t>
            </a:r>
            <a:r>
              <a:rPr lang="de-DE" altLang="de-DE" b="1" dirty="0" err="1"/>
              <a:t>for</a:t>
            </a:r>
            <a:r>
              <a:rPr lang="de-DE" altLang="de-DE" b="1" dirty="0"/>
              <a:t> </a:t>
            </a:r>
            <a:r>
              <a:rPr lang="de-DE" altLang="de-DE" b="1" dirty="0" err="1"/>
              <a:t>men‘s</a:t>
            </a:r>
            <a:r>
              <a:rPr lang="de-DE" altLang="de-DE" b="1" dirty="0"/>
              <a:t> </a:t>
            </a:r>
            <a:r>
              <a:rPr lang="de-DE" altLang="de-DE" b="1" dirty="0" err="1"/>
              <a:t>skin</a:t>
            </a:r>
            <a:r>
              <a:rPr lang="de-DE" altLang="de-DE" b="1" dirty="0"/>
              <a:t> </a:t>
            </a:r>
            <a:r>
              <a:rPr lang="de-DE" altLang="de-DE" b="1" dirty="0" err="1" smtClean="0"/>
              <a:t>prone</a:t>
            </a:r>
            <a:r>
              <a:rPr lang="de-DE" altLang="de-DE" b="1" dirty="0" smtClean="0"/>
              <a:t> </a:t>
            </a:r>
            <a:r>
              <a:rPr lang="de-DE" altLang="de-DE" b="1" dirty="0" err="1"/>
              <a:t>to</a:t>
            </a:r>
            <a:r>
              <a:rPr lang="de-DE" altLang="de-DE" b="1" dirty="0"/>
              <a:t> </a:t>
            </a:r>
            <a:r>
              <a:rPr lang="de-DE" altLang="de-DE" b="1" dirty="0" err="1"/>
              <a:t>impurities</a:t>
            </a:r>
            <a:r>
              <a:rPr lang="de-DE" altLang="de-DE" b="1" dirty="0"/>
              <a:t>.</a:t>
            </a:r>
          </a:p>
          <a:p>
            <a:pPr marL="0" indent="0">
              <a:buNone/>
            </a:pPr>
            <a:endParaRPr lang="de-DE" b="1" dirty="0"/>
          </a:p>
        </p:txBody>
      </p:sp>
      <p:sp>
        <p:nvSpPr>
          <p:cNvPr id="4" name="Textplatzhalter 3"/>
          <p:cNvSpPr>
            <a:spLocks noGrp="1"/>
          </p:cNvSpPr>
          <p:nvPr>
            <p:ph type="body" sz="quarter" idx="11"/>
          </p:nvPr>
        </p:nvSpPr>
        <p:spPr/>
        <p:txBody>
          <a:bodyPr/>
          <a:lstStyle/>
          <a:p>
            <a:r>
              <a:rPr lang="de-DE" dirty="0" smtClean="0"/>
              <a:t>Intensive care </a:t>
            </a:r>
            <a:r>
              <a:rPr lang="de-DE" dirty="0" err="1" smtClean="0"/>
              <a:t>for</a:t>
            </a:r>
            <a:r>
              <a:rPr lang="de-DE" dirty="0" smtClean="0"/>
              <a:t> </a:t>
            </a:r>
            <a:r>
              <a:rPr lang="de-DE" dirty="0" err="1" smtClean="0"/>
              <a:t>mature</a:t>
            </a:r>
            <a:r>
              <a:rPr lang="de-DE" dirty="0" smtClean="0"/>
              <a:t>, </a:t>
            </a:r>
            <a:r>
              <a:rPr lang="de-DE" dirty="0" err="1" smtClean="0"/>
              <a:t>impure</a:t>
            </a:r>
            <a:r>
              <a:rPr lang="de-DE" dirty="0" smtClean="0"/>
              <a:t> </a:t>
            </a:r>
            <a:r>
              <a:rPr lang="de-DE" dirty="0" err="1" smtClean="0"/>
              <a:t>skin</a:t>
            </a:r>
            <a:endParaRPr lang="de-DE" dirty="0"/>
          </a:p>
        </p:txBody>
      </p:sp>
      <p:pic>
        <p:nvPicPr>
          <p:cNvPr id="5" name="Picture 2" descr="K:\Marketing\Dalton\01 Bilder\Bilder für PPT\Oyster\Oyster Mas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879475"/>
            <a:ext cx="3600450" cy="504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hlinkClick r:id="rId3" action="ppaction://hlinksldjump"/>
          </p:cNvPr>
          <p:cNvSpPr txBox="1">
            <a:spLocks noChangeArrowheads="1"/>
          </p:cNvSpPr>
          <p:nvPr/>
        </p:nvSpPr>
        <p:spPr bwMode="auto">
          <a:xfrm>
            <a:off x="9336088" y="6669087"/>
            <a:ext cx="46990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de-DE" altLang="de-DE" sz="700" dirty="0">
                <a:solidFill>
                  <a:srgbClr val="333F48"/>
                </a:solidFill>
                <a:latin typeface="+mn-lt"/>
                <a:sym typeface="Webdings" panose="05030102010509060703" pitchFamily="18" charset="2"/>
              </a:rPr>
              <a:t></a:t>
            </a:r>
            <a:r>
              <a:rPr lang="de-DE" altLang="de-DE" sz="700" dirty="0" err="1">
                <a:solidFill>
                  <a:srgbClr val="333F48"/>
                </a:solidFill>
                <a:latin typeface="+mn-lt"/>
              </a:rPr>
              <a:t>Ingr</a:t>
            </a:r>
            <a:r>
              <a:rPr lang="de-DE" altLang="de-DE" sz="700" dirty="0">
                <a:solidFill>
                  <a:srgbClr val="333F48"/>
                </a:solidFill>
                <a:latin typeface="+mn-lt"/>
              </a:rPr>
              <a:t>.</a:t>
            </a:r>
          </a:p>
        </p:txBody>
      </p:sp>
    </p:spTree>
    <p:extLst>
      <p:ext uri="{BB962C8B-B14F-4D97-AF65-F5344CB8AC3E}">
        <p14:creationId xmlns:p14="http://schemas.microsoft.com/office/powerpoint/2010/main" val="9678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0-#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87934"/>
            <a:ext cx="6690736" cy="692150"/>
          </a:xfrm>
        </p:spPr>
        <p:txBody>
          <a:bodyPr/>
          <a:lstStyle/>
          <a:p>
            <a:pPr eaLnBrk="1" hangingPunct="1"/>
            <a:r>
              <a:rPr lang="de-DE" altLang="de-DE" dirty="0" err="1" smtClean="0"/>
              <a:t>Mask</a:t>
            </a:r>
            <a:r>
              <a:rPr lang="de-DE" altLang="de-DE" dirty="0" smtClean="0"/>
              <a:t> </a:t>
            </a:r>
            <a:r>
              <a:rPr lang="en-US" altLang="de-DE" dirty="0"/>
              <a:t>-</a:t>
            </a:r>
            <a:r>
              <a:rPr lang="en-US" altLang="de-DE" dirty="0" smtClean="0"/>
              <a:t> Active Ingredients</a:t>
            </a:r>
            <a:endParaRPr lang="en-US" altLang="de-DE" dirty="0"/>
          </a:p>
        </p:txBody>
      </p:sp>
      <p:sp>
        <p:nvSpPr>
          <p:cNvPr id="39939" name="Rectangle 4"/>
          <p:cNvSpPr>
            <a:spLocks noGrp="1" noChangeArrowheads="1"/>
          </p:cNvSpPr>
          <p:nvPr>
            <p:ph type="body" sz="half" idx="1"/>
          </p:nvPr>
        </p:nvSpPr>
        <p:spPr>
          <a:xfrm>
            <a:off x="4656139" y="1989138"/>
            <a:ext cx="5459411" cy="3221037"/>
          </a:xfrm>
          <a:noFill/>
        </p:spPr>
        <p:txBody>
          <a:bodyPr/>
          <a:lstStyle/>
          <a:p>
            <a:pPr eaLnBrk="1" hangingPunct="1"/>
            <a:r>
              <a:rPr lang="de-DE" altLang="de-DE" dirty="0" err="1" smtClean="0"/>
              <a:t>Celumer</a:t>
            </a:r>
            <a:r>
              <a:rPr lang="de-DE" altLang="de-DE" dirty="0" smtClean="0"/>
              <a:t> Marine Minerals</a:t>
            </a:r>
          </a:p>
          <a:p>
            <a:pPr eaLnBrk="1" hangingPunct="1"/>
            <a:r>
              <a:rPr lang="de-DE" altLang="de-DE" dirty="0" err="1" smtClean="0"/>
              <a:t>Sea</a:t>
            </a:r>
            <a:r>
              <a:rPr lang="de-DE" altLang="de-DE" dirty="0" smtClean="0"/>
              <a:t> </a:t>
            </a:r>
            <a:r>
              <a:rPr lang="de-DE" altLang="de-DE" dirty="0" err="1" smtClean="0"/>
              <a:t>Silt</a:t>
            </a:r>
            <a:endParaRPr lang="de-DE" altLang="de-DE" dirty="0" smtClean="0"/>
          </a:p>
          <a:p>
            <a:pPr eaLnBrk="1" hangingPunct="1"/>
            <a:r>
              <a:rPr lang="de-DE" altLang="de-DE" dirty="0" err="1" smtClean="0"/>
              <a:t>Oyster</a:t>
            </a:r>
            <a:endParaRPr lang="de-DE" altLang="de-DE" dirty="0" smtClean="0"/>
          </a:p>
          <a:p>
            <a:pPr eaLnBrk="1" hangingPunct="1"/>
            <a:r>
              <a:rPr lang="de-DE" altLang="de-DE" dirty="0" err="1" smtClean="0"/>
              <a:t>Pistacia</a:t>
            </a:r>
            <a:r>
              <a:rPr lang="de-DE" altLang="de-DE" dirty="0" smtClean="0"/>
              <a:t> </a:t>
            </a:r>
            <a:r>
              <a:rPr lang="de-DE" altLang="de-DE" dirty="0" err="1" smtClean="0"/>
              <a:t>lentiscus</a:t>
            </a:r>
            <a:endParaRPr lang="de-DE" altLang="de-DE" dirty="0" smtClean="0"/>
          </a:p>
          <a:p>
            <a:pPr eaLnBrk="1" hangingPunct="1"/>
            <a:r>
              <a:rPr lang="de-DE" altLang="de-DE" dirty="0" smtClean="0"/>
              <a:t>Spirulina</a:t>
            </a:r>
          </a:p>
          <a:p>
            <a:pPr eaLnBrk="1" hangingPunct="1"/>
            <a:r>
              <a:rPr lang="de-DE" altLang="de-DE" dirty="0" err="1" smtClean="0"/>
              <a:t>Camphor</a:t>
            </a:r>
            <a:endParaRPr lang="de-DE" altLang="de-DE" dirty="0"/>
          </a:p>
          <a:p>
            <a:pPr eaLnBrk="1" hangingPunct="1"/>
            <a:r>
              <a:rPr lang="de-DE" altLang="de-DE" dirty="0" smtClean="0"/>
              <a:t>Kaolin</a:t>
            </a:r>
          </a:p>
          <a:p>
            <a:pPr marL="0" indent="0" eaLnBrk="1" hangingPunct="1">
              <a:buNone/>
            </a:pPr>
            <a:endParaRPr lang="de-DE" altLang="de-DE" dirty="0" smtClean="0"/>
          </a:p>
          <a:p>
            <a:pPr eaLnBrk="1" hangingPunct="1">
              <a:buFont typeface="Wingdings 2" panose="05020102010507070707" pitchFamily="18" charset="2"/>
              <a:buChar char="¡"/>
            </a:pPr>
            <a:endParaRPr lang="de-DE" altLang="de-DE" dirty="0" smtClean="0"/>
          </a:p>
          <a:p>
            <a:pPr eaLnBrk="1" hangingPunct="1">
              <a:buFont typeface="Wingdings 2" panose="05020102010507070707" pitchFamily="18" charset="2"/>
              <a:buChar char="¡"/>
            </a:pPr>
            <a:endParaRPr lang="en-US" altLang="de-DE" dirty="0" smtClean="0"/>
          </a:p>
        </p:txBody>
      </p:sp>
      <p:sp>
        <p:nvSpPr>
          <p:cNvPr id="39941" name="Text Box 11">
            <a:hlinkClick r:id="rId3" action="ppaction://hlinksldjump"/>
          </p:cNvPr>
          <p:cNvSpPr txBox="1">
            <a:spLocks noChangeArrowheads="1"/>
          </p:cNvSpPr>
          <p:nvPr/>
        </p:nvSpPr>
        <p:spPr bwMode="auto">
          <a:xfrm>
            <a:off x="9059803" y="6696076"/>
            <a:ext cx="1538715" cy="16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MASK</a:t>
            </a:r>
            <a:endParaRPr lang="en-US" altLang="de-DE" sz="700" dirty="0">
              <a:solidFill>
                <a:srgbClr val="333F48"/>
              </a:solidFill>
              <a:latin typeface="+mn-lt"/>
            </a:endParaRPr>
          </a:p>
        </p:txBody>
      </p:sp>
      <p:sp>
        <p:nvSpPr>
          <p:cNvPr id="11" name="Text Box 17">
            <a:hlinkClick r:id="rId4" action="ppaction://hlinksldjump"/>
          </p:cNvPr>
          <p:cNvSpPr txBox="1">
            <a:spLocks noChangeArrowheads="1"/>
          </p:cNvSpPr>
          <p:nvPr/>
        </p:nvSpPr>
        <p:spPr bwMode="auto">
          <a:xfrm>
            <a:off x="3396668" y="6305177"/>
            <a:ext cx="640311" cy="19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Sea Silt</a:t>
            </a:r>
            <a:endParaRPr lang="en-US" altLang="de-DE" sz="700" dirty="0">
              <a:solidFill>
                <a:srgbClr val="333F48"/>
              </a:solidFill>
              <a:latin typeface="+mn-lt"/>
            </a:endParaRPr>
          </a:p>
        </p:txBody>
      </p:sp>
      <p:sp>
        <p:nvSpPr>
          <p:cNvPr id="12" name="Text Box 17">
            <a:hlinkClick r:id="rId5" action="ppaction://hlinksldjump"/>
          </p:cNvPr>
          <p:cNvSpPr txBox="1">
            <a:spLocks noChangeArrowheads="1"/>
          </p:cNvSpPr>
          <p:nvPr/>
        </p:nvSpPr>
        <p:spPr bwMode="auto">
          <a:xfrm>
            <a:off x="10726754" y="6309146"/>
            <a:ext cx="515936"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a:solidFill>
                  <a:srgbClr val="333F48"/>
                </a:solidFill>
                <a:latin typeface="+mn-lt"/>
                <a:sym typeface="Webdings" panose="05030102010509060703" pitchFamily="18" charset="2"/>
              </a:rPr>
              <a:t>INCI</a:t>
            </a:r>
            <a:endParaRPr lang="en-US" altLang="de-DE" sz="700" dirty="0">
              <a:solidFill>
                <a:srgbClr val="333F48"/>
              </a:solidFill>
              <a:latin typeface="+mn-lt"/>
            </a:endParaRPr>
          </a:p>
        </p:txBody>
      </p:sp>
      <p:sp>
        <p:nvSpPr>
          <p:cNvPr id="13" name="Text Box 17">
            <a:hlinkClick r:id="rId6" action="ppaction://hlinksldjump"/>
          </p:cNvPr>
          <p:cNvSpPr txBox="1">
            <a:spLocks noChangeArrowheads="1"/>
          </p:cNvSpPr>
          <p:nvPr/>
        </p:nvSpPr>
        <p:spPr bwMode="auto">
          <a:xfrm>
            <a:off x="1821010" y="6309146"/>
            <a:ext cx="14398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Celumer</a:t>
            </a:r>
            <a:r>
              <a:rPr lang="en-US" altLang="de-DE" sz="700" dirty="0" smtClean="0">
                <a:solidFill>
                  <a:srgbClr val="333F48"/>
                </a:solidFill>
                <a:latin typeface="+mn-lt"/>
                <a:sym typeface="Webdings" panose="05030102010509060703" pitchFamily="18" charset="2"/>
              </a:rPr>
              <a:t> Marine Minerals</a:t>
            </a:r>
            <a:endParaRPr lang="en-US" altLang="de-DE" sz="700" dirty="0">
              <a:solidFill>
                <a:srgbClr val="333F48"/>
              </a:solidFill>
              <a:latin typeface="+mn-lt"/>
            </a:endParaRPr>
          </a:p>
        </p:txBody>
      </p:sp>
      <p:sp>
        <p:nvSpPr>
          <p:cNvPr id="14" name="Text Box 17">
            <a:hlinkClick r:id="rId7" action="ppaction://hlinksldjump"/>
          </p:cNvPr>
          <p:cNvSpPr txBox="1">
            <a:spLocks noChangeArrowheads="1"/>
          </p:cNvSpPr>
          <p:nvPr/>
        </p:nvSpPr>
        <p:spPr bwMode="auto">
          <a:xfrm>
            <a:off x="4170935" y="6314904"/>
            <a:ext cx="624802" cy="18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Oyster </a:t>
            </a:r>
            <a:endParaRPr lang="en-US" altLang="de-DE" sz="700" dirty="0">
              <a:solidFill>
                <a:srgbClr val="333F48"/>
              </a:solidFill>
              <a:latin typeface="+mn-lt"/>
            </a:endParaRPr>
          </a:p>
        </p:txBody>
      </p:sp>
      <p:sp>
        <p:nvSpPr>
          <p:cNvPr id="17" name="Text Box 17">
            <a:hlinkClick r:id="rId8" action="ppaction://hlinksldjump"/>
          </p:cNvPr>
          <p:cNvSpPr txBox="1">
            <a:spLocks noChangeArrowheads="1"/>
          </p:cNvSpPr>
          <p:nvPr/>
        </p:nvSpPr>
        <p:spPr bwMode="auto">
          <a:xfrm>
            <a:off x="6260636" y="6305176"/>
            <a:ext cx="623749" cy="11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Spirulina</a:t>
            </a:r>
            <a:endParaRPr lang="en-US" altLang="de-DE" sz="700" dirty="0">
              <a:solidFill>
                <a:srgbClr val="333F48"/>
              </a:solidFill>
              <a:latin typeface="+mn-lt"/>
            </a:endParaRPr>
          </a:p>
        </p:txBody>
      </p:sp>
      <p:sp>
        <p:nvSpPr>
          <p:cNvPr id="18" name="Text Box 17">
            <a:hlinkClick r:id="rId9" action="ppaction://hlinksldjump"/>
          </p:cNvPr>
          <p:cNvSpPr txBox="1">
            <a:spLocks noChangeArrowheads="1"/>
          </p:cNvSpPr>
          <p:nvPr/>
        </p:nvSpPr>
        <p:spPr bwMode="auto">
          <a:xfrm>
            <a:off x="6978586" y="6300835"/>
            <a:ext cx="753524"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Camphor</a:t>
            </a:r>
            <a:endParaRPr lang="en-US" altLang="de-DE" sz="700" dirty="0">
              <a:solidFill>
                <a:srgbClr val="333F48"/>
              </a:solidFill>
              <a:latin typeface="+mn-lt"/>
            </a:endParaRPr>
          </a:p>
        </p:txBody>
      </p:sp>
      <p:sp>
        <p:nvSpPr>
          <p:cNvPr id="19" name="Text Box 17">
            <a:hlinkClick r:id="rId10" action="ppaction://hlinksldjump"/>
          </p:cNvPr>
          <p:cNvSpPr txBox="1">
            <a:spLocks noChangeArrowheads="1"/>
          </p:cNvSpPr>
          <p:nvPr/>
        </p:nvSpPr>
        <p:spPr bwMode="auto">
          <a:xfrm>
            <a:off x="7828888" y="6305176"/>
            <a:ext cx="906856" cy="1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Kaolin</a:t>
            </a:r>
            <a:endParaRPr lang="en-US" altLang="de-DE" sz="700" dirty="0">
              <a:solidFill>
                <a:srgbClr val="333F48"/>
              </a:solidFill>
              <a:latin typeface="+mn-lt"/>
            </a:endParaRPr>
          </a:p>
        </p:txBody>
      </p:sp>
      <p:sp>
        <p:nvSpPr>
          <p:cNvPr id="20" name="Text Box 17">
            <a:hlinkClick r:id="rId11" action="ppaction://hlinksldjump"/>
          </p:cNvPr>
          <p:cNvSpPr txBox="1">
            <a:spLocks noChangeArrowheads="1"/>
          </p:cNvSpPr>
          <p:nvPr/>
        </p:nvSpPr>
        <p:spPr bwMode="auto">
          <a:xfrm>
            <a:off x="4987639" y="6309146"/>
            <a:ext cx="114393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en-US" altLang="de-DE" sz="700" dirty="0" smtClean="0">
                <a:solidFill>
                  <a:srgbClr val="333F48"/>
                </a:solidFill>
                <a:latin typeface="+mn-lt"/>
                <a:sym typeface="Webdings" panose="05030102010509060703" pitchFamily="18" charset="2"/>
              </a:rPr>
              <a:t></a:t>
            </a:r>
            <a:r>
              <a:rPr lang="en-US" altLang="de-DE" sz="700" dirty="0" err="1" smtClean="0">
                <a:solidFill>
                  <a:srgbClr val="333F48"/>
                </a:solidFill>
                <a:latin typeface="+mn-lt"/>
                <a:sym typeface="Webdings" panose="05030102010509060703" pitchFamily="18" charset="2"/>
              </a:rPr>
              <a:t>Pistacia</a:t>
            </a:r>
            <a:r>
              <a:rPr lang="en-US" altLang="de-DE" sz="700" dirty="0" smtClean="0">
                <a:solidFill>
                  <a:srgbClr val="333F48"/>
                </a:solidFill>
                <a:latin typeface="+mn-lt"/>
                <a:sym typeface="Webdings" panose="05030102010509060703" pitchFamily="18" charset="2"/>
              </a:rPr>
              <a:t> </a:t>
            </a:r>
            <a:r>
              <a:rPr lang="en-US" altLang="de-DE" sz="700" dirty="0" err="1" smtClean="0">
                <a:solidFill>
                  <a:srgbClr val="333F48"/>
                </a:solidFill>
                <a:latin typeface="+mn-lt"/>
                <a:sym typeface="Webdings" panose="05030102010509060703" pitchFamily="18" charset="2"/>
              </a:rPr>
              <a:t>lentiscus</a:t>
            </a:r>
            <a:r>
              <a:rPr lang="en-US" altLang="de-DE" sz="700" dirty="0" smtClean="0">
                <a:solidFill>
                  <a:srgbClr val="333F48"/>
                </a:solidFill>
                <a:latin typeface="+mn-lt"/>
                <a:sym typeface="Webdings" panose="05030102010509060703" pitchFamily="18" charset="2"/>
              </a:rPr>
              <a:t> </a:t>
            </a:r>
            <a:endParaRPr lang="en-US" altLang="de-DE" sz="700" dirty="0">
              <a:solidFill>
                <a:srgbClr val="333F48"/>
              </a:solidFill>
              <a:latin typeface="+mn-lt"/>
            </a:endParaRPr>
          </a:p>
        </p:txBody>
      </p:sp>
    </p:spTree>
    <p:extLst>
      <p:ext uri="{BB962C8B-B14F-4D97-AF65-F5344CB8AC3E}">
        <p14:creationId xmlns:p14="http://schemas.microsoft.com/office/powerpoint/2010/main" val="37450074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el 1"/>
          <p:cNvSpPr>
            <a:spLocks noGrp="1"/>
          </p:cNvSpPr>
          <p:nvPr>
            <p:ph type="title"/>
          </p:nvPr>
        </p:nvSpPr>
        <p:spPr>
          <a:xfrm>
            <a:off x="0" y="793750"/>
            <a:ext cx="10382251" cy="692150"/>
          </a:xfrm>
        </p:spPr>
        <p:txBody>
          <a:bodyPr/>
          <a:lstStyle/>
          <a:p>
            <a:r>
              <a:rPr lang="de-DE" altLang="de-DE" dirty="0" err="1" smtClean="0"/>
              <a:t>Mask</a:t>
            </a:r>
            <a:r>
              <a:rPr lang="de-DE" altLang="de-DE" dirty="0" smtClean="0"/>
              <a:t> </a:t>
            </a:r>
            <a:r>
              <a:rPr lang="en-US" altLang="de-DE" dirty="0" smtClean="0"/>
              <a:t>- </a:t>
            </a:r>
            <a:r>
              <a:rPr lang="en-US" altLang="de-DE" dirty="0"/>
              <a:t>INCI</a:t>
            </a:r>
            <a:endParaRPr lang="de-DE" altLang="de-DE" dirty="0"/>
          </a:p>
        </p:txBody>
      </p:sp>
      <p:sp>
        <p:nvSpPr>
          <p:cNvPr id="5" name="Rechteck 3"/>
          <p:cNvSpPr>
            <a:spLocks noChangeArrowheads="1"/>
          </p:cNvSpPr>
          <p:nvPr/>
        </p:nvSpPr>
        <p:spPr bwMode="auto">
          <a:xfrm>
            <a:off x="2497137" y="1994628"/>
            <a:ext cx="79136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fontAlgn="ctr">
              <a:buNone/>
            </a:pPr>
            <a:r>
              <a:rPr lang="de-DE" sz="1400" dirty="0" err="1" smtClean="0">
                <a:solidFill>
                  <a:srgbClr val="333F48"/>
                </a:solidFill>
                <a:latin typeface="+mj-lt"/>
              </a:rPr>
              <a:t>Ingredients</a:t>
            </a:r>
            <a:r>
              <a:rPr lang="de-DE" sz="1400" dirty="0" smtClean="0">
                <a:solidFill>
                  <a:srgbClr val="333F48"/>
                </a:solidFill>
                <a:latin typeface="+mj-lt"/>
              </a:rPr>
              <a:t>:</a:t>
            </a:r>
            <a:endParaRPr lang="de-DE" sz="1400" dirty="0" smtClean="0">
              <a:solidFill>
                <a:srgbClr val="333F48"/>
              </a:solidFill>
              <a:latin typeface="+mj-lt"/>
            </a:endParaRPr>
          </a:p>
          <a:p>
            <a:pPr fontAlgn="ctr">
              <a:lnSpc>
                <a:spcPct val="150000"/>
              </a:lnSpc>
              <a:buNone/>
            </a:pPr>
            <a:r>
              <a:rPr lang="de-DE" sz="1400" dirty="0" smtClean="0">
                <a:solidFill>
                  <a:srgbClr val="333F48"/>
                </a:solidFill>
                <a:latin typeface="+mj-lt"/>
              </a:rPr>
              <a:t>Aqua </a:t>
            </a:r>
            <a:r>
              <a:rPr lang="de-DE" sz="1400" dirty="0">
                <a:solidFill>
                  <a:srgbClr val="333F48"/>
                </a:solidFill>
                <a:latin typeface="+mj-lt"/>
              </a:rPr>
              <a:t>(Water), Kaolin, Cetearyl Alcohol, Ceteareth-20, </a:t>
            </a:r>
            <a:r>
              <a:rPr lang="de-DE" sz="1400" dirty="0" err="1">
                <a:solidFill>
                  <a:srgbClr val="333F48"/>
                </a:solidFill>
                <a:latin typeface="+mj-lt"/>
              </a:rPr>
              <a:t>Octyldodecanol</a:t>
            </a:r>
            <a:r>
              <a:rPr lang="de-DE" sz="1400" dirty="0">
                <a:solidFill>
                  <a:srgbClr val="333F48"/>
                </a:solidFill>
                <a:latin typeface="+mj-lt"/>
              </a:rPr>
              <a:t>, Propylene Glycol, Stearic Acid, Magnesium </a:t>
            </a:r>
            <a:r>
              <a:rPr lang="de-DE" sz="1400" dirty="0" err="1">
                <a:solidFill>
                  <a:srgbClr val="333F48"/>
                </a:solidFill>
                <a:latin typeface="+mj-lt"/>
              </a:rPr>
              <a:t>Aluminum</a:t>
            </a:r>
            <a:r>
              <a:rPr lang="de-DE" sz="1400" dirty="0">
                <a:solidFill>
                  <a:srgbClr val="333F48"/>
                </a:solidFill>
                <a:latin typeface="+mj-lt"/>
              </a:rPr>
              <a:t> Silicate, Sorbitol, Palmitic Acid, Glycerin, Maris Aqua (Sea Water), Maris </a:t>
            </a:r>
            <a:r>
              <a:rPr lang="de-DE" sz="1400" dirty="0" err="1">
                <a:solidFill>
                  <a:srgbClr val="333F48"/>
                </a:solidFill>
                <a:latin typeface="+mj-lt"/>
              </a:rPr>
              <a:t>Limus</a:t>
            </a:r>
            <a:r>
              <a:rPr lang="de-DE" sz="1400" dirty="0">
                <a:solidFill>
                  <a:srgbClr val="333F48"/>
                </a:solidFill>
                <a:latin typeface="+mj-lt"/>
              </a:rPr>
              <a:t> (Sea </a:t>
            </a:r>
            <a:r>
              <a:rPr lang="de-DE" sz="1400" dirty="0" err="1">
                <a:solidFill>
                  <a:srgbClr val="333F48"/>
                </a:solidFill>
                <a:latin typeface="+mj-lt"/>
              </a:rPr>
              <a:t>Silt</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Ostrea</a:t>
            </a:r>
            <a:r>
              <a:rPr lang="de-DE" sz="1400" dirty="0">
                <a:solidFill>
                  <a:srgbClr val="333F48"/>
                </a:solidFill>
                <a:latin typeface="+mj-lt"/>
              </a:rPr>
              <a:t> (Oyster) Shell </a:t>
            </a:r>
            <a:r>
              <a:rPr lang="de-DE" sz="1400" dirty="0" err="1">
                <a:solidFill>
                  <a:srgbClr val="333F48"/>
                </a:solidFill>
                <a:latin typeface="+mj-lt"/>
              </a:rPr>
              <a:t>Extract</a:t>
            </a:r>
            <a:r>
              <a:rPr lang="de-DE" sz="1400" dirty="0">
                <a:solidFill>
                  <a:srgbClr val="333F48"/>
                </a:solidFill>
                <a:latin typeface="+mj-lt"/>
              </a:rPr>
              <a:t>, </a:t>
            </a:r>
            <a:r>
              <a:rPr lang="de-DE" sz="1400" dirty="0" err="1">
                <a:solidFill>
                  <a:srgbClr val="333F48"/>
                </a:solidFill>
                <a:latin typeface="+mj-lt"/>
              </a:rPr>
              <a:t>Pistacia</a:t>
            </a:r>
            <a:r>
              <a:rPr lang="de-DE" sz="1400" dirty="0">
                <a:solidFill>
                  <a:srgbClr val="333F48"/>
                </a:solidFill>
                <a:latin typeface="+mj-lt"/>
              </a:rPr>
              <a:t> </a:t>
            </a:r>
            <a:r>
              <a:rPr lang="de-DE" sz="1400" dirty="0" err="1">
                <a:solidFill>
                  <a:srgbClr val="333F48"/>
                </a:solidFill>
                <a:latin typeface="+mj-lt"/>
              </a:rPr>
              <a:t>Lentiscus</a:t>
            </a:r>
            <a:r>
              <a:rPr lang="de-DE" sz="1400" dirty="0">
                <a:solidFill>
                  <a:srgbClr val="333F48"/>
                </a:solidFill>
                <a:latin typeface="+mj-lt"/>
              </a:rPr>
              <a:t> (</a:t>
            </a:r>
            <a:r>
              <a:rPr lang="de-DE" sz="1400" dirty="0" err="1">
                <a:solidFill>
                  <a:srgbClr val="333F48"/>
                </a:solidFill>
                <a:latin typeface="+mj-lt"/>
              </a:rPr>
              <a:t>Mastic</a:t>
            </a:r>
            <a:r>
              <a:rPr lang="de-DE" sz="1400" dirty="0">
                <a:solidFill>
                  <a:srgbClr val="333F48"/>
                </a:solidFill>
                <a:latin typeface="+mj-lt"/>
              </a:rPr>
              <a:t>) </a:t>
            </a:r>
            <a:r>
              <a:rPr lang="de-DE" sz="1400" dirty="0" err="1">
                <a:solidFill>
                  <a:srgbClr val="333F48"/>
                </a:solidFill>
                <a:latin typeface="+mj-lt"/>
              </a:rPr>
              <a:t>Gum</a:t>
            </a:r>
            <a:r>
              <a:rPr lang="de-DE" sz="1400" dirty="0">
                <a:solidFill>
                  <a:srgbClr val="333F48"/>
                </a:solidFill>
                <a:latin typeface="+mj-lt"/>
              </a:rPr>
              <a:t>, Spirulina </a:t>
            </a:r>
            <a:r>
              <a:rPr lang="de-DE" sz="1400" dirty="0" err="1">
                <a:solidFill>
                  <a:srgbClr val="333F48"/>
                </a:solidFill>
                <a:latin typeface="+mj-lt"/>
              </a:rPr>
              <a:t>Platensis</a:t>
            </a:r>
            <a:r>
              <a:rPr lang="de-DE" sz="1400" dirty="0">
                <a:solidFill>
                  <a:srgbClr val="333F48"/>
                </a:solidFill>
                <a:latin typeface="+mj-lt"/>
              </a:rPr>
              <a:t> </a:t>
            </a:r>
            <a:r>
              <a:rPr lang="de-DE" sz="1400" dirty="0" err="1">
                <a:solidFill>
                  <a:srgbClr val="333F48"/>
                </a:solidFill>
                <a:latin typeface="+mj-lt"/>
              </a:rPr>
              <a:t>Extract</a:t>
            </a:r>
            <a:r>
              <a:rPr lang="de-DE" sz="1400" dirty="0">
                <a:solidFill>
                  <a:srgbClr val="333F48"/>
                </a:solidFill>
                <a:latin typeface="+mj-lt"/>
              </a:rPr>
              <a:t>, Menthol, Lecithin, Camphor, Sodium Lactate, </a:t>
            </a:r>
            <a:r>
              <a:rPr lang="de-DE" sz="1400" dirty="0" err="1" smtClean="0">
                <a:solidFill>
                  <a:srgbClr val="333F48"/>
                </a:solidFill>
                <a:latin typeface="+mj-lt"/>
              </a:rPr>
              <a:t>Potassium</a:t>
            </a:r>
            <a:r>
              <a:rPr lang="de-DE" sz="1400" dirty="0" smtClean="0">
                <a:solidFill>
                  <a:srgbClr val="333F48"/>
                </a:solidFill>
                <a:latin typeface="+mj-lt"/>
              </a:rPr>
              <a:t> </a:t>
            </a:r>
            <a:r>
              <a:rPr lang="de-DE" sz="1400" dirty="0" err="1">
                <a:solidFill>
                  <a:srgbClr val="333F48"/>
                </a:solidFill>
                <a:latin typeface="+mj-lt"/>
              </a:rPr>
              <a:t>Sorbate</a:t>
            </a:r>
            <a:r>
              <a:rPr lang="de-DE" sz="1400" dirty="0">
                <a:solidFill>
                  <a:srgbClr val="333F48"/>
                </a:solidFill>
                <a:latin typeface="+mj-lt"/>
              </a:rPr>
              <a:t>, Sodium Hydroxide, Ethylhexylglycerin, </a:t>
            </a:r>
            <a:r>
              <a:rPr lang="de-DE" sz="1400" dirty="0" err="1" smtClean="0">
                <a:solidFill>
                  <a:srgbClr val="333F48"/>
                </a:solidFill>
                <a:latin typeface="+mj-lt"/>
              </a:rPr>
              <a:t>Glyceryl</a:t>
            </a:r>
            <a:r>
              <a:rPr lang="de-DE" sz="1400" dirty="0" smtClean="0">
                <a:solidFill>
                  <a:srgbClr val="333F48"/>
                </a:solidFill>
                <a:latin typeface="+mj-lt"/>
              </a:rPr>
              <a:t> </a:t>
            </a:r>
            <a:r>
              <a:rPr lang="de-DE" sz="1400" dirty="0" err="1">
                <a:solidFill>
                  <a:srgbClr val="333F48"/>
                </a:solidFill>
                <a:latin typeface="+mj-lt"/>
              </a:rPr>
              <a:t>Caprylate</a:t>
            </a:r>
            <a:r>
              <a:rPr lang="de-DE" sz="1400" dirty="0">
                <a:solidFill>
                  <a:srgbClr val="333F48"/>
                </a:solidFill>
                <a:latin typeface="+mj-lt"/>
              </a:rPr>
              <a:t>, Phenoxyethanol, </a:t>
            </a:r>
            <a:r>
              <a:rPr lang="de-DE" sz="1400" dirty="0" err="1">
                <a:solidFill>
                  <a:srgbClr val="333F48"/>
                </a:solidFill>
                <a:latin typeface="+mj-lt"/>
              </a:rPr>
              <a:t>Citral</a:t>
            </a:r>
            <a:r>
              <a:rPr lang="de-DE" sz="1400" dirty="0">
                <a:solidFill>
                  <a:srgbClr val="333F48"/>
                </a:solidFill>
                <a:latin typeface="+mj-lt"/>
              </a:rPr>
              <a:t>, </a:t>
            </a:r>
            <a:r>
              <a:rPr lang="de-DE" sz="1400" dirty="0" err="1">
                <a:solidFill>
                  <a:srgbClr val="333F48"/>
                </a:solidFill>
                <a:latin typeface="+mj-lt"/>
              </a:rPr>
              <a:t>Hydroxycitronellal</a:t>
            </a:r>
            <a:r>
              <a:rPr lang="de-DE" sz="1400" dirty="0">
                <a:solidFill>
                  <a:srgbClr val="333F48"/>
                </a:solidFill>
                <a:latin typeface="+mj-lt"/>
              </a:rPr>
              <a:t>, Alpha-</a:t>
            </a:r>
            <a:r>
              <a:rPr lang="de-DE" sz="1400" dirty="0" err="1">
                <a:solidFill>
                  <a:srgbClr val="333F48"/>
                </a:solidFill>
                <a:latin typeface="+mj-lt"/>
              </a:rPr>
              <a:t>Isomethyl</a:t>
            </a:r>
            <a:r>
              <a:rPr lang="de-DE" sz="1400" dirty="0">
                <a:solidFill>
                  <a:srgbClr val="333F48"/>
                </a:solidFill>
                <a:latin typeface="+mj-lt"/>
              </a:rPr>
              <a:t> </a:t>
            </a:r>
            <a:r>
              <a:rPr lang="de-DE" sz="1400" dirty="0" err="1">
                <a:solidFill>
                  <a:srgbClr val="333F48"/>
                </a:solidFill>
                <a:latin typeface="+mj-lt"/>
              </a:rPr>
              <a:t>Ionone</a:t>
            </a:r>
            <a:r>
              <a:rPr lang="de-DE" sz="1400" dirty="0">
                <a:solidFill>
                  <a:srgbClr val="333F48"/>
                </a:solidFill>
                <a:latin typeface="+mj-lt"/>
              </a:rPr>
              <a:t>, Limonene, </a:t>
            </a:r>
            <a:r>
              <a:rPr lang="de-DE" sz="1400" dirty="0" err="1">
                <a:solidFill>
                  <a:srgbClr val="333F48"/>
                </a:solidFill>
                <a:latin typeface="+mj-lt"/>
              </a:rPr>
              <a:t>Citronellol</a:t>
            </a:r>
            <a:r>
              <a:rPr lang="de-DE" sz="1400" dirty="0">
                <a:solidFill>
                  <a:srgbClr val="333F48"/>
                </a:solidFill>
                <a:latin typeface="+mj-lt"/>
              </a:rPr>
              <a:t>, </a:t>
            </a:r>
            <a:r>
              <a:rPr lang="de-DE" sz="1400" dirty="0" err="1">
                <a:solidFill>
                  <a:srgbClr val="333F48"/>
                </a:solidFill>
                <a:latin typeface="+mj-lt"/>
              </a:rPr>
              <a:t>Linalool</a:t>
            </a:r>
            <a:r>
              <a:rPr lang="de-DE" sz="1400" dirty="0">
                <a:solidFill>
                  <a:srgbClr val="333F48"/>
                </a:solidFill>
                <a:latin typeface="+mj-lt"/>
              </a:rPr>
              <a:t>, Alcohol, Parfum (Fragrance), CI 77499 (Iron </a:t>
            </a:r>
            <a:r>
              <a:rPr lang="de-DE" sz="1400" dirty="0" smtClean="0">
                <a:solidFill>
                  <a:srgbClr val="333F48"/>
                </a:solidFill>
                <a:latin typeface="+mj-lt"/>
              </a:rPr>
              <a:t>Oxides)</a:t>
            </a:r>
            <a:endParaRPr lang="de-DE" sz="1400" dirty="0">
              <a:solidFill>
                <a:srgbClr val="333F48"/>
              </a:solidFill>
              <a:latin typeface="+mj-lt"/>
            </a:endParaRPr>
          </a:p>
        </p:txBody>
      </p:sp>
    </p:spTree>
    <p:extLst>
      <p:ext uri="{BB962C8B-B14F-4D97-AF65-F5344CB8AC3E}">
        <p14:creationId xmlns:p14="http://schemas.microsoft.com/office/powerpoint/2010/main" val="236474486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Pipette </a:t>
            </a:r>
            <a:r>
              <a:rPr lang="de-DE" dirty="0" err="1" smtClean="0"/>
              <a:t>Concentrate</a:t>
            </a:r>
            <a:endParaRPr lang="de-DE" dirty="0"/>
          </a:p>
        </p:txBody>
      </p:sp>
      <p:sp>
        <p:nvSpPr>
          <p:cNvPr id="3" name="Textplatzhalter 2"/>
          <p:cNvSpPr>
            <a:spLocks noGrp="1"/>
          </p:cNvSpPr>
          <p:nvPr>
            <p:ph type="body" sz="half" idx="1"/>
          </p:nvPr>
        </p:nvSpPr>
        <p:spPr/>
        <p:txBody>
          <a:bodyPr/>
          <a:lstStyle/>
          <a:p>
            <a:pPr marL="0" indent="0">
              <a:buNone/>
            </a:pPr>
            <a:r>
              <a:rPr lang="de-DE" dirty="0"/>
              <a:t>Pore-</a:t>
            </a:r>
            <a:r>
              <a:rPr lang="de-DE" dirty="0" err="1"/>
              <a:t>refining</a:t>
            </a:r>
            <a:r>
              <a:rPr lang="de-DE" dirty="0"/>
              <a:t> </a:t>
            </a:r>
            <a:r>
              <a:rPr lang="de-DE" dirty="0" err="1"/>
              <a:t>and</a:t>
            </a:r>
            <a:r>
              <a:rPr lang="de-DE" dirty="0"/>
              <a:t> </a:t>
            </a:r>
            <a:r>
              <a:rPr lang="de-DE" dirty="0" err="1"/>
              <a:t>intensively</a:t>
            </a:r>
            <a:r>
              <a:rPr lang="de-DE" dirty="0"/>
              <a:t> </a:t>
            </a:r>
            <a:r>
              <a:rPr lang="de-DE" dirty="0" err="1"/>
              <a:t>mattifying</a:t>
            </a:r>
            <a:r>
              <a:rPr lang="de-DE" dirty="0"/>
              <a:t> </a:t>
            </a:r>
            <a:r>
              <a:rPr lang="de-DE" dirty="0" err="1"/>
              <a:t>active</a:t>
            </a:r>
            <a:r>
              <a:rPr lang="de-DE" dirty="0"/>
              <a:t> </a:t>
            </a:r>
            <a:r>
              <a:rPr lang="de-DE" dirty="0" err="1"/>
              <a:t>concentrate</a:t>
            </a:r>
            <a:r>
              <a:rPr lang="de-DE" dirty="0"/>
              <a:t> </a:t>
            </a:r>
            <a:r>
              <a:rPr lang="de-DE" dirty="0" err="1"/>
              <a:t>for</a:t>
            </a:r>
            <a:r>
              <a:rPr lang="de-DE" dirty="0"/>
              <a:t> large-</a:t>
            </a:r>
            <a:r>
              <a:rPr lang="de-DE" dirty="0" err="1"/>
              <a:t>pored</a:t>
            </a:r>
            <a:r>
              <a:rPr lang="de-DE" dirty="0"/>
              <a:t> </a:t>
            </a:r>
            <a:r>
              <a:rPr lang="de-DE" dirty="0" err="1"/>
              <a:t>skin</a:t>
            </a:r>
            <a:r>
              <a:rPr lang="de-DE" dirty="0"/>
              <a:t> </a:t>
            </a:r>
            <a:r>
              <a:rPr lang="de-DE" dirty="0" err="1"/>
              <a:t>and</a:t>
            </a:r>
            <a:r>
              <a:rPr lang="de-DE" dirty="0"/>
              <a:t> </a:t>
            </a:r>
            <a:r>
              <a:rPr lang="de-DE" dirty="0" err="1"/>
              <a:t>combination</a:t>
            </a:r>
            <a:r>
              <a:rPr lang="de-DE" dirty="0"/>
              <a:t> </a:t>
            </a:r>
            <a:r>
              <a:rPr lang="de-DE" dirty="0" err="1"/>
              <a:t>skin</a:t>
            </a:r>
            <a:r>
              <a:rPr lang="de-DE" dirty="0"/>
              <a:t>. </a:t>
            </a:r>
          </a:p>
          <a:p>
            <a:r>
              <a:rPr lang="de-DE" dirty="0" err="1"/>
              <a:t>Oily</a:t>
            </a:r>
            <a:r>
              <a:rPr lang="de-DE" dirty="0"/>
              <a:t> </a:t>
            </a:r>
            <a:r>
              <a:rPr lang="de-DE" dirty="0" err="1"/>
              <a:t>sheen</a:t>
            </a:r>
            <a:r>
              <a:rPr lang="de-DE" dirty="0"/>
              <a:t> </a:t>
            </a:r>
            <a:r>
              <a:rPr lang="de-DE" dirty="0" err="1"/>
              <a:t>is</a:t>
            </a:r>
            <a:r>
              <a:rPr lang="de-DE" dirty="0"/>
              <a:t> </a:t>
            </a:r>
            <a:r>
              <a:rPr lang="de-DE" dirty="0" err="1"/>
              <a:t>visibly</a:t>
            </a:r>
            <a:r>
              <a:rPr lang="de-DE" dirty="0"/>
              <a:t> </a:t>
            </a:r>
            <a:r>
              <a:rPr lang="de-DE" dirty="0" err="1"/>
              <a:t>and</a:t>
            </a:r>
            <a:r>
              <a:rPr lang="de-DE" dirty="0"/>
              <a:t> </a:t>
            </a:r>
            <a:r>
              <a:rPr lang="de-DE" dirty="0" err="1"/>
              <a:t>lastingly</a:t>
            </a:r>
            <a:r>
              <a:rPr lang="de-DE" dirty="0"/>
              <a:t> </a:t>
            </a:r>
            <a:r>
              <a:rPr lang="de-DE" dirty="0" err="1" smtClean="0"/>
              <a:t>reduced</a:t>
            </a:r>
            <a:endParaRPr lang="de-DE" dirty="0"/>
          </a:p>
          <a:p>
            <a:r>
              <a:rPr lang="de-DE" dirty="0" err="1"/>
              <a:t>Leaves</a:t>
            </a:r>
            <a:r>
              <a:rPr lang="de-DE" dirty="0"/>
              <a:t> a </a:t>
            </a:r>
            <a:r>
              <a:rPr lang="de-DE" dirty="0" err="1"/>
              <a:t>beautiful</a:t>
            </a:r>
            <a:r>
              <a:rPr lang="de-DE" dirty="0"/>
              <a:t>, </a:t>
            </a:r>
            <a:r>
              <a:rPr lang="de-DE" dirty="0" err="1"/>
              <a:t>evenly</a:t>
            </a:r>
            <a:r>
              <a:rPr lang="de-DE" dirty="0"/>
              <a:t> </a:t>
            </a:r>
            <a:r>
              <a:rPr lang="de-DE" dirty="0" err="1"/>
              <a:t>mattified</a:t>
            </a:r>
            <a:r>
              <a:rPr lang="de-DE" dirty="0"/>
              <a:t> </a:t>
            </a:r>
            <a:r>
              <a:rPr lang="de-DE" dirty="0" err="1" smtClean="0"/>
              <a:t>complexion</a:t>
            </a:r>
            <a:endParaRPr lang="de-DE" dirty="0"/>
          </a:p>
          <a:p>
            <a:pPr marL="0" indent="0">
              <a:buNone/>
            </a:pPr>
            <a:r>
              <a:rPr lang="de-DE" altLang="de-DE" b="1" dirty="0" err="1" smtClean="0"/>
              <a:t>Tip</a:t>
            </a:r>
            <a:r>
              <a:rPr lang="de-DE" altLang="de-DE" b="1" dirty="0" smtClean="0"/>
              <a:t>:</a:t>
            </a:r>
          </a:p>
          <a:p>
            <a:pPr marL="0" indent="0">
              <a:buNone/>
            </a:pPr>
            <a:r>
              <a:rPr lang="de-DE" altLang="de-DE" b="1" dirty="0" smtClean="0"/>
              <a:t>Can </a:t>
            </a:r>
            <a:r>
              <a:rPr lang="de-DE" altLang="de-DE" b="1" dirty="0" err="1"/>
              <a:t>be</a:t>
            </a:r>
            <a:r>
              <a:rPr lang="de-DE" altLang="de-DE" b="1" dirty="0"/>
              <a:t> </a:t>
            </a:r>
            <a:r>
              <a:rPr lang="de-DE" altLang="de-DE" b="1" dirty="0" err="1"/>
              <a:t>used</a:t>
            </a:r>
            <a:r>
              <a:rPr lang="de-DE" altLang="de-DE" b="1" dirty="0"/>
              <a:t> </a:t>
            </a:r>
            <a:r>
              <a:rPr lang="de-DE" altLang="de-DE" b="1" dirty="0" err="1"/>
              <a:t>locally</a:t>
            </a:r>
            <a:r>
              <a:rPr lang="de-DE" altLang="de-DE" b="1" dirty="0"/>
              <a:t>(e.g. in </a:t>
            </a:r>
            <a:r>
              <a:rPr lang="de-DE" altLang="de-DE" b="1" dirty="0" err="1"/>
              <a:t>the</a:t>
            </a:r>
            <a:r>
              <a:rPr lang="de-DE" altLang="de-DE" b="1" dirty="0"/>
              <a:t> t-zone) </a:t>
            </a:r>
            <a:r>
              <a:rPr lang="de-DE" altLang="de-DE" b="1" dirty="0" err="1"/>
              <a:t>as</a:t>
            </a:r>
            <a:r>
              <a:rPr lang="de-DE" altLang="de-DE" b="1" dirty="0"/>
              <a:t> </a:t>
            </a:r>
            <a:r>
              <a:rPr lang="de-DE" altLang="de-DE" b="1" dirty="0" err="1"/>
              <a:t>well</a:t>
            </a:r>
            <a:r>
              <a:rPr lang="de-DE" altLang="de-DE" b="1" dirty="0"/>
              <a:t> </a:t>
            </a:r>
            <a:r>
              <a:rPr lang="de-DE" altLang="de-DE" b="1" dirty="0" err="1"/>
              <a:t>as</a:t>
            </a:r>
            <a:r>
              <a:rPr lang="de-DE" altLang="de-DE" b="1" dirty="0"/>
              <a:t> </a:t>
            </a:r>
            <a:r>
              <a:rPr lang="de-DE" altLang="de-DE" b="1" dirty="0" err="1" smtClean="0"/>
              <a:t>globally</a:t>
            </a:r>
            <a:r>
              <a:rPr lang="de-DE" altLang="de-DE" b="1" dirty="0" smtClean="0"/>
              <a:t>.</a:t>
            </a:r>
          </a:p>
          <a:p>
            <a:pPr marL="0" indent="0">
              <a:buNone/>
            </a:pPr>
            <a:r>
              <a:rPr lang="de-DE" altLang="de-DE" b="1" dirty="0" smtClean="0"/>
              <a:t>Ideal </a:t>
            </a:r>
            <a:r>
              <a:rPr lang="de-DE" altLang="de-DE" b="1" dirty="0" err="1"/>
              <a:t>helper</a:t>
            </a:r>
            <a:r>
              <a:rPr lang="de-DE" altLang="de-DE" b="1" dirty="0"/>
              <a:t>, </a:t>
            </a:r>
            <a:r>
              <a:rPr lang="de-DE" altLang="de-DE" b="1" dirty="0" err="1"/>
              <a:t>if</a:t>
            </a:r>
            <a:r>
              <a:rPr lang="de-DE" altLang="de-DE" b="1" dirty="0"/>
              <a:t> </a:t>
            </a:r>
            <a:r>
              <a:rPr lang="de-DE" altLang="de-DE" b="1" dirty="0" err="1"/>
              <a:t>the</a:t>
            </a:r>
            <a:r>
              <a:rPr lang="de-DE" altLang="de-DE" b="1" dirty="0"/>
              <a:t> </a:t>
            </a:r>
            <a:r>
              <a:rPr lang="de-DE" altLang="de-DE" b="1" dirty="0" err="1"/>
              <a:t>skin</a:t>
            </a:r>
            <a:r>
              <a:rPr lang="de-DE" altLang="de-DE" b="1" dirty="0"/>
              <a:t> </a:t>
            </a:r>
            <a:r>
              <a:rPr lang="de-DE" altLang="de-DE" b="1" dirty="0" err="1"/>
              <a:t>produces</a:t>
            </a:r>
            <a:r>
              <a:rPr lang="de-DE" altLang="de-DE" b="1" dirty="0"/>
              <a:t> </a:t>
            </a:r>
            <a:r>
              <a:rPr lang="de-DE" altLang="de-DE" b="1" dirty="0" err="1"/>
              <a:t>more</a:t>
            </a:r>
            <a:r>
              <a:rPr lang="de-DE" altLang="de-DE" b="1" dirty="0"/>
              <a:t> </a:t>
            </a:r>
            <a:r>
              <a:rPr lang="de-DE" altLang="de-DE" b="1" dirty="0" err="1"/>
              <a:t>lipid</a:t>
            </a:r>
            <a:r>
              <a:rPr lang="de-DE" altLang="de-DE" b="1" dirty="0"/>
              <a:t> due </a:t>
            </a:r>
            <a:r>
              <a:rPr lang="de-DE" altLang="de-DE" b="1" dirty="0" err="1"/>
              <a:t>to</a:t>
            </a:r>
            <a:r>
              <a:rPr lang="de-DE" altLang="de-DE" b="1" dirty="0"/>
              <a:t> hormonal </a:t>
            </a:r>
            <a:r>
              <a:rPr lang="de-DE" altLang="de-DE" b="1" dirty="0" err="1"/>
              <a:t>changes</a:t>
            </a:r>
            <a:r>
              <a:rPr lang="de-DE" altLang="de-DE" b="1" dirty="0"/>
              <a:t> (like </a:t>
            </a:r>
            <a:r>
              <a:rPr lang="de-DE" altLang="de-DE" b="1" dirty="0" err="1"/>
              <a:t>during</a:t>
            </a:r>
            <a:r>
              <a:rPr lang="de-DE" altLang="de-DE" b="1" dirty="0"/>
              <a:t> </a:t>
            </a:r>
            <a:r>
              <a:rPr lang="de-DE" altLang="de-DE" b="1" dirty="0" err="1"/>
              <a:t>pregnancy</a:t>
            </a:r>
            <a:r>
              <a:rPr lang="de-DE" altLang="de-DE" b="1" dirty="0"/>
              <a:t>)</a:t>
            </a:r>
          </a:p>
          <a:p>
            <a:pPr marL="0" indent="0">
              <a:buNone/>
            </a:pPr>
            <a:endParaRPr lang="de-DE" altLang="de-DE" dirty="0">
              <a:solidFill>
                <a:srgbClr val="7B7B7B"/>
              </a:solidFill>
              <a:effectLst>
                <a:outerShdw blurRad="38100" dist="38100" dir="2700000" algn="tl">
                  <a:srgbClr val="000000">
                    <a:alpha val="43137"/>
                  </a:srgbClr>
                </a:outerShdw>
              </a:effectLst>
            </a:endParaRPr>
          </a:p>
          <a:p>
            <a:pPr marL="0" indent="0">
              <a:buNone/>
            </a:pPr>
            <a:endParaRPr lang="de-DE" altLang="de-DE" dirty="0">
              <a:solidFill>
                <a:srgbClr val="7B7B7B"/>
              </a:solidFill>
              <a:effectLst>
                <a:outerShdw blurRad="38100" dist="38100" dir="2700000" algn="tl">
                  <a:srgbClr val="000000">
                    <a:alpha val="43137"/>
                  </a:srgbClr>
                </a:outerShdw>
              </a:effectLst>
            </a:endParaRPr>
          </a:p>
          <a:p>
            <a:pPr marL="0" indent="0">
              <a:buNone/>
            </a:pPr>
            <a:endParaRPr lang="de-DE" dirty="0"/>
          </a:p>
        </p:txBody>
      </p:sp>
      <p:sp>
        <p:nvSpPr>
          <p:cNvPr id="4" name="Textplatzhalter 3"/>
          <p:cNvSpPr>
            <a:spLocks noGrp="1"/>
          </p:cNvSpPr>
          <p:nvPr>
            <p:ph type="body" sz="quarter" idx="11"/>
          </p:nvPr>
        </p:nvSpPr>
        <p:spPr/>
        <p:txBody>
          <a:bodyPr/>
          <a:lstStyle/>
          <a:p>
            <a:r>
              <a:rPr lang="de-DE" dirty="0" smtClean="0"/>
              <a:t>Immediate </a:t>
            </a:r>
            <a:r>
              <a:rPr lang="de-DE" dirty="0" err="1" smtClean="0"/>
              <a:t>help</a:t>
            </a:r>
            <a:r>
              <a:rPr lang="de-DE" dirty="0" smtClean="0"/>
              <a:t> </a:t>
            </a:r>
            <a:r>
              <a:rPr lang="de-DE" dirty="0" err="1" smtClean="0"/>
              <a:t>for</a:t>
            </a:r>
            <a:r>
              <a:rPr lang="de-DE" dirty="0" smtClean="0"/>
              <a:t> </a:t>
            </a:r>
            <a:r>
              <a:rPr lang="de-DE" dirty="0" err="1" smtClean="0"/>
              <a:t>mature</a:t>
            </a:r>
            <a:r>
              <a:rPr lang="de-DE" dirty="0" smtClean="0"/>
              <a:t>, </a:t>
            </a:r>
            <a:r>
              <a:rPr lang="de-DE" dirty="0" err="1" smtClean="0"/>
              <a:t>impure</a:t>
            </a:r>
            <a:r>
              <a:rPr lang="de-DE" dirty="0" smtClean="0"/>
              <a:t> </a:t>
            </a:r>
            <a:r>
              <a:rPr lang="de-DE" dirty="0" err="1" smtClean="0"/>
              <a:t>skin</a:t>
            </a:r>
            <a:endParaRPr lang="de-DE" dirty="0"/>
          </a:p>
        </p:txBody>
      </p:sp>
      <p:pic>
        <p:nvPicPr>
          <p:cNvPr id="5" name="Picture 2" descr="K:\Marketing\Dalton\01 Bilder\Bilder für PPT\Oyster\Oyster Pipet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5" y="879475"/>
            <a:ext cx="3600450" cy="504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hlinkClick r:id="rId3" action="ppaction://hlinksldjump"/>
          </p:cNvPr>
          <p:cNvSpPr txBox="1">
            <a:spLocks noChangeArrowheads="1"/>
          </p:cNvSpPr>
          <p:nvPr/>
        </p:nvSpPr>
        <p:spPr bwMode="auto">
          <a:xfrm>
            <a:off x="9336088" y="6669087"/>
            <a:ext cx="46990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863600">
              <a:lnSpc>
                <a:spcPct val="90000"/>
              </a:lnSpc>
              <a:spcBef>
                <a:spcPct val="60000"/>
              </a:spcBef>
              <a:buClr>
                <a:schemeClr val="bg2"/>
              </a:buClr>
              <a:buFont typeface="Wingdings" panose="05000000000000000000" pitchFamily="2" charset="2"/>
              <a:buChar char="§"/>
              <a:defRPr sz="2200">
                <a:solidFill>
                  <a:schemeClr val="tx1"/>
                </a:solidFill>
                <a:latin typeface="Sakkal Majalla" panose="02000000000000000000" pitchFamily="2" charset="-78"/>
                <a:cs typeface="Sakkal Majalla" panose="02000000000000000000" pitchFamily="2" charset="-78"/>
              </a:defRPr>
            </a:lvl1pPr>
            <a:lvl2pPr marL="742950" indent="-285750" defTabSz="863600">
              <a:spcBef>
                <a:spcPct val="20000"/>
              </a:spcBef>
              <a:buChar char="–"/>
              <a:defRPr sz="2800">
                <a:solidFill>
                  <a:schemeClr val="tx1"/>
                </a:solidFill>
                <a:latin typeface="Arial Unicode MS" panose="020B0604020202020204" pitchFamily="34" charset="-128"/>
                <a:cs typeface="Sakkal Majalla" panose="02000000000000000000" pitchFamily="2" charset="-78"/>
              </a:defRPr>
            </a:lvl2pPr>
            <a:lvl3pPr marL="1143000" indent="-228600" defTabSz="863600">
              <a:spcBef>
                <a:spcPct val="20000"/>
              </a:spcBef>
              <a:buChar char="•"/>
              <a:defRPr sz="2400">
                <a:solidFill>
                  <a:schemeClr val="tx1"/>
                </a:solidFill>
                <a:latin typeface="Arial Unicode MS" panose="020B0604020202020204" pitchFamily="34" charset="-128"/>
                <a:cs typeface="Sakkal Majalla" panose="02000000000000000000" pitchFamily="2" charset="-78"/>
              </a:defRPr>
            </a:lvl3pPr>
            <a:lvl4pPr marL="16002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4pPr>
            <a:lvl5pPr marL="2057400" indent="-228600" defTabSz="863600">
              <a:spcBef>
                <a:spcPct val="20000"/>
              </a:spcBef>
              <a:buChar char="»"/>
              <a:defRPr sz="2000">
                <a:solidFill>
                  <a:schemeClr val="tx1"/>
                </a:solidFill>
                <a:latin typeface="Arial Unicode MS" panose="020B0604020202020204" pitchFamily="34" charset="-128"/>
                <a:cs typeface="Sakkal Majalla" panose="02000000000000000000" pitchFamily="2" charset="-78"/>
              </a:defRPr>
            </a:lvl5pPr>
            <a:lvl6pPr marL="25146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6pPr>
            <a:lvl7pPr marL="29718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7pPr>
            <a:lvl8pPr marL="34290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8pPr>
            <a:lvl9pPr marL="3886200" indent="-228600" defTabSz="863600" eaLnBrk="0" fontAlgn="base" hangingPunct="0">
              <a:spcBef>
                <a:spcPct val="20000"/>
              </a:spcBef>
              <a:spcAft>
                <a:spcPct val="0"/>
              </a:spcAft>
              <a:buChar char="»"/>
              <a:defRPr sz="2000">
                <a:solidFill>
                  <a:schemeClr val="tx1"/>
                </a:solidFill>
                <a:latin typeface="Arial Unicode MS" panose="020B0604020202020204" pitchFamily="34" charset="-128"/>
                <a:cs typeface="Sakkal Majalla" panose="02000000000000000000" pitchFamily="2" charset="-78"/>
              </a:defRPr>
            </a:lvl9pPr>
          </a:lstStyle>
          <a:p>
            <a:pPr eaLnBrk="1" hangingPunct="1">
              <a:lnSpc>
                <a:spcPct val="100000"/>
              </a:lnSpc>
              <a:spcBef>
                <a:spcPct val="50000"/>
              </a:spcBef>
              <a:buClrTx/>
              <a:buFontTx/>
              <a:buNone/>
            </a:pPr>
            <a:r>
              <a:rPr lang="de-DE" altLang="de-DE" sz="700" dirty="0">
                <a:solidFill>
                  <a:srgbClr val="333F48"/>
                </a:solidFill>
                <a:latin typeface="+mn-lt"/>
                <a:sym typeface="Webdings" panose="05030102010509060703" pitchFamily="18" charset="2"/>
              </a:rPr>
              <a:t></a:t>
            </a:r>
            <a:r>
              <a:rPr lang="de-DE" altLang="de-DE" sz="700" dirty="0" err="1">
                <a:solidFill>
                  <a:srgbClr val="333F48"/>
                </a:solidFill>
                <a:latin typeface="+mn-lt"/>
              </a:rPr>
              <a:t>Ingr</a:t>
            </a:r>
            <a:r>
              <a:rPr lang="de-DE" altLang="de-DE" sz="700" dirty="0">
                <a:solidFill>
                  <a:srgbClr val="333F48"/>
                </a:solidFill>
                <a:latin typeface="+mn-lt"/>
              </a:rPr>
              <a:t>.</a:t>
            </a:r>
          </a:p>
        </p:txBody>
      </p:sp>
    </p:spTree>
    <p:extLst>
      <p:ext uri="{BB962C8B-B14F-4D97-AF65-F5344CB8AC3E}">
        <p14:creationId xmlns:p14="http://schemas.microsoft.com/office/powerpoint/2010/main" val="10522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0-#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tandarddesign">
  <a:themeElements>
    <a:clrScheme name="Standarddesign 14">
      <a:dk1>
        <a:srgbClr val="000000"/>
      </a:dk1>
      <a:lt1>
        <a:srgbClr val="FFFFFF"/>
      </a:lt1>
      <a:dk2>
        <a:srgbClr val="000000"/>
      </a:dk2>
      <a:lt2>
        <a:srgbClr val="808080"/>
      </a:lt2>
      <a:accent1>
        <a:srgbClr val="FFFFCC"/>
      </a:accent1>
      <a:accent2>
        <a:srgbClr val="4D4D4D"/>
      </a:accent2>
      <a:accent3>
        <a:srgbClr val="FFFFFF"/>
      </a:accent3>
      <a:accent4>
        <a:srgbClr val="000000"/>
      </a:accent4>
      <a:accent5>
        <a:srgbClr val="FFFFE2"/>
      </a:accent5>
      <a:accent6>
        <a:srgbClr val="454545"/>
      </a:accent6>
      <a:hlink>
        <a:srgbClr val="000000"/>
      </a:hlink>
      <a:folHlink>
        <a:srgbClr val="000000"/>
      </a:folHlink>
    </a:clrScheme>
    <a:fontScheme name="Standard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342900" marR="0" indent="-342900" algn="l" defTabSz="914400" rtl="0" eaLnBrk="1" fontAlgn="base" latinLnBrk="0" hangingPunct="1">
          <a:lnSpc>
            <a:spcPct val="90000"/>
          </a:lnSpc>
          <a:spcBef>
            <a:spcPct val="60000"/>
          </a:spcBef>
          <a:spcAft>
            <a:spcPct val="0"/>
          </a:spcAft>
          <a:buClr>
            <a:schemeClr val="bg2"/>
          </a:buClr>
          <a:buSzTx/>
          <a:buFont typeface="Wingdings" panose="05000000000000000000" pitchFamily="2" charset="2"/>
          <a:buChar char="§"/>
          <a:tabLst/>
          <a:defRPr kumimoji="0" lang="en-US" altLang="de-DE" sz="2000" b="0" i="0" u="none" strike="noStrike" cap="none" normalizeH="0" baseline="0" smtClean="0">
            <a:ln>
              <a:noFill/>
            </a:ln>
            <a:solidFill>
              <a:schemeClr val="tx1"/>
            </a:solidFill>
            <a:effectLst/>
            <a:latin typeface="Century Gothic" panose="020B0502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342900" marR="0" indent="-342900" algn="l" defTabSz="914400" rtl="0" eaLnBrk="1" fontAlgn="base" latinLnBrk="0" hangingPunct="1">
          <a:lnSpc>
            <a:spcPct val="90000"/>
          </a:lnSpc>
          <a:spcBef>
            <a:spcPct val="60000"/>
          </a:spcBef>
          <a:spcAft>
            <a:spcPct val="0"/>
          </a:spcAft>
          <a:buClr>
            <a:schemeClr val="bg2"/>
          </a:buClr>
          <a:buSzTx/>
          <a:buFont typeface="Wingdings" panose="05000000000000000000" pitchFamily="2" charset="2"/>
          <a:buChar char="§"/>
          <a:tabLst/>
          <a:defRPr kumimoji="0" lang="en-US" altLang="de-DE" sz="2000" b="0" i="0" u="none" strike="noStrike" cap="none" normalizeH="0" baseline="0" smtClean="0">
            <a:ln>
              <a:noFill/>
            </a:ln>
            <a:solidFill>
              <a:schemeClr val="tx1"/>
            </a:solidFill>
            <a:effectLst/>
            <a:latin typeface="Century Gothic" panose="020B0502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000000"/>
        </a:dk2>
        <a:lt2>
          <a:srgbClr val="C0C0C0"/>
        </a:lt2>
        <a:accent1>
          <a:srgbClr val="FFFFCC"/>
        </a:accent1>
        <a:accent2>
          <a:srgbClr val="4D4D4D"/>
        </a:accent2>
        <a:accent3>
          <a:srgbClr val="FFFFFF"/>
        </a:accent3>
        <a:accent4>
          <a:srgbClr val="000000"/>
        </a:accent4>
        <a:accent5>
          <a:srgbClr val="FFFFE2"/>
        </a:accent5>
        <a:accent6>
          <a:srgbClr val="454545"/>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Standarddesign 14">
        <a:dk1>
          <a:srgbClr val="000000"/>
        </a:dk1>
        <a:lt1>
          <a:srgbClr val="FFFFFF"/>
        </a:lt1>
        <a:dk2>
          <a:srgbClr val="000000"/>
        </a:dk2>
        <a:lt2>
          <a:srgbClr val="808080"/>
        </a:lt2>
        <a:accent1>
          <a:srgbClr val="FFFFCC"/>
        </a:accent1>
        <a:accent2>
          <a:srgbClr val="4D4D4D"/>
        </a:accent2>
        <a:accent3>
          <a:srgbClr val="FFFFFF"/>
        </a:accent3>
        <a:accent4>
          <a:srgbClr val="000000"/>
        </a:accent4>
        <a:accent5>
          <a:srgbClr val="FFFFE2"/>
        </a:accent5>
        <a:accent6>
          <a:srgbClr val="45454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2726</Words>
  <Application>Microsoft Office PowerPoint</Application>
  <PresentationFormat>Breitbild</PresentationFormat>
  <Paragraphs>247</Paragraphs>
  <Slides>32</Slides>
  <Notes>13</Notes>
  <HiddenSlides>6</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Arial Unicode MS</vt:lpstr>
      <vt:lpstr>Arial</vt:lpstr>
      <vt:lpstr>Calibri</vt:lpstr>
      <vt:lpstr>Century Gothic</vt:lpstr>
      <vt:lpstr>Sakkal Majalla</vt:lpstr>
      <vt:lpstr>Webdings</vt:lpstr>
      <vt:lpstr>Wingdings</vt:lpstr>
      <vt:lpstr>Wingdings 2</vt:lpstr>
      <vt:lpstr>1_Standarddesign</vt:lpstr>
      <vt:lpstr>PowerPoint-Präsentation</vt:lpstr>
      <vt:lpstr>C O N C E P T</vt:lpstr>
      <vt:lpstr>Cream</vt:lpstr>
      <vt:lpstr>Cream - Active Ingredients</vt:lpstr>
      <vt:lpstr>Cream - INCI</vt:lpstr>
      <vt:lpstr>Mask</vt:lpstr>
      <vt:lpstr>Mask - Active Ingredients</vt:lpstr>
      <vt:lpstr>Mask - INCI</vt:lpstr>
      <vt:lpstr>Pipette Concentrate</vt:lpstr>
      <vt:lpstr>Pipette Concentrate - Active Ingredients</vt:lpstr>
      <vt:lpstr>Pipette Concentrate - INCI</vt:lpstr>
      <vt:lpstr>PowerPoint-Präsentation</vt:lpstr>
      <vt:lpstr>CELUMER MARINE EXTRACT</vt:lpstr>
      <vt:lpstr>Celumer Marine Minerals</vt:lpstr>
      <vt:lpstr>PowerPoint-Präsentation</vt:lpstr>
      <vt:lpstr>PowerPoint-Präsentation</vt:lpstr>
      <vt:lpstr>Camphor</vt:lpstr>
      <vt:lpstr>Hamamelis</vt:lpstr>
      <vt:lpstr>Kaolin</vt:lpstr>
      <vt:lpstr>PowerPoint-Präsentation</vt:lpstr>
      <vt:lpstr>Lecithin (encapsulated)</vt:lpstr>
      <vt:lpstr>Almond Oil</vt:lpstr>
      <vt:lpstr>PowerPoint-Präsentation</vt:lpstr>
      <vt:lpstr>Sea Silt</vt:lpstr>
      <vt:lpstr>PowerPoint-Präsentation</vt:lpstr>
      <vt:lpstr>Panthenol (Provitamin B5)</vt:lpstr>
      <vt:lpstr>PowerPoint-Präsentation</vt:lpstr>
      <vt:lpstr>Castor Oil</vt:lpstr>
      <vt:lpstr>Spirulina</vt:lpstr>
      <vt:lpstr>Vitamin E</vt:lpstr>
      <vt:lpstr>Pistacia lentiscus</vt:lpstr>
      <vt:lpstr>COPYRIGHT &amp;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Sommer, Kathrin</dc:creator>
  <cp:lastModifiedBy>Stefanie Simik</cp:lastModifiedBy>
  <cp:revision>216</cp:revision>
  <dcterms:created xsi:type="dcterms:W3CDTF">2014-05-21T07:25:35Z</dcterms:created>
  <dcterms:modified xsi:type="dcterms:W3CDTF">2020-11-25T10:36:32Z</dcterms:modified>
</cp:coreProperties>
</file>